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8.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9.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0.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14.xml" ContentType="application/vnd.openxmlformats-officedocument.presentationml.notesSlide+xml"/>
  <Override PartName="/ppt/tags/tag45.xml" ContentType="application/vnd.openxmlformats-officedocument.presentationml.tags+xml"/>
  <Override PartName="/ppt/notesSlides/notesSlide15.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16.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17.xml" ContentType="application/vnd.openxmlformats-officedocument.presentationml.notesSlide+xml"/>
  <Override PartName="/ppt/tags/tag52.xml" ContentType="application/vnd.openxmlformats-officedocument.presentationml.tags+xml"/>
  <Override PartName="/ppt/notesSlides/notesSlide18.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9.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71.xml" ContentType="application/vnd.openxmlformats-officedocument.presentationml.tags+xml"/>
  <Override PartName="/ppt/notesSlides/notesSlide29.xml" ContentType="application/vnd.openxmlformats-officedocument.presentationml.notesSlide+xml"/>
  <Override PartName="/ppt/tags/tag72.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96" r:id="rId1"/>
  </p:sldMasterIdLst>
  <p:notesMasterIdLst>
    <p:notesMasterId r:id="rId148"/>
  </p:notesMasterIdLst>
  <p:handoutMasterIdLst>
    <p:handoutMasterId r:id="rId149"/>
  </p:handoutMasterIdLst>
  <p:sldIdLst>
    <p:sldId id="256" r:id="rId2"/>
    <p:sldId id="304" r:id="rId3"/>
    <p:sldId id="264" r:id="rId4"/>
    <p:sldId id="369" r:id="rId5"/>
    <p:sldId id="370" r:id="rId6"/>
    <p:sldId id="371" r:id="rId7"/>
    <p:sldId id="307" r:id="rId8"/>
    <p:sldId id="308" r:id="rId9"/>
    <p:sldId id="338" r:id="rId10"/>
    <p:sldId id="361" r:id="rId11"/>
    <p:sldId id="362" r:id="rId12"/>
    <p:sldId id="331" r:id="rId13"/>
    <p:sldId id="332" r:id="rId14"/>
    <p:sldId id="378" r:id="rId15"/>
    <p:sldId id="379" r:id="rId16"/>
    <p:sldId id="380" r:id="rId17"/>
    <p:sldId id="353" r:id="rId18"/>
    <p:sldId id="363" r:id="rId19"/>
    <p:sldId id="354" r:id="rId20"/>
    <p:sldId id="364" r:id="rId21"/>
    <p:sldId id="365" r:id="rId22"/>
    <p:sldId id="366" r:id="rId23"/>
    <p:sldId id="367" r:id="rId24"/>
    <p:sldId id="333" r:id="rId25"/>
    <p:sldId id="368" r:id="rId26"/>
    <p:sldId id="438" r:id="rId27"/>
    <p:sldId id="439" r:id="rId28"/>
    <p:sldId id="440" r:id="rId29"/>
    <p:sldId id="441" r:id="rId30"/>
    <p:sldId id="334" r:id="rId31"/>
    <p:sldId id="482" r:id="rId32"/>
    <p:sldId id="335" r:id="rId33"/>
    <p:sldId id="345" r:id="rId34"/>
    <p:sldId id="344" r:id="rId35"/>
    <p:sldId id="442" r:id="rId36"/>
    <p:sldId id="444" r:id="rId37"/>
    <p:sldId id="443" r:id="rId38"/>
    <p:sldId id="451" r:id="rId39"/>
    <p:sldId id="452" r:id="rId40"/>
    <p:sldId id="450" r:id="rId41"/>
    <p:sldId id="453" r:id="rId42"/>
    <p:sldId id="454" r:id="rId43"/>
    <p:sldId id="455" r:id="rId44"/>
    <p:sldId id="342" r:id="rId45"/>
    <p:sldId id="269" r:id="rId46"/>
    <p:sldId id="389" r:id="rId47"/>
    <p:sldId id="346" r:id="rId48"/>
    <p:sldId id="407" r:id="rId49"/>
    <p:sldId id="474" r:id="rId50"/>
    <p:sldId id="475" r:id="rId51"/>
    <p:sldId id="408" r:id="rId52"/>
    <p:sldId id="409" r:id="rId53"/>
    <p:sldId id="355" r:id="rId54"/>
    <p:sldId id="476" r:id="rId55"/>
    <p:sldId id="414" r:id="rId56"/>
    <p:sldId id="415" r:id="rId57"/>
    <p:sldId id="456" r:id="rId58"/>
    <p:sldId id="483" r:id="rId59"/>
    <p:sldId id="484" r:id="rId60"/>
    <p:sldId id="457" r:id="rId61"/>
    <p:sldId id="478" r:id="rId62"/>
    <p:sldId id="479" r:id="rId63"/>
    <p:sldId id="480" r:id="rId64"/>
    <p:sldId id="481" r:id="rId65"/>
    <p:sldId id="463" r:id="rId66"/>
    <p:sldId id="462" r:id="rId67"/>
    <p:sldId id="485" r:id="rId68"/>
    <p:sldId id="486" r:id="rId69"/>
    <p:sldId id="487" r:id="rId70"/>
    <p:sldId id="470" r:id="rId71"/>
    <p:sldId id="464" r:id="rId72"/>
    <p:sldId id="465" r:id="rId73"/>
    <p:sldId id="466" r:id="rId74"/>
    <p:sldId id="467" r:id="rId75"/>
    <p:sldId id="459" r:id="rId76"/>
    <p:sldId id="460" r:id="rId77"/>
    <p:sldId id="461" r:id="rId78"/>
    <p:sldId id="385" r:id="rId79"/>
    <p:sldId id="273" r:id="rId80"/>
    <p:sldId id="477" r:id="rId81"/>
    <p:sldId id="381" r:id="rId82"/>
    <p:sldId id="445" r:id="rId83"/>
    <p:sldId id="382" r:id="rId84"/>
    <p:sldId id="336" r:id="rId85"/>
    <p:sldId id="347" r:id="rId86"/>
    <p:sldId id="433" r:id="rId87"/>
    <p:sldId id="349" r:id="rId88"/>
    <p:sldId id="434" r:id="rId89"/>
    <p:sldId id="356" r:id="rId90"/>
    <p:sldId id="350" r:id="rId91"/>
    <p:sldId id="435" r:id="rId92"/>
    <p:sldId id="383" r:id="rId93"/>
    <p:sldId id="436" r:id="rId94"/>
    <p:sldId id="352" r:id="rId95"/>
    <p:sldId id="437" r:id="rId96"/>
    <p:sldId id="357" r:id="rId97"/>
    <p:sldId id="446" r:id="rId98"/>
    <p:sldId id="372" r:id="rId99"/>
    <p:sldId id="447" r:id="rId100"/>
    <p:sldId id="351" r:id="rId101"/>
    <p:sldId id="448" r:id="rId102"/>
    <p:sldId id="386" r:id="rId103"/>
    <p:sldId id="274" r:id="rId104"/>
    <p:sldId id="359" r:id="rId105"/>
    <p:sldId id="391" r:id="rId106"/>
    <p:sldId id="390" r:id="rId107"/>
    <p:sldId id="417" r:id="rId108"/>
    <p:sldId id="360" r:id="rId109"/>
    <p:sldId id="449" r:id="rId110"/>
    <p:sldId id="374" r:id="rId111"/>
    <p:sldId id="373" r:id="rId112"/>
    <p:sldId id="358" r:id="rId113"/>
    <p:sldId id="375" r:id="rId114"/>
    <p:sldId id="376" r:id="rId115"/>
    <p:sldId id="377" r:id="rId116"/>
    <p:sldId id="277" r:id="rId117"/>
    <p:sldId id="348" r:id="rId118"/>
    <p:sldId id="291" r:id="rId119"/>
    <p:sldId id="387" r:id="rId120"/>
    <p:sldId id="275" r:id="rId121"/>
    <p:sldId id="412" r:id="rId122"/>
    <p:sldId id="265" r:id="rId123"/>
    <p:sldId id="272" r:id="rId124"/>
    <p:sldId id="469" r:id="rId125"/>
    <p:sldId id="413" r:id="rId126"/>
    <p:sldId id="388" r:id="rId127"/>
    <p:sldId id="293" r:id="rId128"/>
    <p:sldId id="468" r:id="rId129"/>
    <p:sldId id="294" r:id="rId130"/>
    <p:sldId id="339" r:id="rId131"/>
    <p:sldId id="295" r:id="rId132"/>
    <p:sldId id="296" r:id="rId133"/>
    <p:sldId id="300" r:id="rId134"/>
    <p:sldId id="297" r:id="rId135"/>
    <p:sldId id="298" r:id="rId136"/>
    <p:sldId id="299" r:id="rId137"/>
    <p:sldId id="292" r:id="rId138"/>
    <p:sldId id="283" r:id="rId139"/>
    <p:sldId id="284" r:id="rId140"/>
    <p:sldId id="392" r:id="rId141"/>
    <p:sldId id="394" r:id="rId142"/>
    <p:sldId id="410" r:id="rId143"/>
    <p:sldId id="411" r:id="rId144"/>
    <p:sldId id="393" r:id="rId145"/>
    <p:sldId id="400" r:id="rId146"/>
    <p:sldId id="312" r:id="rId147"/>
  </p:sldIdLst>
  <p:sldSz cx="9144000" cy="5143500" type="screen16x9"/>
  <p:notesSz cx="7099300" cy="10234613"/>
  <p:embeddedFontLst>
    <p:embeddedFont>
      <p:font typeface="Arial Narrow" panose="020B0606020202030204" pitchFamily="34" charset="0"/>
      <p:regular r:id="rId150"/>
      <p:bold r:id="rId151"/>
      <p:italic r:id="rId152"/>
      <p:boldItalic r:id="rId153"/>
    </p:embeddedFont>
    <p:embeddedFont>
      <p:font typeface="Calibri" panose="020F0502020204030204" pitchFamily="34" charset="0"/>
      <p:regular r:id="rId154"/>
      <p:bold r:id="rId155"/>
      <p:italic r:id="rId156"/>
      <p:boldItalic r:id="rId157"/>
    </p:embeddedFont>
    <p:embeddedFont>
      <p:font typeface="Cambria Math" panose="02040503050406030204" pitchFamily="18" charset="0"/>
      <p:regular r:id="rId158"/>
    </p:embeddedFont>
  </p:embeddedFontLst>
  <p:defaultTex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a:srgbClr val="FF66FF"/>
    <a:srgbClr val="008000"/>
    <a:srgbClr val="003300"/>
    <a:srgbClr val="336600"/>
    <a:srgbClr val="006600"/>
    <a:srgbClr val="CC66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Estilo oscuro 1 - Énfasis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55" autoAdjust="0"/>
    <p:restoredTop sz="87922" autoAdjust="0"/>
  </p:normalViewPr>
  <p:slideViewPr>
    <p:cSldViewPr>
      <p:cViewPr varScale="1">
        <p:scale>
          <a:sx n="85" d="100"/>
          <a:sy n="85" d="100"/>
        </p:scale>
        <p:origin x="276" y="84"/>
      </p:cViewPr>
      <p:guideLst>
        <p:guide orient="horz" pos="1620"/>
        <p:guide pos="2880"/>
      </p:guideLst>
    </p:cSldViewPr>
  </p:slideViewPr>
  <p:outlineViewPr>
    <p:cViewPr>
      <p:scale>
        <a:sx n="33" d="100"/>
        <a:sy n="33" d="100"/>
      </p:scale>
      <p:origin x="0" y="2148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handoutMaster" Target="handoutMasters/handoutMaster1.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font" Target="fonts/font1.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font" Target="fonts/font2.fntdata"/><Relationship Id="rId156" Type="http://schemas.openxmlformats.org/officeDocument/2006/relationships/font" Target="fonts/font7.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8.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4.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font" Target="fonts/font5.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font" Target="fonts/font6.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586"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endParaRPr lang="es-ES"/>
          </a:p>
        </p:txBody>
      </p:sp>
      <p:sp>
        <p:nvSpPr>
          <p:cNvPr id="67587" name="Rectangle 3"/>
          <p:cNvSpPr>
            <a:spLocks noGrp="1" noChangeArrowheads="1"/>
          </p:cNvSpPr>
          <p:nvPr>
            <p:ph type="dt" sz="quarter" idx="1"/>
          </p:nvPr>
        </p:nvSpPr>
        <p:spPr bwMode="auto">
          <a:xfrm>
            <a:off x="4022725"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endParaRPr lang="es-ES"/>
          </a:p>
        </p:txBody>
      </p:sp>
      <p:sp>
        <p:nvSpPr>
          <p:cNvPr id="67588" name="Rectangle 4"/>
          <p:cNvSpPr>
            <a:spLocks noGrp="1" noChangeArrowheads="1"/>
          </p:cNvSpPr>
          <p:nvPr>
            <p:ph type="ftr" sz="quarter" idx="2"/>
          </p:nvPr>
        </p:nvSpPr>
        <p:spPr bwMode="auto">
          <a:xfrm>
            <a:off x="0" y="9723438"/>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endParaRPr lang="es-ES"/>
          </a:p>
        </p:txBody>
      </p:sp>
      <p:sp>
        <p:nvSpPr>
          <p:cNvPr id="67589" name="Rectangle 5"/>
          <p:cNvSpPr>
            <a:spLocks noGrp="1" noChangeArrowheads="1"/>
          </p:cNvSpPr>
          <p:nvPr>
            <p:ph type="sldNum" sz="quarter" idx="3"/>
          </p:nvPr>
        </p:nvSpPr>
        <p:spPr bwMode="auto">
          <a:xfrm>
            <a:off x="4022725" y="9723438"/>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fld id="{3A40446E-B5A6-44CB-AD1E-1A0B87D861CA}" type="slidenum">
              <a:rPr lang="es-ES"/>
              <a:pPr/>
              <a:t>‹Nº›</a:t>
            </a:fld>
            <a:endParaRPr lang="es-ES"/>
          </a:p>
        </p:txBody>
      </p:sp>
    </p:spTree>
    <p:extLst>
      <p:ext uri="{BB962C8B-B14F-4D97-AF65-F5344CB8AC3E}">
        <p14:creationId xmlns:p14="http://schemas.microsoft.com/office/powerpoint/2010/main" val="5024964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endParaRPr lang="es-ES"/>
          </a:p>
        </p:txBody>
      </p:sp>
      <p:sp>
        <p:nvSpPr>
          <p:cNvPr id="37891" name="Rectangle 3"/>
          <p:cNvSpPr>
            <a:spLocks noGrp="1" noChangeArrowheads="1"/>
          </p:cNvSpPr>
          <p:nvPr>
            <p:ph type="dt" idx="1"/>
          </p:nvPr>
        </p:nvSpPr>
        <p:spPr bwMode="auto">
          <a:xfrm>
            <a:off x="4022725"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endParaRPr lang="es-ES"/>
          </a:p>
        </p:txBody>
      </p:sp>
      <p:sp>
        <p:nvSpPr>
          <p:cNvPr id="37892" name="Rectangle 4"/>
          <p:cNvSpPr>
            <a:spLocks noGrp="1" noRot="1" noChangeAspect="1" noChangeArrowheads="1" noTextEdit="1"/>
          </p:cNvSpPr>
          <p:nvPr>
            <p:ph type="sldImg" idx="2"/>
          </p:nvPr>
        </p:nvSpPr>
        <p:spPr bwMode="auto">
          <a:xfrm>
            <a:off x="138113" y="768350"/>
            <a:ext cx="6823075" cy="3838575"/>
          </a:xfrm>
          <a:prstGeom prst="rect">
            <a:avLst/>
          </a:prstGeom>
          <a:noFill/>
          <a:ln w="9525">
            <a:solidFill>
              <a:srgbClr val="000000"/>
            </a:solidFill>
            <a:miter lim="800000"/>
            <a:headEnd/>
            <a:tailEnd/>
          </a:ln>
          <a:effectLst/>
        </p:spPr>
      </p:sp>
      <p:sp>
        <p:nvSpPr>
          <p:cNvPr id="37893" name="Rectangle 5"/>
          <p:cNvSpPr>
            <a:spLocks noGrp="1" noChangeArrowheads="1"/>
          </p:cNvSpPr>
          <p:nvPr>
            <p:ph type="body" sz="quarter" idx="3"/>
          </p:nvPr>
        </p:nvSpPr>
        <p:spPr bwMode="auto">
          <a:xfrm>
            <a:off x="946150" y="4862513"/>
            <a:ext cx="5207000" cy="4603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37894" name="Rectangle 6"/>
          <p:cNvSpPr>
            <a:spLocks noGrp="1" noChangeArrowheads="1"/>
          </p:cNvSpPr>
          <p:nvPr>
            <p:ph type="ftr" sz="quarter" idx="4"/>
          </p:nvPr>
        </p:nvSpPr>
        <p:spPr bwMode="auto">
          <a:xfrm>
            <a:off x="0" y="9723438"/>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endParaRPr lang="es-ES"/>
          </a:p>
        </p:txBody>
      </p:sp>
      <p:sp>
        <p:nvSpPr>
          <p:cNvPr id="37895" name="Rectangle 7"/>
          <p:cNvSpPr>
            <a:spLocks noGrp="1" noChangeArrowheads="1"/>
          </p:cNvSpPr>
          <p:nvPr>
            <p:ph type="sldNum" sz="quarter" idx="5"/>
          </p:nvPr>
        </p:nvSpPr>
        <p:spPr bwMode="auto">
          <a:xfrm>
            <a:off x="4022725" y="9723438"/>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fld id="{42FDB505-0F7E-4101-89D4-4923155766A0}" type="slidenum">
              <a:rPr lang="es-ES"/>
              <a:pPr/>
              <a:t>‹Nº›</a:t>
            </a:fld>
            <a:endParaRPr lang="es-ES"/>
          </a:p>
        </p:txBody>
      </p:sp>
    </p:spTree>
    <p:extLst>
      <p:ext uri="{BB962C8B-B14F-4D97-AF65-F5344CB8AC3E}">
        <p14:creationId xmlns:p14="http://schemas.microsoft.com/office/powerpoint/2010/main" val="156846300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Arial" charset="0"/>
        <a:ea typeface="+mn-ea"/>
        <a:cs typeface="+mn-cs"/>
      </a:defRPr>
    </a:lvl1pPr>
    <a:lvl2pPr marL="457200" algn="l" rtl="0" fontAlgn="base">
      <a:spcBef>
        <a:spcPct val="30000"/>
      </a:spcBef>
      <a:spcAft>
        <a:spcPct val="0"/>
      </a:spcAft>
      <a:defRPr kumimoji="1" sz="1200" kern="1200">
        <a:solidFill>
          <a:schemeClr val="tx1"/>
        </a:solidFill>
        <a:latin typeface="Arial" charset="0"/>
        <a:ea typeface="+mn-ea"/>
        <a:cs typeface="+mn-cs"/>
      </a:defRPr>
    </a:lvl2pPr>
    <a:lvl3pPr marL="914400" algn="l" rtl="0" fontAlgn="base">
      <a:spcBef>
        <a:spcPct val="30000"/>
      </a:spcBef>
      <a:spcAft>
        <a:spcPct val="0"/>
      </a:spcAft>
      <a:defRPr kumimoji="1" sz="1200" kern="1200">
        <a:solidFill>
          <a:schemeClr val="tx1"/>
        </a:solidFill>
        <a:latin typeface="Arial" charset="0"/>
        <a:ea typeface="+mn-ea"/>
        <a:cs typeface="+mn-cs"/>
      </a:defRPr>
    </a:lvl3pPr>
    <a:lvl4pPr marL="1371600" algn="l" rtl="0" fontAlgn="base">
      <a:spcBef>
        <a:spcPct val="30000"/>
      </a:spcBef>
      <a:spcAft>
        <a:spcPct val="0"/>
      </a:spcAft>
      <a:defRPr kumimoji="1" sz="1200" kern="1200">
        <a:solidFill>
          <a:schemeClr val="tx1"/>
        </a:solidFill>
        <a:latin typeface="Arial" charset="0"/>
        <a:ea typeface="+mn-ea"/>
        <a:cs typeface="+mn-cs"/>
      </a:defRPr>
    </a:lvl4pPr>
    <a:lvl5pPr marL="1828800" algn="l" rtl="0" fontAlgn="base">
      <a:spcBef>
        <a:spcPct val="30000"/>
      </a:spcBef>
      <a:spcAft>
        <a:spcPct val="0"/>
      </a:spcAft>
      <a:defRPr kumimoji="1"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138113" y="768350"/>
            <a:ext cx="6823075" cy="3838575"/>
          </a:xfrm>
        </p:spPr>
      </p:sp>
      <p:sp>
        <p:nvSpPr>
          <p:cNvPr id="3" name="2 Marcador de notas"/>
          <p:cNvSpPr>
            <a:spLocks noGrp="1"/>
          </p:cNvSpPr>
          <p:nvPr>
            <p:ph type="body" idx="1"/>
          </p:nvPr>
        </p:nvSpPr>
        <p:spPr/>
        <p:txBody>
          <a:bodyPr/>
          <a:lstStyle/>
          <a:p>
            <a:r>
              <a:rPr lang="es-MX" dirty="0"/>
              <a:t>LITC 2016 10 04</a:t>
            </a:r>
          </a:p>
          <a:p>
            <a:r>
              <a:rPr lang="es-MX" dirty="0"/>
              <a:t>LRI 2017 03 29</a:t>
            </a:r>
          </a:p>
        </p:txBody>
      </p:sp>
      <p:sp>
        <p:nvSpPr>
          <p:cNvPr id="4" name="3 Marcador de número de diapositiva"/>
          <p:cNvSpPr>
            <a:spLocks noGrp="1"/>
          </p:cNvSpPr>
          <p:nvPr>
            <p:ph type="sldNum" sz="quarter" idx="10"/>
          </p:nvPr>
        </p:nvSpPr>
        <p:spPr/>
        <p:txBody>
          <a:bodyPr/>
          <a:lstStyle/>
          <a:p>
            <a:fld id="{42FDB505-0F7E-4101-89D4-4923155766A0}" type="slidenum">
              <a:rPr lang="es-ES" smtClean="0"/>
              <a:pPr/>
              <a:t>4</a:t>
            </a:fld>
            <a:endParaRPr lang="es-ES"/>
          </a:p>
        </p:txBody>
      </p:sp>
    </p:spTree>
    <p:extLst>
      <p:ext uri="{BB962C8B-B14F-4D97-AF65-F5344CB8AC3E}">
        <p14:creationId xmlns:p14="http://schemas.microsoft.com/office/powerpoint/2010/main" val="1465751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a:t>LRI 2017 10 09</a:t>
            </a:r>
          </a:p>
        </p:txBody>
      </p:sp>
      <p:sp>
        <p:nvSpPr>
          <p:cNvPr id="4" name="3 Marcador de número de diapositiva"/>
          <p:cNvSpPr>
            <a:spLocks noGrp="1"/>
          </p:cNvSpPr>
          <p:nvPr>
            <p:ph type="sldNum" sz="quarter" idx="10"/>
          </p:nvPr>
        </p:nvSpPr>
        <p:spPr/>
        <p:txBody>
          <a:bodyPr/>
          <a:lstStyle/>
          <a:p>
            <a:fld id="{42FDB505-0F7E-4101-89D4-4923155766A0}" type="slidenum">
              <a:rPr lang="es-ES" smtClean="0"/>
              <a:pPr/>
              <a:t>43</a:t>
            </a:fld>
            <a:endParaRPr lang="es-ES"/>
          </a:p>
        </p:txBody>
      </p:sp>
    </p:spTree>
    <p:extLst>
      <p:ext uri="{BB962C8B-B14F-4D97-AF65-F5344CB8AC3E}">
        <p14:creationId xmlns:p14="http://schemas.microsoft.com/office/powerpoint/2010/main" val="204826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a:t>IE</a:t>
            </a:r>
            <a:r>
              <a:rPr lang="es-MX" baseline="0" dirty="0"/>
              <a:t> 2018 03 27</a:t>
            </a:r>
            <a:endParaRPr lang="es-MX" dirty="0"/>
          </a:p>
          <a:p>
            <a:r>
              <a:rPr lang="es-MX" dirty="0"/>
              <a:t>LRI 2017 03 31</a:t>
            </a:r>
          </a:p>
        </p:txBody>
      </p:sp>
      <p:sp>
        <p:nvSpPr>
          <p:cNvPr id="4" name="3 Marcador de número de diapositiva"/>
          <p:cNvSpPr>
            <a:spLocks noGrp="1"/>
          </p:cNvSpPr>
          <p:nvPr>
            <p:ph type="sldNum" sz="quarter" idx="10"/>
          </p:nvPr>
        </p:nvSpPr>
        <p:spPr/>
        <p:txBody>
          <a:bodyPr/>
          <a:lstStyle/>
          <a:p>
            <a:fld id="{42FDB505-0F7E-4101-89D4-4923155766A0}" type="slidenum">
              <a:rPr lang="es-ES" smtClean="0"/>
              <a:pPr/>
              <a:t>56</a:t>
            </a:fld>
            <a:endParaRPr lang="es-ES"/>
          </a:p>
        </p:txBody>
      </p:sp>
    </p:spTree>
    <p:extLst>
      <p:ext uri="{BB962C8B-B14F-4D97-AF65-F5344CB8AC3E}">
        <p14:creationId xmlns:p14="http://schemas.microsoft.com/office/powerpoint/2010/main" val="1864842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a:t>LITC 2016 10 07</a:t>
            </a:r>
          </a:p>
          <a:p>
            <a:endParaRPr lang="es-MX"/>
          </a:p>
        </p:txBody>
      </p:sp>
      <p:sp>
        <p:nvSpPr>
          <p:cNvPr id="4" name="3 Marcador de número de diapositiva"/>
          <p:cNvSpPr>
            <a:spLocks noGrp="1"/>
          </p:cNvSpPr>
          <p:nvPr>
            <p:ph type="sldNum" sz="quarter" idx="10"/>
          </p:nvPr>
        </p:nvSpPr>
        <p:spPr/>
        <p:txBody>
          <a:bodyPr/>
          <a:lstStyle/>
          <a:p>
            <a:fld id="{42FDB505-0F7E-4101-89D4-4923155766A0}" type="slidenum">
              <a:rPr lang="es-ES" smtClean="0"/>
              <a:pPr/>
              <a:t>58</a:t>
            </a:fld>
            <a:endParaRPr lang="es-ES"/>
          </a:p>
        </p:txBody>
      </p:sp>
    </p:spTree>
    <p:extLst>
      <p:ext uri="{BB962C8B-B14F-4D97-AF65-F5344CB8AC3E}">
        <p14:creationId xmlns:p14="http://schemas.microsoft.com/office/powerpoint/2010/main" val="59260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a:t>LITC 2016 10 07</a:t>
            </a:r>
          </a:p>
          <a:p>
            <a:endParaRPr lang="es-MX"/>
          </a:p>
        </p:txBody>
      </p:sp>
      <p:sp>
        <p:nvSpPr>
          <p:cNvPr id="4" name="3 Marcador de número de diapositiva"/>
          <p:cNvSpPr>
            <a:spLocks noGrp="1"/>
          </p:cNvSpPr>
          <p:nvPr>
            <p:ph type="sldNum" sz="quarter" idx="10"/>
          </p:nvPr>
        </p:nvSpPr>
        <p:spPr/>
        <p:txBody>
          <a:bodyPr/>
          <a:lstStyle/>
          <a:p>
            <a:fld id="{42FDB505-0F7E-4101-89D4-4923155766A0}" type="slidenum">
              <a:rPr lang="es-ES" smtClean="0"/>
              <a:pPr/>
              <a:t>59</a:t>
            </a:fld>
            <a:endParaRPr lang="es-ES"/>
          </a:p>
        </p:txBody>
      </p:sp>
    </p:spTree>
    <p:extLst>
      <p:ext uri="{BB962C8B-B14F-4D97-AF65-F5344CB8AC3E}">
        <p14:creationId xmlns:p14="http://schemas.microsoft.com/office/powerpoint/2010/main" val="59260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a:t>LITC 2016 10 07</a:t>
            </a:r>
          </a:p>
          <a:p>
            <a:endParaRPr lang="es-MX"/>
          </a:p>
        </p:txBody>
      </p:sp>
      <p:sp>
        <p:nvSpPr>
          <p:cNvPr id="4" name="3 Marcador de número de diapositiva"/>
          <p:cNvSpPr>
            <a:spLocks noGrp="1"/>
          </p:cNvSpPr>
          <p:nvPr>
            <p:ph type="sldNum" sz="quarter" idx="10"/>
          </p:nvPr>
        </p:nvSpPr>
        <p:spPr/>
        <p:txBody>
          <a:bodyPr/>
          <a:lstStyle/>
          <a:p>
            <a:fld id="{42FDB505-0F7E-4101-89D4-4923155766A0}" type="slidenum">
              <a:rPr lang="es-ES" smtClean="0"/>
              <a:pPr/>
              <a:t>60</a:t>
            </a:fld>
            <a:endParaRPr lang="es-ES"/>
          </a:p>
        </p:txBody>
      </p:sp>
    </p:spTree>
    <p:extLst>
      <p:ext uri="{BB962C8B-B14F-4D97-AF65-F5344CB8AC3E}">
        <p14:creationId xmlns:p14="http://schemas.microsoft.com/office/powerpoint/2010/main" val="869403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a:t>LMA 2018 02 21</a:t>
            </a:r>
          </a:p>
        </p:txBody>
      </p:sp>
      <p:sp>
        <p:nvSpPr>
          <p:cNvPr id="4" name="3 Marcador de número de diapositiva"/>
          <p:cNvSpPr>
            <a:spLocks noGrp="1"/>
          </p:cNvSpPr>
          <p:nvPr>
            <p:ph type="sldNum" sz="quarter" idx="10"/>
          </p:nvPr>
        </p:nvSpPr>
        <p:spPr/>
        <p:txBody>
          <a:bodyPr/>
          <a:lstStyle/>
          <a:p>
            <a:fld id="{42FDB505-0F7E-4101-89D4-4923155766A0}" type="slidenum">
              <a:rPr lang="es-ES" smtClean="0"/>
              <a:pPr/>
              <a:t>62</a:t>
            </a:fld>
            <a:endParaRPr lang="es-ES"/>
          </a:p>
        </p:txBody>
      </p:sp>
    </p:spTree>
    <p:extLst>
      <p:ext uri="{BB962C8B-B14F-4D97-AF65-F5344CB8AC3E}">
        <p14:creationId xmlns:p14="http://schemas.microsoft.com/office/powerpoint/2010/main" val="4176793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a:t>LMA 2018 02 21</a:t>
            </a:r>
          </a:p>
        </p:txBody>
      </p:sp>
      <p:sp>
        <p:nvSpPr>
          <p:cNvPr id="4" name="3 Marcador de número de diapositiva"/>
          <p:cNvSpPr>
            <a:spLocks noGrp="1"/>
          </p:cNvSpPr>
          <p:nvPr>
            <p:ph type="sldNum" sz="quarter" idx="10"/>
          </p:nvPr>
        </p:nvSpPr>
        <p:spPr/>
        <p:txBody>
          <a:bodyPr/>
          <a:lstStyle/>
          <a:p>
            <a:fld id="{42FDB505-0F7E-4101-89D4-4923155766A0}" type="slidenum">
              <a:rPr lang="es-ES" smtClean="0"/>
              <a:pPr/>
              <a:t>63</a:t>
            </a:fld>
            <a:endParaRPr lang="es-ES"/>
          </a:p>
        </p:txBody>
      </p:sp>
    </p:spTree>
    <p:extLst>
      <p:ext uri="{BB962C8B-B14F-4D97-AF65-F5344CB8AC3E}">
        <p14:creationId xmlns:p14="http://schemas.microsoft.com/office/powerpoint/2010/main" val="4176793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a:t>LMA 2018 02 21</a:t>
            </a:r>
          </a:p>
        </p:txBody>
      </p:sp>
      <p:sp>
        <p:nvSpPr>
          <p:cNvPr id="4" name="3 Marcador de número de diapositiva"/>
          <p:cNvSpPr>
            <a:spLocks noGrp="1"/>
          </p:cNvSpPr>
          <p:nvPr>
            <p:ph type="sldNum" sz="quarter" idx="10"/>
          </p:nvPr>
        </p:nvSpPr>
        <p:spPr/>
        <p:txBody>
          <a:bodyPr/>
          <a:lstStyle/>
          <a:p>
            <a:fld id="{42FDB505-0F7E-4101-89D4-4923155766A0}" type="slidenum">
              <a:rPr lang="es-ES" smtClean="0"/>
              <a:pPr/>
              <a:t>64</a:t>
            </a:fld>
            <a:endParaRPr lang="es-ES"/>
          </a:p>
        </p:txBody>
      </p:sp>
    </p:spTree>
    <p:extLst>
      <p:ext uri="{BB962C8B-B14F-4D97-AF65-F5344CB8AC3E}">
        <p14:creationId xmlns:p14="http://schemas.microsoft.com/office/powerpoint/2010/main" val="41767939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138113" y="768350"/>
            <a:ext cx="6823075" cy="3838575"/>
          </a:xfrm>
        </p:spPr>
      </p:sp>
      <p:sp>
        <p:nvSpPr>
          <p:cNvPr id="3" name="2 Marcador de notas"/>
          <p:cNvSpPr>
            <a:spLocks noGrp="1"/>
          </p:cNvSpPr>
          <p:nvPr>
            <p:ph type="body" idx="1"/>
          </p:nvPr>
        </p:nvSpPr>
        <p:spPr/>
        <p:txBody>
          <a:bodyPr/>
          <a:lstStyle/>
          <a:p>
            <a:r>
              <a:rPr lang="es-MX" dirty="0"/>
              <a:t>LITC 2016 10 05</a:t>
            </a:r>
          </a:p>
          <a:p>
            <a:r>
              <a:rPr lang="es-MX" dirty="0"/>
              <a:t>LRI 2017 04</a:t>
            </a:r>
            <a:r>
              <a:rPr lang="es-MX" baseline="0" dirty="0"/>
              <a:t> 04</a:t>
            </a:r>
          </a:p>
          <a:p>
            <a:r>
              <a:rPr lang="es-MX" baseline="0" dirty="0" err="1"/>
              <a:t>Mkt</a:t>
            </a:r>
            <a:r>
              <a:rPr lang="es-MX" baseline="0" dirty="0"/>
              <a:t> 2017 10 06</a:t>
            </a:r>
            <a:endParaRPr lang="es-MX" dirty="0"/>
          </a:p>
        </p:txBody>
      </p:sp>
      <p:sp>
        <p:nvSpPr>
          <p:cNvPr id="4" name="3 Marcador de número de diapositiva"/>
          <p:cNvSpPr>
            <a:spLocks noGrp="1"/>
          </p:cNvSpPr>
          <p:nvPr>
            <p:ph type="sldNum" sz="quarter" idx="10"/>
          </p:nvPr>
        </p:nvSpPr>
        <p:spPr/>
        <p:txBody>
          <a:bodyPr/>
          <a:lstStyle/>
          <a:p>
            <a:fld id="{42FDB505-0F7E-4101-89D4-4923155766A0}" type="slidenum">
              <a:rPr lang="es-ES" smtClean="0"/>
              <a:pPr/>
              <a:t>66</a:t>
            </a:fld>
            <a:endParaRPr lang="es-ES"/>
          </a:p>
        </p:txBody>
      </p:sp>
    </p:spTree>
    <p:extLst>
      <p:ext uri="{BB962C8B-B14F-4D97-AF65-F5344CB8AC3E}">
        <p14:creationId xmlns:p14="http://schemas.microsoft.com/office/powerpoint/2010/main" val="24941505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a:t>IE 2018 04 03</a:t>
            </a:r>
          </a:p>
        </p:txBody>
      </p:sp>
      <p:sp>
        <p:nvSpPr>
          <p:cNvPr id="4" name="3 Marcador de número de diapositiva"/>
          <p:cNvSpPr>
            <a:spLocks noGrp="1"/>
          </p:cNvSpPr>
          <p:nvPr>
            <p:ph type="sldNum" sz="quarter" idx="10"/>
          </p:nvPr>
        </p:nvSpPr>
        <p:spPr/>
        <p:txBody>
          <a:bodyPr/>
          <a:lstStyle/>
          <a:p>
            <a:fld id="{42FDB505-0F7E-4101-89D4-4923155766A0}" type="slidenum">
              <a:rPr lang="es-ES" smtClean="0"/>
              <a:pPr/>
              <a:t>71</a:t>
            </a:fld>
            <a:endParaRPr lang="es-ES"/>
          </a:p>
        </p:txBody>
      </p:sp>
    </p:spTree>
    <p:extLst>
      <p:ext uri="{BB962C8B-B14F-4D97-AF65-F5344CB8AC3E}">
        <p14:creationId xmlns:p14="http://schemas.microsoft.com/office/powerpoint/2010/main" val="998237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dirty="0"/>
          </a:p>
        </p:txBody>
      </p:sp>
      <p:sp>
        <p:nvSpPr>
          <p:cNvPr id="4" name="3 Marcador de número de diapositiva"/>
          <p:cNvSpPr>
            <a:spLocks noGrp="1"/>
          </p:cNvSpPr>
          <p:nvPr>
            <p:ph type="sldNum" sz="quarter" idx="10"/>
          </p:nvPr>
        </p:nvSpPr>
        <p:spPr/>
        <p:txBody>
          <a:bodyPr/>
          <a:lstStyle/>
          <a:p>
            <a:fld id="{42FDB505-0F7E-4101-89D4-4923155766A0}" type="slidenum">
              <a:rPr lang="es-ES" smtClean="0"/>
              <a:pPr/>
              <a:t>13</a:t>
            </a:fld>
            <a:endParaRPr lang="es-ES"/>
          </a:p>
        </p:txBody>
      </p:sp>
    </p:spTree>
    <p:extLst>
      <p:ext uri="{BB962C8B-B14F-4D97-AF65-F5344CB8AC3E}">
        <p14:creationId xmlns:p14="http://schemas.microsoft.com/office/powerpoint/2010/main" val="27313045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a:t>LITC 2016 10 06</a:t>
            </a:r>
          </a:p>
        </p:txBody>
      </p:sp>
      <p:sp>
        <p:nvSpPr>
          <p:cNvPr id="4" name="3 Marcador de número de diapositiva"/>
          <p:cNvSpPr>
            <a:spLocks noGrp="1"/>
          </p:cNvSpPr>
          <p:nvPr>
            <p:ph type="sldNum" sz="quarter" idx="10"/>
          </p:nvPr>
        </p:nvSpPr>
        <p:spPr/>
        <p:txBody>
          <a:bodyPr/>
          <a:lstStyle/>
          <a:p>
            <a:fld id="{42FDB505-0F7E-4101-89D4-4923155766A0}" type="slidenum">
              <a:rPr lang="es-ES" smtClean="0"/>
              <a:pPr/>
              <a:t>74</a:t>
            </a:fld>
            <a:endParaRPr lang="es-ES"/>
          </a:p>
        </p:txBody>
      </p:sp>
    </p:spTree>
    <p:extLst>
      <p:ext uri="{BB962C8B-B14F-4D97-AF65-F5344CB8AC3E}">
        <p14:creationId xmlns:p14="http://schemas.microsoft.com/office/powerpoint/2010/main" val="364434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a:t>LITC</a:t>
            </a:r>
            <a:r>
              <a:rPr lang="es-MX" baseline="0" dirty="0"/>
              <a:t> 2016 10 10</a:t>
            </a:r>
            <a:endParaRPr lang="es-MX" dirty="0"/>
          </a:p>
        </p:txBody>
      </p:sp>
      <p:sp>
        <p:nvSpPr>
          <p:cNvPr id="4" name="3 Marcador de número de diapositiva"/>
          <p:cNvSpPr>
            <a:spLocks noGrp="1"/>
          </p:cNvSpPr>
          <p:nvPr>
            <p:ph type="sldNum" sz="quarter" idx="10"/>
          </p:nvPr>
        </p:nvSpPr>
        <p:spPr/>
        <p:txBody>
          <a:bodyPr/>
          <a:lstStyle/>
          <a:p>
            <a:fld id="{42FDB505-0F7E-4101-89D4-4923155766A0}" type="slidenum">
              <a:rPr lang="es-ES" smtClean="0"/>
              <a:pPr/>
              <a:t>76</a:t>
            </a:fld>
            <a:endParaRPr lang="es-ES"/>
          </a:p>
        </p:txBody>
      </p:sp>
    </p:spTree>
    <p:extLst>
      <p:ext uri="{BB962C8B-B14F-4D97-AF65-F5344CB8AC3E}">
        <p14:creationId xmlns:p14="http://schemas.microsoft.com/office/powerpoint/2010/main" val="8865915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a:t>LMA 2018 02 26</a:t>
            </a:r>
          </a:p>
        </p:txBody>
      </p:sp>
      <p:sp>
        <p:nvSpPr>
          <p:cNvPr id="4" name="3 Marcador de número de diapositiva"/>
          <p:cNvSpPr>
            <a:spLocks noGrp="1"/>
          </p:cNvSpPr>
          <p:nvPr>
            <p:ph type="sldNum" sz="quarter" idx="10"/>
          </p:nvPr>
        </p:nvSpPr>
        <p:spPr/>
        <p:txBody>
          <a:bodyPr/>
          <a:lstStyle/>
          <a:p>
            <a:fld id="{42FDB505-0F7E-4101-89D4-4923155766A0}" type="slidenum">
              <a:rPr lang="es-ES" smtClean="0"/>
              <a:pPr/>
              <a:t>83</a:t>
            </a:fld>
            <a:endParaRPr lang="es-ES"/>
          </a:p>
        </p:txBody>
      </p:sp>
    </p:spTree>
    <p:extLst>
      <p:ext uri="{BB962C8B-B14F-4D97-AF65-F5344CB8AC3E}">
        <p14:creationId xmlns:p14="http://schemas.microsoft.com/office/powerpoint/2010/main" val="5179036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a:t>IE 2018 04</a:t>
            </a:r>
            <a:r>
              <a:rPr lang="es-MX" baseline="0"/>
              <a:t> 04</a:t>
            </a:r>
            <a:endParaRPr lang="es-MX"/>
          </a:p>
        </p:txBody>
      </p:sp>
      <p:sp>
        <p:nvSpPr>
          <p:cNvPr id="4" name="3 Marcador de número de diapositiva"/>
          <p:cNvSpPr>
            <a:spLocks noGrp="1"/>
          </p:cNvSpPr>
          <p:nvPr>
            <p:ph type="sldNum" sz="quarter" idx="10"/>
          </p:nvPr>
        </p:nvSpPr>
        <p:spPr/>
        <p:txBody>
          <a:bodyPr/>
          <a:lstStyle/>
          <a:p>
            <a:fld id="{42FDB505-0F7E-4101-89D4-4923155766A0}" type="slidenum">
              <a:rPr lang="es-ES" smtClean="0"/>
              <a:pPr/>
              <a:t>84</a:t>
            </a:fld>
            <a:endParaRPr lang="es-ES"/>
          </a:p>
        </p:txBody>
      </p:sp>
    </p:spTree>
    <p:extLst>
      <p:ext uri="{BB962C8B-B14F-4D97-AF65-F5344CB8AC3E}">
        <p14:creationId xmlns:p14="http://schemas.microsoft.com/office/powerpoint/2010/main" val="23805789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err="1"/>
              <a:t>Mkt</a:t>
            </a:r>
            <a:r>
              <a:rPr lang="es-MX" baseline="0" dirty="0"/>
              <a:t> 2016 10 20</a:t>
            </a:r>
          </a:p>
          <a:p>
            <a:r>
              <a:rPr lang="es-MX" dirty="0"/>
              <a:t>LRI 2017</a:t>
            </a:r>
            <a:r>
              <a:rPr lang="es-MX" baseline="0" dirty="0"/>
              <a:t> 04 05</a:t>
            </a:r>
            <a:endParaRPr lang="es-MX" dirty="0"/>
          </a:p>
        </p:txBody>
      </p:sp>
      <p:sp>
        <p:nvSpPr>
          <p:cNvPr id="4" name="3 Marcador de número de diapositiva"/>
          <p:cNvSpPr>
            <a:spLocks noGrp="1"/>
          </p:cNvSpPr>
          <p:nvPr>
            <p:ph type="sldNum" sz="quarter" idx="10"/>
          </p:nvPr>
        </p:nvSpPr>
        <p:spPr/>
        <p:txBody>
          <a:bodyPr/>
          <a:lstStyle/>
          <a:p>
            <a:fld id="{42FDB505-0F7E-4101-89D4-4923155766A0}" type="slidenum">
              <a:rPr lang="es-ES" smtClean="0"/>
              <a:pPr/>
              <a:t>86</a:t>
            </a:fld>
            <a:endParaRPr lang="es-ES"/>
          </a:p>
        </p:txBody>
      </p:sp>
    </p:spTree>
    <p:extLst>
      <p:ext uri="{BB962C8B-B14F-4D97-AF65-F5344CB8AC3E}">
        <p14:creationId xmlns:p14="http://schemas.microsoft.com/office/powerpoint/2010/main" val="35188854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a:t>LITC 2016 10 11</a:t>
            </a:r>
          </a:p>
        </p:txBody>
      </p:sp>
      <p:sp>
        <p:nvSpPr>
          <p:cNvPr id="4" name="3 Marcador de número de diapositiva"/>
          <p:cNvSpPr>
            <a:spLocks noGrp="1"/>
          </p:cNvSpPr>
          <p:nvPr>
            <p:ph type="sldNum" sz="quarter" idx="10"/>
          </p:nvPr>
        </p:nvSpPr>
        <p:spPr/>
        <p:txBody>
          <a:bodyPr/>
          <a:lstStyle/>
          <a:p>
            <a:fld id="{42FDB505-0F7E-4101-89D4-4923155766A0}" type="slidenum">
              <a:rPr lang="es-ES" smtClean="0"/>
              <a:pPr/>
              <a:t>89</a:t>
            </a:fld>
            <a:endParaRPr lang="es-ES"/>
          </a:p>
        </p:txBody>
      </p:sp>
    </p:spTree>
    <p:extLst>
      <p:ext uri="{BB962C8B-B14F-4D97-AF65-F5344CB8AC3E}">
        <p14:creationId xmlns:p14="http://schemas.microsoft.com/office/powerpoint/2010/main" val="28762592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err="1"/>
              <a:t>Mkt</a:t>
            </a:r>
            <a:r>
              <a:rPr lang="es-MX" dirty="0"/>
              <a:t> 2016</a:t>
            </a:r>
            <a:r>
              <a:rPr lang="es-MX" baseline="0" dirty="0"/>
              <a:t> 10 21</a:t>
            </a:r>
          </a:p>
          <a:p>
            <a:r>
              <a:rPr lang="es-MX" baseline="0" dirty="0"/>
              <a:t>LRI 2017 04 06</a:t>
            </a:r>
            <a:endParaRPr lang="es-MX" dirty="0"/>
          </a:p>
        </p:txBody>
      </p:sp>
      <p:sp>
        <p:nvSpPr>
          <p:cNvPr id="4" name="3 Marcador de número de diapositiva"/>
          <p:cNvSpPr>
            <a:spLocks noGrp="1"/>
          </p:cNvSpPr>
          <p:nvPr>
            <p:ph type="sldNum" sz="quarter" idx="10"/>
          </p:nvPr>
        </p:nvSpPr>
        <p:spPr/>
        <p:txBody>
          <a:bodyPr/>
          <a:lstStyle/>
          <a:p>
            <a:fld id="{42FDB505-0F7E-4101-89D4-4923155766A0}" type="slidenum">
              <a:rPr lang="es-ES" smtClean="0"/>
              <a:pPr/>
              <a:t>104</a:t>
            </a:fld>
            <a:endParaRPr lang="es-ES"/>
          </a:p>
        </p:txBody>
      </p:sp>
    </p:spTree>
    <p:extLst>
      <p:ext uri="{BB962C8B-B14F-4D97-AF65-F5344CB8AC3E}">
        <p14:creationId xmlns:p14="http://schemas.microsoft.com/office/powerpoint/2010/main" val="6566879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err="1"/>
              <a:t>Mkt</a:t>
            </a:r>
            <a:r>
              <a:rPr lang="es-MX" dirty="0"/>
              <a:t> 2017 10 11</a:t>
            </a:r>
          </a:p>
        </p:txBody>
      </p:sp>
      <p:sp>
        <p:nvSpPr>
          <p:cNvPr id="4" name="3 Marcador de número de diapositiva"/>
          <p:cNvSpPr>
            <a:spLocks noGrp="1"/>
          </p:cNvSpPr>
          <p:nvPr>
            <p:ph type="sldNum" sz="quarter" idx="10"/>
          </p:nvPr>
        </p:nvSpPr>
        <p:spPr/>
        <p:txBody>
          <a:bodyPr/>
          <a:lstStyle/>
          <a:p>
            <a:fld id="{42FDB505-0F7E-4101-89D4-4923155766A0}" type="slidenum">
              <a:rPr lang="es-ES" smtClean="0"/>
              <a:pPr/>
              <a:t>105</a:t>
            </a:fld>
            <a:endParaRPr lang="es-ES"/>
          </a:p>
        </p:txBody>
      </p:sp>
    </p:spTree>
    <p:extLst>
      <p:ext uri="{BB962C8B-B14F-4D97-AF65-F5344CB8AC3E}">
        <p14:creationId xmlns:p14="http://schemas.microsoft.com/office/powerpoint/2010/main" val="19120274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err="1"/>
              <a:t>Mkt</a:t>
            </a:r>
            <a:r>
              <a:rPr lang="es-MX" dirty="0"/>
              <a:t> 2016 10 25</a:t>
            </a:r>
          </a:p>
          <a:p>
            <a:r>
              <a:rPr lang="es-MX" dirty="0"/>
              <a:t> </a:t>
            </a:r>
          </a:p>
        </p:txBody>
      </p:sp>
      <p:sp>
        <p:nvSpPr>
          <p:cNvPr id="4" name="3 Marcador de número de diapositiva"/>
          <p:cNvSpPr>
            <a:spLocks noGrp="1"/>
          </p:cNvSpPr>
          <p:nvPr>
            <p:ph type="sldNum" sz="quarter" idx="10"/>
          </p:nvPr>
        </p:nvSpPr>
        <p:spPr/>
        <p:txBody>
          <a:bodyPr/>
          <a:lstStyle/>
          <a:p>
            <a:fld id="{42FDB505-0F7E-4101-89D4-4923155766A0}" type="slidenum">
              <a:rPr lang="es-ES" smtClean="0"/>
              <a:pPr/>
              <a:t>107</a:t>
            </a:fld>
            <a:endParaRPr lang="es-ES"/>
          </a:p>
        </p:txBody>
      </p:sp>
    </p:spTree>
    <p:extLst>
      <p:ext uri="{BB962C8B-B14F-4D97-AF65-F5344CB8AC3E}">
        <p14:creationId xmlns:p14="http://schemas.microsoft.com/office/powerpoint/2010/main" val="28829750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a:t>LITC 2016 10 13</a:t>
            </a:r>
          </a:p>
          <a:p>
            <a:r>
              <a:rPr lang="es-MX" dirty="0" err="1"/>
              <a:t>Mkt</a:t>
            </a:r>
            <a:r>
              <a:rPr lang="es-MX" dirty="0"/>
              <a:t> 2016 10</a:t>
            </a:r>
            <a:r>
              <a:rPr lang="es-MX" baseline="0" dirty="0"/>
              <a:t> 26</a:t>
            </a:r>
          </a:p>
          <a:p>
            <a:r>
              <a:rPr lang="es-MX" baseline="0" dirty="0" err="1"/>
              <a:t>Mkt</a:t>
            </a:r>
            <a:r>
              <a:rPr lang="es-MX" baseline="0"/>
              <a:t> 2017 10 16</a:t>
            </a:r>
            <a:endParaRPr lang="es-MX" dirty="0"/>
          </a:p>
        </p:txBody>
      </p:sp>
      <p:sp>
        <p:nvSpPr>
          <p:cNvPr id="4" name="3 Marcador de número de diapositiva"/>
          <p:cNvSpPr>
            <a:spLocks noGrp="1"/>
          </p:cNvSpPr>
          <p:nvPr>
            <p:ph type="sldNum" sz="quarter" idx="10"/>
          </p:nvPr>
        </p:nvSpPr>
        <p:spPr/>
        <p:txBody>
          <a:bodyPr/>
          <a:lstStyle/>
          <a:p>
            <a:fld id="{42FDB505-0F7E-4101-89D4-4923155766A0}" type="slidenum">
              <a:rPr lang="es-ES" smtClean="0"/>
              <a:pPr/>
              <a:t>109</a:t>
            </a:fld>
            <a:endParaRPr lang="es-ES"/>
          </a:p>
        </p:txBody>
      </p:sp>
    </p:spTree>
    <p:extLst>
      <p:ext uri="{BB962C8B-B14F-4D97-AF65-F5344CB8AC3E}">
        <p14:creationId xmlns:p14="http://schemas.microsoft.com/office/powerpoint/2010/main" val="3553046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dirty="0"/>
          </a:p>
        </p:txBody>
      </p:sp>
      <p:sp>
        <p:nvSpPr>
          <p:cNvPr id="4" name="3 Marcador de número de diapositiva"/>
          <p:cNvSpPr>
            <a:spLocks noGrp="1"/>
          </p:cNvSpPr>
          <p:nvPr>
            <p:ph type="sldNum" sz="quarter" idx="10"/>
          </p:nvPr>
        </p:nvSpPr>
        <p:spPr/>
        <p:txBody>
          <a:bodyPr/>
          <a:lstStyle/>
          <a:p>
            <a:fld id="{42FDB505-0F7E-4101-89D4-4923155766A0}" type="slidenum">
              <a:rPr lang="es-ES" smtClean="0"/>
              <a:pPr/>
              <a:t>25</a:t>
            </a:fld>
            <a:endParaRPr lang="es-ES"/>
          </a:p>
        </p:txBody>
      </p:sp>
    </p:spTree>
    <p:extLst>
      <p:ext uri="{BB962C8B-B14F-4D97-AF65-F5344CB8AC3E}">
        <p14:creationId xmlns:p14="http://schemas.microsoft.com/office/powerpoint/2010/main" val="15952784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a:t>LITC 2016 10 14</a:t>
            </a:r>
          </a:p>
          <a:p>
            <a:r>
              <a:rPr lang="es-MX" dirty="0"/>
              <a:t>LITC 2016</a:t>
            </a:r>
            <a:r>
              <a:rPr lang="es-MX" baseline="0" dirty="0"/>
              <a:t> 10 17</a:t>
            </a:r>
          </a:p>
          <a:p>
            <a:r>
              <a:rPr lang="es-MX" baseline="0" dirty="0" err="1"/>
              <a:t>Mkt</a:t>
            </a:r>
            <a:r>
              <a:rPr lang="es-MX" baseline="0" dirty="0"/>
              <a:t> 2106 10 27</a:t>
            </a:r>
          </a:p>
          <a:p>
            <a:r>
              <a:rPr lang="es-MX" baseline="0" dirty="0"/>
              <a:t>LRI 2017 05 02</a:t>
            </a:r>
            <a:endParaRPr lang="es-MX" dirty="0"/>
          </a:p>
        </p:txBody>
      </p:sp>
      <p:sp>
        <p:nvSpPr>
          <p:cNvPr id="4" name="3 Marcador de número de diapositiva"/>
          <p:cNvSpPr>
            <a:spLocks noGrp="1"/>
          </p:cNvSpPr>
          <p:nvPr>
            <p:ph type="sldNum" sz="quarter" idx="10"/>
          </p:nvPr>
        </p:nvSpPr>
        <p:spPr/>
        <p:txBody>
          <a:bodyPr/>
          <a:lstStyle/>
          <a:p>
            <a:fld id="{42FDB505-0F7E-4101-89D4-4923155766A0}" type="slidenum">
              <a:rPr lang="es-ES" smtClean="0"/>
              <a:pPr/>
              <a:t>130</a:t>
            </a:fld>
            <a:endParaRPr lang="es-ES"/>
          </a:p>
        </p:txBody>
      </p:sp>
    </p:spTree>
    <p:extLst>
      <p:ext uri="{BB962C8B-B14F-4D97-AF65-F5344CB8AC3E}">
        <p14:creationId xmlns:p14="http://schemas.microsoft.com/office/powerpoint/2010/main" val="3018073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a:t>LRI</a:t>
            </a:r>
            <a:r>
              <a:rPr lang="es-MX" baseline="0"/>
              <a:t> 2017 10 27</a:t>
            </a:r>
            <a:endParaRPr lang="es-MX"/>
          </a:p>
        </p:txBody>
      </p:sp>
      <p:sp>
        <p:nvSpPr>
          <p:cNvPr id="4" name="3 Marcador de número de diapositiva"/>
          <p:cNvSpPr>
            <a:spLocks noGrp="1"/>
          </p:cNvSpPr>
          <p:nvPr>
            <p:ph type="sldNum" sz="quarter" idx="10"/>
          </p:nvPr>
        </p:nvSpPr>
        <p:spPr/>
        <p:txBody>
          <a:bodyPr/>
          <a:lstStyle/>
          <a:p>
            <a:fld id="{42FDB505-0F7E-4101-89D4-4923155766A0}" type="slidenum">
              <a:rPr lang="es-ES" smtClean="0"/>
              <a:pPr/>
              <a:t>135</a:t>
            </a:fld>
            <a:endParaRPr lang="es-ES"/>
          </a:p>
        </p:txBody>
      </p:sp>
    </p:spTree>
    <p:extLst>
      <p:ext uri="{BB962C8B-B14F-4D97-AF65-F5344CB8AC3E}">
        <p14:creationId xmlns:p14="http://schemas.microsoft.com/office/powerpoint/2010/main" val="12892450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1028700" eaLnBrk="0" hangingPunct="0">
              <a:spcBef>
                <a:spcPct val="30000"/>
              </a:spcBef>
              <a:defRPr sz="1200">
                <a:solidFill>
                  <a:schemeClr val="tx1"/>
                </a:solidFill>
                <a:latin typeface="Calibri" pitchFamily="34" charset="0"/>
              </a:defRPr>
            </a:lvl1pPr>
            <a:lvl2pPr marL="742950" indent="-285750" defTabSz="1028700" eaLnBrk="0" hangingPunct="0">
              <a:spcBef>
                <a:spcPct val="30000"/>
              </a:spcBef>
              <a:defRPr sz="1200">
                <a:solidFill>
                  <a:schemeClr val="tx1"/>
                </a:solidFill>
                <a:latin typeface="Calibri" pitchFamily="34" charset="0"/>
              </a:defRPr>
            </a:lvl2pPr>
            <a:lvl3pPr marL="1143000" indent="-228600" defTabSz="1028700" eaLnBrk="0" hangingPunct="0">
              <a:spcBef>
                <a:spcPct val="30000"/>
              </a:spcBef>
              <a:defRPr sz="1200">
                <a:solidFill>
                  <a:schemeClr val="tx1"/>
                </a:solidFill>
                <a:latin typeface="Calibri" pitchFamily="34" charset="0"/>
              </a:defRPr>
            </a:lvl3pPr>
            <a:lvl4pPr marL="1600200" indent="-228600" defTabSz="1028700" eaLnBrk="0" hangingPunct="0">
              <a:spcBef>
                <a:spcPct val="30000"/>
              </a:spcBef>
              <a:defRPr sz="1200">
                <a:solidFill>
                  <a:schemeClr val="tx1"/>
                </a:solidFill>
                <a:latin typeface="Calibri" pitchFamily="34" charset="0"/>
              </a:defRPr>
            </a:lvl4pPr>
            <a:lvl5pPr marL="2057400" indent="-228600" defTabSz="1028700" eaLnBrk="0" hangingPunct="0">
              <a:spcBef>
                <a:spcPct val="30000"/>
              </a:spcBef>
              <a:defRPr sz="1200">
                <a:solidFill>
                  <a:schemeClr val="tx1"/>
                </a:solidFill>
                <a:latin typeface="Calibri" pitchFamily="34" charset="0"/>
              </a:defRPr>
            </a:lvl5pPr>
            <a:lvl6pPr marL="2514600" indent="-228600" defTabSz="1028700" eaLnBrk="0" fontAlgn="base" hangingPunct="0">
              <a:spcBef>
                <a:spcPct val="30000"/>
              </a:spcBef>
              <a:spcAft>
                <a:spcPct val="0"/>
              </a:spcAft>
              <a:defRPr sz="1200">
                <a:solidFill>
                  <a:schemeClr val="tx1"/>
                </a:solidFill>
                <a:latin typeface="Calibri" pitchFamily="34" charset="0"/>
              </a:defRPr>
            </a:lvl6pPr>
            <a:lvl7pPr marL="2971800" indent="-228600" defTabSz="1028700" eaLnBrk="0" fontAlgn="base" hangingPunct="0">
              <a:spcBef>
                <a:spcPct val="30000"/>
              </a:spcBef>
              <a:spcAft>
                <a:spcPct val="0"/>
              </a:spcAft>
              <a:defRPr sz="1200">
                <a:solidFill>
                  <a:schemeClr val="tx1"/>
                </a:solidFill>
                <a:latin typeface="Calibri" pitchFamily="34" charset="0"/>
              </a:defRPr>
            </a:lvl7pPr>
            <a:lvl8pPr marL="3429000" indent="-228600" defTabSz="1028700" eaLnBrk="0" fontAlgn="base" hangingPunct="0">
              <a:spcBef>
                <a:spcPct val="30000"/>
              </a:spcBef>
              <a:spcAft>
                <a:spcPct val="0"/>
              </a:spcAft>
              <a:defRPr sz="1200">
                <a:solidFill>
                  <a:schemeClr val="tx1"/>
                </a:solidFill>
                <a:latin typeface="Calibri" pitchFamily="34" charset="0"/>
              </a:defRPr>
            </a:lvl8pPr>
            <a:lvl9pPr marL="3886200" indent="-228600" defTabSz="1028700" eaLnBrk="0" fontAlgn="base" hangingPunct="0">
              <a:spcBef>
                <a:spcPct val="30000"/>
              </a:spcBef>
              <a:spcAft>
                <a:spcPct val="0"/>
              </a:spcAft>
              <a:defRPr sz="1200">
                <a:solidFill>
                  <a:schemeClr val="tx1"/>
                </a:solidFill>
                <a:latin typeface="Calibri" pitchFamily="34" charset="0"/>
              </a:defRPr>
            </a:lvl9pPr>
          </a:lstStyle>
          <a:p>
            <a:pPr eaLnBrk="1" fontAlgn="base" hangingPunct="1">
              <a:spcBef>
                <a:spcPct val="0"/>
              </a:spcBef>
              <a:spcAft>
                <a:spcPct val="0"/>
              </a:spcAft>
            </a:pPr>
            <a:fld id="{E694B537-BF2C-418D-B543-75FB57D8DF33}" type="slidenum">
              <a:rPr lang="es-ES" altLang="es-MX" sz="1300" smtClean="0">
                <a:solidFill>
                  <a:srgbClr val="000000"/>
                </a:solidFill>
                <a:latin typeface="Times New Roman" pitchFamily="18" charset="0"/>
                <a:cs typeface="Arial" pitchFamily="34" charset="0"/>
              </a:rPr>
              <a:pPr eaLnBrk="1" fontAlgn="base" hangingPunct="1">
                <a:spcBef>
                  <a:spcPct val="0"/>
                </a:spcBef>
                <a:spcAft>
                  <a:spcPct val="0"/>
                </a:spcAft>
              </a:pPr>
              <a:t>137</a:t>
            </a:fld>
            <a:endParaRPr lang="es-ES" altLang="es-MX" sz="1300">
              <a:solidFill>
                <a:srgbClr val="000000"/>
              </a:solidFill>
              <a:latin typeface="Times New Roman" pitchFamily="18" charset="0"/>
              <a:cs typeface="Arial" pitchFamily="34" charset="0"/>
            </a:endParaRPr>
          </a:p>
        </p:txBody>
      </p:sp>
      <p:sp>
        <p:nvSpPr>
          <p:cNvPr id="182275" name="Rectangle 2"/>
          <p:cNvSpPr>
            <a:spLocks noGrp="1" noRot="1" noChangeAspect="1" noChangeArrowheads="1" noTextEdit="1"/>
          </p:cNvSpPr>
          <p:nvPr>
            <p:ph type="sldImg"/>
          </p:nvPr>
        </p:nvSpPr>
        <p:spPr bwMode="auto">
          <a:xfrm>
            <a:off x="138113" y="768350"/>
            <a:ext cx="6823075"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227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s-MX"/>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a:t>LRI 2017 05 03</a:t>
            </a:r>
          </a:p>
        </p:txBody>
      </p:sp>
      <p:sp>
        <p:nvSpPr>
          <p:cNvPr id="4" name="3 Marcador de número de diapositiva"/>
          <p:cNvSpPr>
            <a:spLocks noGrp="1"/>
          </p:cNvSpPr>
          <p:nvPr>
            <p:ph type="sldNum" sz="quarter" idx="10"/>
          </p:nvPr>
        </p:nvSpPr>
        <p:spPr/>
        <p:txBody>
          <a:bodyPr/>
          <a:lstStyle/>
          <a:p>
            <a:fld id="{42FDB505-0F7E-4101-89D4-4923155766A0}" type="slidenum">
              <a:rPr lang="es-ES" smtClean="0"/>
              <a:pPr/>
              <a:t>138</a:t>
            </a:fld>
            <a:endParaRPr lang="es-ES"/>
          </a:p>
        </p:txBody>
      </p:sp>
    </p:spTree>
    <p:extLst>
      <p:ext uri="{BB962C8B-B14F-4D97-AF65-F5344CB8AC3E}">
        <p14:creationId xmlns:p14="http://schemas.microsoft.com/office/powerpoint/2010/main" val="1550516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err="1"/>
              <a:t>Mkt</a:t>
            </a:r>
            <a:r>
              <a:rPr lang="es-MX" dirty="0"/>
              <a:t> 2016</a:t>
            </a:r>
            <a:r>
              <a:rPr lang="es-MX" baseline="0" dirty="0"/>
              <a:t> 10 11</a:t>
            </a:r>
            <a:endParaRPr lang="es-MX" dirty="0"/>
          </a:p>
        </p:txBody>
      </p:sp>
      <p:sp>
        <p:nvSpPr>
          <p:cNvPr id="4" name="3 Marcador de número de diapositiva"/>
          <p:cNvSpPr>
            <a:spLocks noGrp="1"/>
          </p:cNvSpPr>
          <p:nvPr>
            <p:ph type="sldNum" sz="quarter" idx="10"/>
          </p:nvPr>
        </p:nvSpPr>
        <p:spPr/>
        <p:txBody>
          <a:bodyPr/>
          <a:lstStyle/>
          <a:p>
            <a:fld id="{42FDB505-0F7E-4101-89D4-4923155766A0}" type="slidenum">
              <a:rPr lang="es-ES" smtClean="0"/>
              <a:pPr/>
              <a:t>28</a:t>
            </a:fld>
            <a:endParaRPr lang="es-ES"/>
          </a:p>
        </p:txBody>
      </p:sp>
    </p:spTree>
    <p:extLst>
      <p:ext uri="{BB962C8B-B14F-4D97-AF65-F5344CB8AC3E}">
        <p14:creationId xmlns:p14="http://schemas.microsoft.com/office/powerpoint/2010/main" val="3305922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a:t>LRI</a:t>
            </a:r>
            <a:r>
              <a:rPr lang="es-MX" baseline="0" dirty="0"/>
              <a:t> 2017 03 30</a:t>
            </a:r>
          </a:p>
          <a:p>
            <a:r>
              <a:rPr lang="es-MX" baseline="0" dirty="0" err="1"/>
              <a:t>Mkt</a:t>
            </a:r>
            <a:r>
              <a:rPr lang="es-MX" baseline="0" dirty="0"/>
              <a:t> 2017 10 05</a:t>
            </a:r>
            <a:endParaRPr lang="es-MX" dirty="0"/>
          </a:p>
        </p:txBody>
      </p:sp>
      <p:sp>
        <p:nvSpPr>
          <p:cNvPr id="4" name="3 Marcador de número de diapositiva"/>
          <p:cNvSpPr>
            <a:spLocks noGrp="1"/>
          </p:cNvSpPr>
          <p:nvPr>
            <p:ph type="sldNum" sz="quarter" idx="10"/>
          </p:nvPr>
        </p:nvSpPr>
        <p:spPr/>
        <p:txBody>
          <a:bodyPr/>
          <a:lstStyle/>
          <a:p>
            <a:fld id="{42FDB505-0F7E-4101-89D4-4923155766A0}" type="slidenum">
              <a:rPr lang="es-ES" smtClean="0"/>
              <a:pPr/>
              <a:t>30</a:t>
            </a:fld>
            <a:endParaRPr lang="es-ES"/>
          </a:p>
        </p:txBody>
      </p:sp>
    </p:spTree>
    <p:extLst>
      <p:ext uri="{BB962C8B-B14F-4D97-AF65-F5344CB8AC3E}">
        <p14:creationId xmlns:p14="http://schemas.microsoft.com/office/powerpoint/2010/main" val="2526789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138113" y="768350"/>
            <a:ext cx="6823075" cy="3838575"/>
          </a:xfrm>
        </p:spPr>
      </p:sp>
      <p:sp>
        <p:nvSpPr>
          <p:cNvPr id="3" name="2 Marcador de notas"/>
          <p:cNvSpPr>
            <a:spLocks noGrp="1"/>
          </p:cNvSpPr>
          <p:nvPr>
            <p:ph type="body" idx="1"/>
          </p:nvPr>
        </p:nvSpPr>
        <p:spPr/>
        <p:txBody>
          <a:bodyPr/>
          <a:lstStyle/>
          <a:p>
            <a:r>
              <a:rPr lang="es-MX"/>
              <a:t>LITC 2016 10 05</a:t>
            </a:r>
          </a:p>
          <a:p>
            <a:endParaRPr lang="es-MX"/>
          </a:p>
        </p:txBody>
      </p:sp>
      <p:sp>
        <p:nvSpPr>
          <p:cNvPr id="4" name="3 Marcador de número de diapositiva"/>
          <p:cNvSpPr>
            <a:spLocks noGrp="1"/>
          </p:cNvSpPr>
          <p:nvPr>
            <p:ph type="sldNum" sz="quarter" idx="10"/>
          </p:nvPr>
        </p:nvSpPr>
        <p:spPr/>
        <p:txBody>
          <a:bodyPr/>
          <a:lstStyle/>
          <a:p>
            <a:fld id="{42FDB505-0F7E-4101-89D4-4923155766A0}" type="slidenum">
              <a:rPr lang="es-ES" smtClean="0"/>
              <a:pPr/>
              <a:t>34</a:t>
            </a:fld>
            <a:endParaRPr lang="es-ES"/>
          </a:p>
        </p:txBody>
      </p:sp>
    </p:spTree>
    <p:extLst>
      <p:ext uri="{BB962C8B-B14F-4D97-AF65-F5344CB8AC3E}">
        <p14:creationId xmlns:p14="http://schemas.microsoft.com/office/powerpoint/2010/main" val="2494150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a:t>IE 2018 03 22</a:t>
            </a:r>
          </a:p>
        </p:txBody>
      </p:sp>
      <p:sp>
        <p:nvSpPr>
          <p:cNvPr id="4" name="3 Marcador de número de diapositiva"/>
          <p:cNvSpPr>
            <a:spLocks noGrp="1"/>
          </p:cNvSpPr>
          <p:nvPr>
            <p:ph type="sldNum" sz="quarter" idx="10"/>
          </p:nvPr>
        </p:nvSpPr>
        <p:spPr/>
        <p:txBody>
          <a:bodyPr/>
          <a:lstStyle/>
          <a:p>
            <a:fld id="{42FDB505-0F7E-4101-89D4-4923155766A0}" type="slidenum">
              <a:rPr lang="es-ES" smtClean="0"/>
              <a:pPr/>
              <a:t>35</a:t>
            </a:fld>
            <a:endParaRPr lang="es-ES"/>
          </a:p>
        </p:txBody>
      </p:sp>
    </p:spTree>
    <p:extLst>
      <p:ext uri="{BB962C8B-B14F-4D97-AF65-F5344CB8AC3E}">
        <p14:creationId xmlns:p14="http://schemas.microsoft.com/office/powerpoint/2010/main" val="557469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a:t>LMA 2018</a:t>
            </a:r>
            <a:r>
              <a:rPr lang="es-MX" baseline="0" dirty="0"/>
              <a:t> 02 19</a:t>
            </a:r>
            <a:endParaRPr lang="es-MX" dirty="0"/>
          </a:p>
          <a:p>
            <a:r>
              <a:rPr lang="es-MX" dirty="0"/>
              <a:t>LITC 2016 10 06</a:t>
            </a:r>
          </a:p>
          <a:p>
            <a:r>
              <a:rPr lang="es-MX" dirty="0"/>
              <a:t>LRI 2017 10 06</a:t>
            </a:r>
          </a:p>
        </p:txBody>
      </p:sp>
      <p:sp>
        <p:nvSpPr>
          <p:cNvPr id="4" name="3 Marcador de número de diapositiva"/>
          <p:cNvSpPr>
            <a:spLocks noGrp="1"/>
          </p:cNvSpPr>
          <p:nvPr>
            <p:ph type="sldNum" sz="quarter" idx="10"/>
          </p:nvPr>
        </p:nvSpPr>
        <p:spPr/>
        <p:txBody>
          <a:bodyPr/>
          <a:lstStyle/>
          <a:p>
            <a:fld id="{42FDB505-0F7E-4101-89D4-4923155766A0}" type="slidenum">
              <a:rPr lang="es-ES" smtClean="0"/>
              <a:pPr/>
              <a:t>38</a:t>
            </a:fld>
            <a:endParaRPr lang="es-ES"/>
          </a:p>
        </p:txBody>
      </p:sp>
    </p:spTree>
    <p:extLst>
      <p:ext uri="{BB962C8B-B14F-4D97-AF65-F5344CB8AC3E}">
        <p14:creationId xmlns:p14="http://schemas.microsoft.com/office/powerpoint/2010/main" val="364434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MX" dirty="0" err="1"/>
              <a:t>Mkt</a:t>
            </a:r>
            <a:r>
              <a:rPr lang="es-MX" dirty="0"/>
              <a:t> 2016</a:t>
            </a:r>
            <a:r>
              <a:rPr lang="es-MX" baseline="0" dirty="0"/>
              <a:t> 10 14</a:t>
            </a:r>
            <a:endParaRPr lang="es-MX" dirty="0"/>
          </a:p>
        </p:txBody>
      </p:sp>
      <p:sp>
        <p:nvSpPr>
          <p:cNvPr id="4" name="3 Marcador de número de diapositiva"/>
          <p:cNvSpPr>
            <a:spLocks noGrp="1"/>
          </p:cNvSpPr>
          <p:nvPr>
            <p:ph type="sldNum" sz="quarter" idx="10"/>
          </p:nvPr>
        </p:nvSpPr>
        <p:spPr/>
        <p:txBody>
          <a:bodyPr/>
          <a:lstStyle/>
          <a:p>
            <a:fld id="{42FDB505-0F7E-4101-89D4-4923155766A0}" type="slidenum">
              <a:rPr lang="es-ES" smtClean="0"/>
              <a:pPr/>
              <a:t>41</a:t>
            </a:fld>
            <a:endParaRPr lang="es-ES"/>
          </a:p>
        </p:txBody>
      </p:sp>
    </p:spTree>
    <p:extLst>
      <p:ext uri="{BB962C8B-B14F-4D97-AF65-F5344CB8AC3E}">
        <p14:creationId xmlns:p14="http://schemas.microsoft.com/office/powerpoint/2010/main" val="3194537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28700"/>
            <a:ext cx="7848600" cy="1445419"/>
          </a:xfrm>
        </p:spPr>
        <p:txBody>
          <a:bodyPr anchor="b">
            <a:noAutofit/>
          </a:bodyPr>
          <a:lstStyle>
            <a:lvl1pPr>
              <a:defRPr sz="5400" cap="all" baseline="0"/>
            </a:lvl1pPr>
          </a:lstStyle>
          <a:p>
            <a:r>
              <a:rPr lang="es-ES" dirty="0"/>
              <a:t>Haga clic para modificar el estilo de título del patrón</a:t>
            </a:r>
            <a:endParaRPr lang="en-US" dirty="0"/>
          </a:p>
        </p:txBody>
      </p:sp>
      <p:sp>
        <p:nvSpPr>
          <p:cNvPr id="3" name="Subtitle 2"/>
          <p:cNvSpPr>
            <a:spLocks noGrp="1"/>
          </p:cNvSpPr>
          <p:nvPr>
            <p:ph type="subTitle" idx="1"/>
          </p:nvPr>
        </p:nvSpPr>
        <p:spPr>
          <a:xfrm>
            <a:off x="685800" y="2628900"/>
            <a:ext cx="6400800" cy="131445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r>
              <a:rPr lang="es-MX"/>
              <a:t>v2.5:1016</a:t>
            </a:r>
            <a:endParaRPr lang="es-ES"/>
          </a:p>
        </p:txBody>
      </p:sp>
      <p:sp>
        <p:nvSpPr>
          <p:cNvPr id="5" name="Footer Placeholder 4"/>
          <p:cNvSpPr>
            <a:spLocks noGrp="1"/>
          </p:cNvSpPr>
          <p:nvPr>
            <p:ph type="ftr" sz="quarter" idx="11"/>
          </p:nvPr>
        </p:nvSpPr>
        <p:spPr/>
        <p:txBody>
          <a:bodyPr/>
          <a:lstStyle/>
          <a:p>
            <a:r>
              <a:rPr lang="es-ES"/>
              <a:t>Distribuciones Discretas de Probabilidad</a:t>
            </a:r>
          </a:p>
        </p:txBody>
      </p:sp>
      <p:sp>
        <p:nvSpPr>
          <p:cNvPr id="6" name="Slide Number Placeholder 5"/>
          <p:cNvSpPr>
            <a:spLocks noGrp="1"/>
          </p:cNvSpPr>
          <p:nvPr>
            <p:ph type="sldNum" sz="quarter" idx="12"/>
          </p:nvPr>
        </p:nvSpPr>
        <p:spPr/>
        <p:txBody>
          <a:bodyPr/>
          <a:lstStyle/>
          <a:p>
            <a:fld id="{FE1ABE0F-33E7-45C3-84C8-F38651E62F7E}" type="slidenum">
              <a:rPr lang="es-ES" smtClean="0"/>
              <a:pPr/>
              <a:t>‹Nº›</a:t>
            </a:fld>
            <a:endParaRPr lang="es-ES"/>
          </a:p>
        </p:txBody>
      </p:sp>
      <p:cxnSp>
        <p:nvCxnSpPr>
          <p:cNvPr id="8" name="Straight Connector 7"/>
          <p:cNvCxnSpPr/>
          <p:nvPr/>
        </p:nvCxnSpPr>
        <p:spPr>
          <a:xfrm>
            <a:off x="685800" y="2548890"/>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r>
              <a:rPr lang="es-MX"/>
              <a:t>v2.5:1016</a:t>
            </a:r>
            <a:endParaRPr lang="es-ES"/>
          </a:p>
        </p:txBody>
      </p:sp>
      <p:sp>
        <p:nvSpPr>
          <p:cNvPr id="5" name="Footer Placeholder 4"/>
          <p:cNvSpPr>
            <a:spLocks noGrp="1"/>
          </p:cNvSpPr>
          <p:nvPr>
            <p:ph type="ftr" sz="quarter" idx="11"/>
          </p:nvPr>
        </p:nvSpPr>
        <p:spPr/>
        <p:txBody>
          <a:bodyPr/>
          <a:lstStyle/>
          <a:p>
            <a:r>
              <a:rPr lang="es-ES"/>
              <a:t>Distribuciones Discretas de Probabilidad</a:t>
            </a:r>
          </a:p>
        </p:txBody>
      </p:sp>
      <p:sp>
        <p:nvSpPr>
          <p:cNvPr id="6" name="Slide Number Placeholder 5"/>
          <p:cNvSpPr>
            <a:spLocks noGrp="1"/>
          </p:cNvSpPr>
          <p:nvPr>
            <p:ph type="sldNum" sz="quarter" idx="12"/>
          </p:nvPr>
        </p:nvSpPr>
        <p:spPr/>
        <p:txBody>
          <a:bodyPr/>
          <a:lstStyle/>
          <a:p>
            <a:fld id="{1ED2A397-D9A6-42D8-9544-F650CD65BDA4}" type="slidenum">
              <a:rPr lang="es-ES" smtClean="0"/>
              <a:pPr/>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4400550"/>
          </a:xfrm>
        </p:spPr>
        <p:txBody>
          <a:bodyPr vert="eaVert" anchor="b"/>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457200" y="457200"/>
            <a:ext cx="6019800" cy="440055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r>
              <a:rPr lang="es-MX"/>
              <a:t>v2.5:1016</a:t>
            </a:r>
            <a:endParaRPr lang="es-ES"/>
          </a:p>
        </p:txBody>
      </p:sp>
      <p:sp>
        <p:nvSpPr>
          <p:cNvPr id="5" name="Footer Placeholder 4"/>
          <p:cNvSpPr>
            <a:spLocks noGrp="1"/>
          </p:cNvSpPr>
          <p:nvPr>
            <p:ph type="ftr" sz="quarter" idx="11"/>
          </p:nvPr>
        </p:nvSpPr>
        <p:spPr/>
        <p:txBody>
          <a:bodyPr/>
          <a:lstStyle/>
          <a:p>
            <a:r>
              <a:rPr lang="es-ES"/>
              <a:t>Distribuciones Discretas de Probabilidad</a:t>
            </a:r>
          </a:p>
        </p:txBody>
      </p:sp>
      <p:sp>
        <p:nvSpPr>
          <p:cNvPr id="6" name="Slide Number Placeholder 5"/>
          <p:cNvSpPr>
            <a:spLocks noGrp="1"/>
          </p:cNvSpPr>
          <p:nvPr>
            <p:ph type="sldNum" sz="quarter" idx="12"/>
          </p:nvPr>
        </p:nvSpPr>
        <p:spPr/>
        <p:txBody>
          <a:bodyPr/>
          <a:lstStyle/>
          <a:p>
            <a:fld id="{A50AA52A-8386-430C-BA51-AFC59A3D27C8}" type="slidenum">
              <a:rPr lang="es-ES" smtClean="0"/>
              <a:pPr/>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r>
              <a:rPr lang="es-MX"/>
              <a:t>v2.5:1016</a:t>
            </a:r>
            <a:endParaRPr lang="es-ES"/>
          </a:p>
        </p:txBody>
      </p:sp>
      <p:sp>
        <p:nvSpPr>
          <p:cNvPr id="5" name="Footer Placeholder 4"/>
          <p:cNvSpPr>
            <a:spLocks noGrp="1"/>
          </p:cNvSpPr>
          <p:nvPr>
            <p:ph type="ftr" sz="quarter" idx="11"/>
          </p:nvPr>
        </p:nvSpPr>
        <p:spPr/>
        <p:txBody>
          <a:bodyPr/>
          <a:lstStyle/>
          <a:p>
            <a:r>
              <a:rPr lang="es-ES"/>
              <a:t>Distribuciones Discretas de Probabilidad</a:t>
            </a:r>
          </a:p>
        </p:txBody>
      </p:sp>
      <p:sp>
        <p:nvSpPr>
          <p:cNvPr id="6" name="Slide Number Placeholder 5"/>
          <p:cNvSpPr>
            <a:spLocks noGrp="1"/>
          </p:cNvSpPr>
          <p:nvPr>
            <p:ph type="sldNum" sz="quarter" idx="12"/>
          </p:nvPr>
        </p:nvSpPr>
        <p:spPr/>
        <p:txBody>
          <a:bodyPr/>
          <a:lstStyle/>
          <a:p>
            <a:fld id="{A8A64D2E-177E-4DC9-B325-14D348D5263C}" type="slidenum">
              <a:rPr lang="es-ES" smtClean="0"/>
              <a:pPr/>
              <a:t>‹Nº›</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1771650"/>
            <a:ext cx="7772400" cy="1650206"/>
          </a:xfrm>
        </p:spPr>
        <p:txBody>
          <a:bodyPr anchor="b">
            <a:normAutofit/>
          </a:bodyPr>
          <a:lstStyle>
            <a:lvl1pPr algn="l">
              <a:defRPr sz="48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722313" y="3470149"/>
            <a:ext cx="7772400" cy="1125140"/>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r>
              <a:rPr lang="es-MX"/>
              <a:t>v2.5:1016</a:t>
            </a:r>
            <a:endParaRPr lang="es-ES"/>
          </a:p>
        </p:txBody>
      </p:sp>
      <p:sp>
        <p:nvSpPr>
          <p:cNvPr id="5" name="Footer Placeholder 4"/>
          <p:cNvSpPr>
            <a:spLocks noGrp="1"/>
          </p:cNvSpPr>
          <p:nvPr>
            <p:ph type="ftr" sz="quarter" idx="11"/>
          </p:nvPr>
        </p:nvSpPr>
        <p:spPr/>
        <p:txBody>
          <a:bodyPr/>
          <a:lstStyle/>
          <a:p>
            <a:r>
              <a:rPr lang="es-ES"/>
              <a:t>Distribuciones Discretas de Probabilidad</a:t>
            </a:r>
          </a:p>
        </p:txBody>
      </p:sp>
      <p:sp>
        <p:nvSpPr>
          <p:cNvPr id="6" name="Slide Number Placeholder 5"/>
          <p:cNvSpPr>
            <a:spLocks noGrp="1"/>
          </p:cNvSpPr>
          <p:nvPr>
            <p:ph type="sldNum" sz="quarter" idx="12"/>
          </p:nvPr>
        </p:nvSpPr>
        <p:spPr/>
        <p:txBody>
          <a:bodyPr/>
          <a:lstStyle/>
          <a:p>
            <a:fld id="{5164DE5C-B571-441B-95E5-502A3520F545}" type="slidenum">
              <a:rPr lang="es-ES" smtClean="0"/>
              <a:pPr/>
              <a:t>‹Nº›</a:t>
            </a:fld>
            <a:endParaRPr lang="es-ES"/>
          </a:p>
        </p:txBody>
      </p:sp>
      <p:cxnSp>
        <p:nvCxnSpPr>
          <p:cNvPr id="7" name="Straight Connector 6"/>
          <p:cNvCxnSpPr/>
          <p:nvPr/>
        </p:nvCxnSpPr>
        <p:spPr>
          <a:xfrm>
            <a:off x="731520" y="3449574"/>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sz="half" idx="1"/>
          </p:nvPr>
        </p:nvSpPr>
        <p:spPr>
          <a:xfrm>
            <a:off x="457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48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r>
              <a:rPr lang="es-MX"/>
              <a:t>v2.5:1016</a:t>
            </a:r>
            <a:endParaRPr lang="es-ES"/>
          </a:p>
        </p:txBody>
      </p:sp>
      <p:sp>
        <p:nvSpPr>
          <p:cNvPr id="6" name="Footer Placeholder 5"/>
          <p:cNvSpPr>
            <a:spLocks noGrp="1"/>
          </p:cNvSpPr>
          <p:nvPr>
            <p:ph type="ftr" sz="quarter" idx="11"/>
          </p:nvPr>
        </p:nvSpPr>
        <p:spPr/>
        <p:txBody>
          <a:bodyPr/>
          <a:lstStyle/>
          <a:p>
            <a:r>
              <a:rPr lang="es-ES"/>
              <a:t>Distribuciones Discretas de Probabilidad</a:t>
            </a:r>
          </a:p>
        </p:txBody>
      </p:sp>
      <p:sp>
        <p:nvSpPr>
          <p:cNvPr id="7" name="Slide Number Placeholder 6"/>
          <p:cNvSpPr>
            <a:spLocks noGrp="1"/>
          </p:cNvSpPr>
          <p:nvPr>
            <p:ph type="sldNum" sz="quarter" idx="12"/>
          </p:nvPr>
        </p:nvSpPr>
        <p:spPr/>
        <p:txBody>
          <a:bodyPr/>
          <a:lstStyle/>
          <a:p>
            <a:fld id="{94C03584-A8C1-4821-B8CF-C0903AD7327A}" type="slidenum">
              <a:rPr lang="es-ES" smtClean="0"/>
              <a:pPr/>
              <a:t>‹Nº›</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45720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45720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75488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475488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r>
              <a:rPr lang="es-MX"/>
              <a:t>v2.5:1016</a:t>
            </a:r>
            <a:endParaRPr lang="es-ES"/>
          </a:p>
        </p:txBody>
      </p:sp>
      <p:sp>
        <p:nvSpPr>
          <p:cNvPr id="8" name="Footer Placeholder 7"/>
          <p:cNvSpPr>
            <a:spLocks noGrp="1"/>
          </p:cNvSpPr>
          <p:nvPr>
            <p:ph type="ftr" sz="quarter" idx="11"/>
          </p:nvPr>
        </p:nvSpPr>
        <p:spPr/>
        <p:txBody>
          <a:bodyPr/>
          <a:lstStyle/>
          <a:p>
            <a:r>
              <a:rPr lang="es-ES"/>
              <a:t>Distribuciones Discretas de Probabilidad</a:t>
            </a:r>
          </a:p>
        </p:txBody>
      </p:sp>
      <p:sp>
        <p:nvSpPr>
          <p:cNvPr id="9" name="Slide Number Placeholder 8"/>
          <p:cNvSpPr>
            <a:spLocks noGrp="1"/>
          </p:cNvSpPr>
          <p:nvPr>
            <p:ph type="sldNum" sz="quarter" idx="12"/>
          </p:nvPr>
        </p:nvSpPr>
        <p:spPr/>
        <p:txBody>
          <a:bodyPr/>
          <a:lstStyle/>
          <a:p>
            <a:fld id="{B419BBC9-D6C0-4D12-8A40-DC3F3A1A76AA}" type="slidenum">
              <a:rPr lang="es-ES" smtClean="0"/>
              <a:pPr/>
              <a:t>‹Nº›</a:t>
            </a:fld>
            <a:endParaRPr lang="es-ES"/>
          </a:p>
        </p:txBody>
      </p:sp>
      <p:cxnSp>
        <p:nvCxnSpPr>
          <p:cNvPr id="11" name="Straight Connector 10"/>
          <p:cNvCxnSpPr/>
          <p:nvPr/>
        </p:nvCxnSpPr>
        <p:spPr>
          <a:xfrm rot="5400000">
            <a:off x="2806462" y="3034268"/>
            <a:ext cx="353187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p>
            <a:r>
              <a:rPr lang="es-MX"/>
              <a:t>v2.5:1016</a:t>
            </a:r>
            <a:endParaRPr lang="es-ES"/>
          </a:p>
        </p:txBody>
      </p:sp>
      <p:sp>
        <p:nvSpPr>
          <p:cNvPr id="4" name="Footer Placeholder 3"/>
          <p:cNvSpPr>
            <a:spLocks noGrp="1"/>
          </p:cNvSpPr>
          <p:nvPr>
            <p:ph type="ftr" sz="quarter" idx="11"/>
          </p:nvPr>
        </p:nvSpPr>
        <p:spPr/>
        <p:txBody>
          <a:bodyPr/>
          <a:lstStyle/>
          <a:p>
            <a:r>
              <a:rPr lang="es-ES"/>
              <a:t>Distribuciones Discretas de Probabilidad</a:t>
            </a:r>
          </a:p>
        </p:txBody>
      </p:sp>
      <p:sp>
        <p:nvSpPr>
          <p:cNvPr id="5" name="Slide Number Placeholder 4"/>
          <p:cNvSpPr>
            <a:spLocks noGrp="1"/>
          </p:cNvSpPr>
          <p:nvPr>
            <p:ph type="sldNum" sz="quarter" idx="12"/>
          </p:nvPr>
        </p:nvSpPr>
        <p:spPr/>
        <p:txBody>
          <a:bodyPr/>
          <a:lstStyle/>
          <a:p>
            <a:fld id="{EBEDDAFB-5C92-4140-BFEA-ED9E26007142}" type="slidenum">
              <a:rPr lang="es-ES" smtClean="0"/>
              <a:pPr/>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s-MX"/>
              <a:t>v2.5:1016</a:t>
            </a:r>
            <a:endParaRPr lang="es-ES"/>
          </a:p>
        </p:txBody>
      </p:sp>
      <p:sp>
        <p:nvSpPr>
          <p:cNvPr id="3" name="Footer Placeholder 2"/>
          <p:cNvSpPr>
            <a:spLocks noGrp="1"/>
          </p:cNvSpPr>
          <p:nvPr>
            <p:ph type="ftr" sz="quarter" idx="11"/>
          </p:nvPr>
        </p:nvSpPr>
        <p:spPr/>
        <p:txBody>
          <a:bodyPr/>
          <a:lstStyle/>
          <a:p>
            <a:r>
              <a:rPr lang="es-ES"/>
              <a:t>Distribuciones Discretas de Probabilidad</a:t>
            </a:r>
          </a:p>
        </p:txBody>
      </p:sp>
      <p:sp>
        <p:nvSpPr>
          <p:cNvPr id="4" name="Slide Number Placeholder 3"/>
          <p:cNvSpPr>
            <a:spLocks noGrp="1"/>
          </p:cNvSpPr>
          <p:nvPr>
            <p:ph type="sldNum" sz="quarter" idx="12"/>
          </p:nvPr>
        </p:nvSpPr>
        <p:spPr/>
        <p:txBody>
          <a:bodyPr/>
          <a:lstStyle/>
          <a:p>
            <a:fld id="{C2C6D281-2C19-4F81-864F-5326002769C3}" type="slidenum">
              <a:rPr lang="es-ES" smtClean="0"/>
              <a:pPr/>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57200" y="594060"/>
            <a:ext cx="2139696" cy="946404"/>
          </a:xfrm>
        </p:spPr>
        <p:txBody>
          <a:bodyPr anchor="b">
            <a:noAutofit/>
          </a:bodyPr>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2971800" y="594060"/>
            <a:ext cx="5715000" cy="41833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57201" y="1597915"/>
            <a:ext cx="2139696" cy="31827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r>
              <a:rPr lang="es-MX"/>
              <a:t>v2.5:1016</a:t>
            </a:r>
            <a:endParaRPr lang="es-ES"/>
          </a:p>
        </p:txBody>
      </p:sp>
      <p:sp>
        <p:nvSpPr>
          <p:cNvPr id="6" name="Footer Placeholder 5"/>
          <p:cNvSpPr>
            <a:spLocks noGrp="1"/>
          </p:cNvSpPr>
          <p:nvPr>
            <p:ph type="ftr" sz="quarter" idx="11"/>
          </p:nvPr>
        </p:nvSpPr>
        <p:spPr/>
        <p:txBody>
          <a:bodyPr/>
          <a:lstStyle/>
          <a:p>
            <a:r>
              <a:rPr lang="es-ES"/>
              <a:t>Distribuciones Discretas de Probabilidad</a:t>
            </a:r>
          </a:p>
        </p:txBody>
      </p:sp>
      <p:sp>
        <p:nvSpPr>
          <p:cNvPr id="7" name="Slide Number Placeholder 6"/>
          <p:cNvSpPr>
            <a:spLocks noGrp="1"/>
          </p:cNvSpPr>
          <p:nvPr>
            <p:ph type="sldNum" sz="quarter" idx="12"/>
          </p:nvPr>
        </p:nvSpPr>
        <p:spPr/>
        <p:txBody>
          <a:bodyPr/>
          <a:lstStyle/>
          <a:p>
            <a:fld id="{ABDA83D8-61DC-49C9-B8B1-471C4D67BEE4}" type="slidenum">
              <a:rPr lang="es-ES" smtClean="0"/>
              <a:pPr/>
              <a:t>‹Nº›</a:t>
            </a:fld>
            <a:endParaRPr lang="es-ES"/>
          </a:p>
        </p:txBody>
      </p:sp>
      <p:cxnSp>
        <p:nvCxnSpPr>
          <p:cNvPr id="9" name="Straight Connector 8"/>
          <p:cNvCxnSpPr/>
          <p:nvPr/>
        </p:nvCxnSpPr>
        <p:spPr>
          <a:xfrm rot="5400000">
            <a:off x="684114" y="2684956"/>
            <a:ext cx="418338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57200" y="594360"/>
            <a:ext cx="2142680" cy="948690"/>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p:cNvSpPr>
          <p:nvPr>
            <p:ph type="pic" idx="1"/>
          </p:nvPr>
        </p:nvSpPr>
        <p:spPr>
          <a:xfrm>
            <a:off x="2858610" y="628651"/>
            <a:ext cx="5904390" cy="4125342"/>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457200" y="1600200"/>
            <a:ext cx="2139696" cy="31821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r>
              <a:rPr lang="es-MX"/>
              <a:t>v2.5:1016</a:t>
            </a:r>
            <a:endParaRPr lang="es-ES"/>
          </a:p>
        </p:txBody>
      </p:sp>
      <p:sp>
        <p:nvSpPr>
          <p:cNvPr id="6" name="Footer Placeholder 5"/>
          <p:cNvSpPr>
            <a:spLocks noGrp="1"/>
          </p:cNvSpPr>
          <p:nvPr>
            <p:ph type="ftr" sz="quarter" idx="11"/>
          </p:nvPr>
        </p:nvSpPr>
        <p:spPr/>
        <p:txBody>
          <a:bodyPr/>
          <a:lstStyle/>
          <a:p>
            <a:r>
              <a:rPr lang="es-ES"/>
              <a:t>Distribuciones Discretas de Probabilidad</a:t>
            </a:r>
          </a:p>
        </p:txBody>
      </p:sp>
      <p:sp>
        <p:nvSpPr>
          <p:cNvPr id="7" name="Slide Number Placeholder 6"/>
          <p:cNvSpPr>
            <a:spLocks noGrp="1"/>
          </p:cNvSpPr>
          <p:nvPr>
            <p:ph type="sldNum" sz="quarter" idx="12"/>
          </p:nvPr>
        </p:nvSpPr>
        <p:spPr/>
        <p:txBody>
          <a:bodyPr/>
          <a:lstStyle/>
          <a:p>
            <a:fld id="{5B6ADA96-BC43-4605-972B-A5480200A954}" type="slidenum">
              <a:rPr lang="es-ES" smtClean="0"/>
              <a:pPr/>
              <a:t>‹Nº›</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165590"/>
            <a:ext cx="9144000" cy="1714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400050"/>
            <a:ext cx="8229600" cy="742950"/>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457200" y="1200150"/>
            <a:ext cx="8229600" cy="36576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Rectangle 6"/>
          <p:cNvSpPr/>
          <p:nvPr/>
        </p:nvSpPr>
        <p:spPr>
          <a:xfrm>
            <a:off x="0" y="0"/>
            <a:ext cx="9144000" cy="274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3716"/>
            <a:ext cx="2895600" cy="246888"/>
          </a:xfrm>
          <a:prstGeom prst="rect">
            <a:avLst/>
          </a:prstGeom>
        </p:spPr>
        <p:txBody>
          <a:bodyPr vert="horz" lIns="91440" tIns="45720" rIns="91440" bIns="45720" rtlCol="0" anchor="ctr"/>
          <a:lstStyle>
            <a:lvl1pPr algn="l">
              <a:defRPr sz="1200">
                <a:solidFill>
                  <a:srgbClr val="FFFFFF"/>
                </a:solidFill>
              </a:defRPr>
            </a:lvl1pPr>
          </a:lstStyle>
          <a:p>
            <a:r>
              <a:rPr lang="es-MX"/>
              <a:t>v2.5:1016</a:t>
            </a:r>
            <a:endParaRPr lang="es-ES"/>
          </a:p>
        </p:txBody>
      </p:sp>
      <p:sp>
        <p:nvSpPr>
          <p:cNvPr id="5" name="Footer Placeholder 4"/>
          <p:cNvSpPr>
            <a:spLocks noGrp="1"/>
          </p:cNvSpPr>
          <p:nvPr>
            <p:ph type="ftr" sz="quarter" idx="3"/>
          </p:nvPr>
        </p:nvSpPr>
        <p:spPr>
          <a:xfrm>
            <a:off x="3429000" y="13716"/>
            <a:ext cx="4114800" cy="246888"/>
          </a:xfrm>
          <a:prstGeom prst="rect">
            <a:avLst/>
          </a:prstGeom>
        </p:spPr>
        <p:txBody>
          <a:bodyPr vert="horz" lIns="91440" tIns="45720" rIns="91440" bIns="45720" rtlCol="0" anchor="ctr"/>
          <a:lstStyle>
            <a:lvl1pPr algn="ctr">
              <a:defRPr sz="1200">
                <a:solidFill>
                  <a:srgbClr val="FFFFFF"/>
                </a:solidFill>
              </a:defRPr>
            </a:lvl1pPr>
          </a:lstStyle>
          <a:p>
            <a:r>
              <a:rPr lang="es-ES"/>
              <a:t>Distribuciones Discretas de Probabilidad</a:t>
            </a:r>
          </a:p>
        </p:txBody>
      </p:sp>
      <p:sp>
        <p:nvSpPr>
          <p:cNvPr id="6" name="Slide Number Placeholder 5"/>
          <p:cNvSpPr>
            <a:spLocks noGrp="1"/>
          </p:cNvSpPr>
          <p:nvPr>
            <p:ph type="sldNum" sz="quarter" idx="4"/>
          </p:nvPr>
        </p:nvSpPr>
        <p:spPr>
          <a:xfrm>
            <a:off x="7620000" y="13716"/>
            <a:ext cx="1066800" cy="246888"/>
          </a:xfrm>
          <a:prstGeom prst="rect">
            <a:avLst/>
          </a:prstGeom>
        </p:spPr>
        <p:txBody>
          <a:bodyPr vert="horz" lIns="91440" tIns="45720" rIns="91440" bIns="45720" rtlCol="0" anchor="ctr"/>
          <a:lstStyle>
            <a:lvl1pPr algn="l">
              <a:defRPr sz="1400" b="1">
                <a:solidFill>
                  <a:srgbClr val="FFFFFF"/>
                </a:solidFill>
              </a:defRPr>
            </a:lvl1pPr>
          </a:lstStyle>
          <a:p>
            <a:fld id="{ADC1EA5B-7599-458C-B180-93E561409C58}" type="slidenum">
              <a:rPr lang="es-ES" smtClean="0"/>
              <a:pPr/>
              <a:t>‹Nº›</a:t>
            </a:fld>
            <a:endParaRPr lang="es-E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71.xml"/><Relationship Id="rId5" Type="http://schemas.openxmlformats.org/officeDocument/2006/relationships/image" Target="../media/image101.png"/><Relationship Id="rId4" Type="http://schemas.openxmlformats.org/officeDocument/2006/relationships/image" Target="../media/image100.jpe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slideLayout" Target="../slideLayouts/slideLayout4.xml"/><Relationship Id="rId1" Type="http://schemas.openxmlformats.org/officeDocument/2006/relationships/tags" Target="../tags/tag72.xml"/></Relationships>
</file>

<file path=ppt/slides/_rels/slide114.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1.emf"/><Relationship Id="rId5" Type="http://schemas.openxmlformats.org/officeDocument/2006/relationships/oleObject" Target="../embeddings/oleObject2.bin"/><Relationship Id="rId4" Type="http://schemas.openxmlformats.org/officeDocument/2006/relationships/image" Target="../media/image110.emf"/></Relationships>
</file>

<file path=ppt/slides/_rels/slide123.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30.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99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slideLayout" Target="../slideLayouts/slideLayout2.xml"/><Relationship Id="rId1" Type="http://schemas.openxmlformats.org/officeDocument/2006/relationships/tags" Target="../tags/tag73.xml"/></Relationships>
</file>

<file path=ppt/slides/_rels/slide143.xml.rels><?xml version="1.0" encoding="UTF-8" standalone="yes"?>
<Relationships xmlns="http://schemas.openxmlformats.org/package/2006/relationships"><Relationship Id="rId3" Type="http://schemas.openxmlformats.org/officeDocument/2006/relationships/tags" Target="../tags/tag76.xml"/><Relationship Id="rId7" Type="http://schemas.openxmlformats.org/officeDocument/2006/relationships/image" Target="../media/image122.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hyperlink" Target="http://2012books.lardbucket.org/books/beginning-statistics/section_09/a4a078a33c22b212350844a6cd8789b6.jpg"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notesSlide" Target="../notesSlides/notesSlide5.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6.xml"/><Relationship Id="rId1" Type="http://schemas.openxmlformats.org/officeDocument/2006/relationships/tags" Target="../tags/tag3.xml"/><Relationship Id="rId5" Type="http://schemas.openxmlformats.org/officeDocument/2006/relationships/image" Target="../media/image28.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2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tags" Target="../tags/tag7.xml"/><Relationship Id="rId7" Type="http://schemas.openxmlformats.org/officeDocument/2006/relationships/slideLayout" Target="../slideLayouts/slideLayout2.xml"/><Relationship Id="rId12" Type="http://schemas.openxmlformats.org/officeDocument/2006/relationships/image" Target="../media/image36.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image" Target="../media/image35.png"/><Relationship Id="rId5" Type="http://schemas.openxmlformats.org/officeDocument/2006/relationships/tags" Target="../tags/tag9.xml"/><Relationship Id="rId10" Type="http://schemas.openxmlformats.org/officeDocument/2006/relationships/image" Target="../media/image34.png"/><Relationship Id="rId4" Type="http://schemas.openxmlformats.org/officeDocument/2006/relationships/tags" Target="../tags/tag8.xml"/><Relationship Id="rId9"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7.xml"/><Relationship Id="rId1" Type="http://schemas.openxmlformats.org/officeDocument/2006/relationships/tags" Target="../tags/tag11.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tags" Target="../tags/tag15.xml"/><Relationship Id="rId7" Type="http://schemas.openxmlformats.org/officeDocument/2006/relationships/image" Target="../media/image39.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Layout" Target="../slideLayouts/slideLayout2.xml"/><Relationship Id="rId11" Type="http://schemas.openxmlformats.org/officeDocument/2006/relationships/image" Target="../media/image43.png"/><Relationship Id="rId5" Type="http://schemas.openxmlformats.org/officeDocument/2006/relationships/tags" Target="../tags/tag17.xml"/><Relationship Id="rId10" Type="http://schemas.openxmlformats.org/officeDocument/2006/relationships/image" Target="../media/image42.png"/><Relationship Id="rId4" Type="http://schemas.openxmlformats.org/officeDocument/2006/relationships/tags" Target="../tags/tag16.xml"/><Relationship Id="rId9"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tags" Target="../tags/tag20.xml"/><Relationship Id="rId7" Type="http://schemas.openxmlformats.org/officeDocument/2006/relationships/image" Target="../media/image45.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44.png"/><Relationship Id="rId5" Type="http://schemas.openxmlformats.org/officeDocument/2006/relationships/slideLayout" Target="../slideLayouts/slideLayout2.xml"/><Relationship Id="rId4" Type="http://schemas.openxmlformats.org/officeDocument/2006/relationships/tags" Target="../tags/tag21.xml"/><Relationship Id="rId9" Type="http://schemas.openxmlformats.org/officeDocument/2006/relationships/image" Target="../media/image47.png"/></Relationships>
</file>

<file path=ppt/slides/_rels/slide4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tags" Target="../tags/tag24.xml"/><Relationship Id="rId7" Type="http://schemas.openxmlformats.org/officeDocument/2006/relationships/image" Target="../media/image48.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notesSlide" Target="../notesSlides/notesSlide9.xml"/><Relationship Id="rId5" Type="http://schemas.openxmlformats.org/officeDocument/2006/relationships/slideLayout" Target="../slideLayouts/slideLayout2.xml"/><Relationship Id="rId10" Type="http://schemas.openxmlformats.org/officeDocument/2006/relationships/image" Target="../media/image51.png"/><Relationship Id="rId4" Type="http://schemas.openxmlformats.org/officeDocument/2006/relationships/tags" Target="../tags/tag25.xml"/><Relationship Id="rId9"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tags" Target="../tags/tag28.xml"/><Relationship Id="rId7" Type="http://schemas.openxmlformats.org/officeDocument/2006/relationships/image" Target="../media/image54.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29.xml"/><Relationship Id="rId5" Type="http://schemas.openxmlformats.org/officeDocument/2006/relationships/image" Target="../media/image55.png"/><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1.xml"/><Relationship Id="rId1" Type="http://schemas.openxmlformats.org/officeDocument/2006/relationships/tags" Target="../tags/tag30.xml"/><Relationship Id="rId5" Type="http://schemas.openxmlformats.org/officeDocument/2006/relationships/image" Target="../media/image57.png"/><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image" Target="../media/image58.png"/><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5.xml"/><Relationship Id="rId1" Type="http://schemas.openxmlformats.org/officeDocument/2006/relationships/tags" Target="../tags/tag34.xml"/><Relationship Id="rId5" Type="http://schemas.openxmlformats.org/officeDocument/2006/relationships/image" Target="../media/image59.png"/><Relationship Id="rId4" Type="http://schemas.openxmlformats.org/officeDocument/2006/relationships/image" Target="../media/image5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6.png"/><Relationship Id="rId3" Type="http://schemas.openxmlformats.org/officeDocument/2006/relationships/tags" Target="../tags/tag38.xml"/><Relationship Id="rId7" Type="http://schemas.openxmlformats.org/officeDocument/2006/relationships/slideLayout" Target="../slideLayouts/slideLayout2.xml"/><Relationship Id="rId12" Type="http://schemas.openxmlformats.org/officeDocument/2006/relationships/image" Target="../media/image65.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image" Target="../media/image64.png"/><Relationship Id="rId5" Type="http://schemas.openxmlformats.org/officeDocument/2006/relationships/tags" Target="../tags/tag40.xml"/><Relationship Id="rId10" Type="http://schemas.openxmlformats.org/officeDocument/2006/relationships/image" Target="../media/image63.png"/><Relationship Id="rId4" Type="http://schemas.openxmlformats.org/officeDocument/2006/relationships/tags" Target="../tags/tag39.xml"/><Relationship Id="rId9" Type="http://schemas.openxmlformats.org/officeDocument/2006/relationships/image" Target="../media/image62.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42.xml"/><Relationship Id="rId4" Type="http://schemas.openxmlformats.org/officeDocument/2006/relationships/image" Target="../media/image3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notesSlide" Target="../notesSlides/notesSlide14.xml"/></Relationships>
</file>

<file path=ppt/slides/_rels/slide61.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45.xml"/><Relationship Id="rId4" Type="http://schemas.openxmlformats.org/officeDocument/2006/relationships/image" Target="../media/image69.png"/></Relationships>
</file>

<file path=ppt/slides/_rels/slide6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tags" Target="../tags/tag48.xml"/><Relationship Id="rId7" Type="http://schemas.openxmlformats.org/officeDocument/2006/relationships/image" Target="../media/image71.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media/image70.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tags" Target="../tags/tag51.xml"/><Relationship Id="rId7" Type="http://schemas.openxmlformats.org/officeDocument/2006/relationships/image" Target="../media/image74.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7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52.xml"/><Relationship Id="rId4" Type="http://schemas.openxmlformats.org/officeDocument/2006/relationships/image" Target="../media/image76.png"/></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slideLayout" Target="../slideLayouts/slideLayout2.xml"/><Relationship Id="rId7" Type="http://schemas.openxmlformats.org/officeDocument/2006/relationships/image" Target="../media/image77.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67.png"/><Relationship Id="rId5" Type="http://schemas.openxmlformats.org/officeDocument/2006/relationships/image" Target="../media/image76.png"/><Relationship Id="rId10" Type="http://schemas.openxmlformats.org/officeDocument/2006/relationships/image" Target="../media/image80.png"/><Relationship Id="rId4" Type="http://schemas.openxmlformats.org/officeDocument/2006/relationships/image" Target="../media/image29.png"/><Relationship Id="rId9" Type="http://schemas.openxmlformats.org/officeDocument/2006/relationships/image" Target="../media/image79.png"/></Relationships>
</file>

<file path=ppt/slides/_rels/slide68.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29.png"/><Relationship Id="rId7" Type="http://schemas.openxmlformats.org/officeDocument/2006/relationships/image" Target="../media/image79.png"/><Relationship Id="rId2" Type="http://schemas.openxmlformats.org/officeDocument/2006/relationships/slideLayout" Target="../slideLayouts/slideLayout2.xml"/><Relationship Id="rId1" Type="http://schemas.openxmlformats.org/officeDocument/2006/relationships/tags" Target="../tags/tag55.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76.png"/><Relationship Id="rId9" Type="http://schemas.openxmlformats.org/officeDocument/2006/relationships/image" Target="../media/image83.png"/></Relationships>
</file>

<file path=ppt/slides/_rels/slide69.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29.png"/><Relationship Id="rId7" Type="http://schemas.openxmlformats.org/officeDocument/2006/relationships/image" Target="../media/image86.png"/><Relationship Id="rId2" Type="http://schemas.openxmlformats.org/officeDocument/2006/relationships/slideLayout" Target="../slideLayouts/slideLayout2.xml"/><Relationship Id="rId1" Type="http://schemas.openxmlformats.org/officeDocument/2006/relationships/tags" Target="../tags/tag5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7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58.xml"/><Relationship Id="rId4" Type="http://schemas.openxmlformats.org/officeDocument/2006/relationships/image" Target="../media/image31.png"/></Relationships>
</file>

<file path=ppt/slides/_rels/slide7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61.xml"/><Relationship Id="rId7" Type="http://schemas.openxmlformats.org/officeDocument/2006/relationships/image" Target="../media/image32.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Layout" Target="../slideLayouts/slideLayout2.xml"/><Relationship Id="rId11" Type="http://schemas.openxmlformats.org/officeDocument/2006/relationships/image" Target="../media/image37.png"/><Relationship Id="rId5" Type="http://schemas.openxmlformats.org/officeDocument/2006/relationships/tags" Target="../tags/tag63.xml"/><Relationship Id="rId10" Type="http://schemas.openxmlformats.org/officeDocument/2006/relationships/image" Target="../media/image35.png"/><Relationship Id="rId4" Type="http://schemas.openxmlformats.org/officeDocument/2006/relationships/tags" Target="../tags/tag62.xml"/><Relationship Id="rId9" Type="http://schemas.openxmlformats.org/officeDocument/2006/relationships/image" Target="../media/image34.png"/></Relationships>
</file>

<file path=ppt/slides/_rels/slide7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7.xml"/><Relationship Id="rId1" Type="http://schemas.openxmlformats.org/officeDocument/2006/relationships/tags" Target="../tags/tag64.xml"/><Relationship Id="rId4" Type="http://schemas.openxmlformats.org/officeDocument/2006/relationships/image" Target="../media/image31.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65.xml"/><Relationship Id="rId4" Type="http://schemas.openxmlformats.org/officeDocument/2006/relationships/image" Target="../media/image3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8.xml"/><Relationship Id="rId1" Type="http://schemas.openxmlformats.org/officeDocument/2006/relationships/tags" Target="../tags/tag67.xml"/><Relationship Id="rId5" Type="http://schemas.openxmlformats.org/officeDocument/2006/relationships/image" Target="../media/image90.png"/><Relationship Id="rId4" Type="http://schemas.openxmlformats.org/officeDocument/2006/relationships/image" Target="../media/image89.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notesSlide" Target="../notesSlides/notesSlide22.xml"/></Relationships>
</file>

<file path=ppt/slides/_rels/slide84.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93.jpeg"/></Relationships>
</file>

<file path=ppt/slides/_rels/slide85.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20.png"/></Relationships>
</file>

<file path=ppt/slides/_rels/slide87.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63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65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9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71.png"/><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71.png"/><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66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70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image" Target="../media/image9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ctrTitle"/>
          </p:nvPr>
        </p:nvSpPr>
        <p:spPr/>
        <p:txBody>
          <a:bodyPr/>
          <a:lstStyle/>
          <a:p>
            <a:r>
              <a:rPr lang="es-MX" sz="4400" dirty="0"/>
              <a:t>Distribuciones DISCRETAS de Probabilidad</a:t>
            </a:r>
            <a:endParaRPr lang="es-ES" sz="4400" dirty="0"/>
          </a:p>
        </p:txBody>
      </p:sp>
      <p:sp>
        <p:nvSpPr>
          <p:cNvPr id="34819" name="Rectangle 3"/>
          <p:cNvSpPr>
            <a:spLocks noGrp="1" noChangeArrowheads="1"/>
          </p:cNvSpPr>
          <p:nvPr>
            <p:ph type="subTitle" idx="1"/>
          </p:nvPr>
        </p:nvSpPr>
        <p:spPr/>
        <p:txBody>
          <a:bodyPr>
            <a:normAutofit/>
          </a:bodyPr>
          <a:lstStyle/>
          <a:p>
            <a:r>
              <a:rPr lang="es-MX" dirty="0"/>
              <a:t>M. En C. </a:t>
            </a:r>
            <a:r>
              <a:rPr lang="es-MX" sz="2400" dirty="0"/>
              <a:t>Paul Ramírez De la Cruz</a:t>
            </a:r>
          </a:p>
          <a:p>
            <a:r>
              <a:rPr lang="es-ES" sz="1400" dirty="0"/>
              <a:t>v2.5.1:1710</a:t>
            </a:r>
            <a:endParaRPr lang="es-MX" sz="1400" dirty="0"/>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Densidad de una variable aleatoria</a:t>
            </a:r>
          </a:p>
        </p:txBody>
      </p:sp>
      <p:sp>
        <p:nvSpPr>
          <p:cNvPr id="3" name="2 Marcador de contenido"/>
          <p:cNvSpPr>
            <a:spLocks noGrp="1"/>
          </p:cNvSpPr>
          <p:nvPr>
            <p:ph idx="1"/>
          </p:nvPr>
        </p:nvSpPr>
        <p:spPr/>
        <p:txBody>
          <a:bodyPr>
            <a:noAutofit/>
          </a:bodyPr>
          <a:lstStyle/>
          <a:p>
            <a:r>
              <a:rPr lang="es-MX" sz="4000" dirty="0"/>
              <a:t>Una variable aleatoria es </a:t>
            </a:r>
            <a:r>
              <a:rPr lang="es-MX" sz="4000" dirty="0">
                <a:solidFill>
                  <a:srgbClr val="FF0000"/>
                </a:solidFill>
              </a:rPr>
              <a:t>discreta</a:t>
            </a:r>
            <a:r>
              <a:rPr lang="es-MX" sz="4000" dirty="0"/>
              <a:t> si puede asumir una cantidad finita o numerable de valores</a:t>
            </a:r>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10</a:t>
            </a:fld>
            <a:endParaRPr lang="es-ES"/>
          </a:p>
        </p:txBody>
      </p:sp>
      <p:pic>
        <p:nvPicPr>
          <p:cNvPr id="7" name="Picture 2" descr="https://cdn1.iconfinder.com/data/icons/IconsLandVistaPeopleIconsDemo/256/Person_Undefined_Female_Dark.png"/>
          <p:cNvPicPr>
            <a:picLocks noChangeAspect="1" noChangeArrowheads="1"/>
          </p:cNvPicPr>
          <p:nvPr/>
        </p:nvPicPr>
        <p:blipFill>
          <a:blip cstate="print">
            <a:extLst>
              <a:ext uri="{28A0092B-C50C-407E-A947-70E740481C1C}">
                <a14:useLocalDpi xmlns:a14="http://schemas.microsoft.com/office/drawing/2010/main" val="0"/>
              </a:ext>
            </a:extLst>
          </a:blip>
          <a:srcRect/>
          <a:stretch>
            <a:fillRect/>
          </a:stretch>
        </p:blipFill>
        <p:spPr bwMode="auto">
          <a:xfrm flipH="1">
            <a:off x="893337" y="3282435"/>
            <a:ext cx="804672" cy="6035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nursing.ju.edu.jo/PublishingImages/faculty%20Staff/unknown%20femal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475656" y="3491972"/>
            <a:ext cx="804672" cy="6035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s://cdn3.iconfinder.com/data/icons/musthave/256/User.png"/>
          <p:cNvPicPr>
            <a:picLocks noChangeAspect="1" noChangeArrowheads="1"/>
          </p:cNvPicPr>
          <p:nvPr/>
        </p:nvPicPr>
        <p:blipFill>
          <a:blip cstate="print">
            <a:extLst>
              <a:ext uri="{28A0092B-C50C-407E-A947-70E740481C1C}">
                <a14:useLocalDpi xmlns:a14="http://schemas.microsoft.com/office/drawing/2010/main" val="0"/>
              </a:ext>
            </a:extLst>
          </a:blip>
          <a:srcRect/>
          <a:stretch>
            <a:fillRect/>
          </a:stretch>
        </p:blipFill>
        <p:spPr bwMode="auto">
          <a:xfrm flipH="1">
            <a:off x="317273" y="3035120"/>
            <a:ext cx="804672" cy="60350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http://images.all-digitall.com/members/003df8d3891c4023ac599af79557d26254750275.png"/>
          <p:cNvPicPr>
            <a:picLocks noChangeAspect="1" noChangeArrowheads="1"/>
          </p:cNvPicPr>
          <p:nvPr/>
        </p:nvPicPr>
        <p:blipFill>
          <a:blip cstate="print">
            <a:extLst>
              <a:ext uri="{28A0092B-C50C-407E-A947-70E740481C1C}">
                <a14:useLocalDpi xmlns:a14="http://schemas.microsoft.com/office/drawing/2010/main" val="0"/>
              </a:ext>
            </a:extLst>
          </a:blip>
          <a:srcRect/>
          <a:stretch>
            <a:fillRect/>
          </a:stretch>
        </p:blipFill>
        <p:spPr bwMode="auto">
          <a:xfrm flipH="1">
            <a:off x="2077395" y="3759882"/>
            <a:ext cx="804672" cy="603504"/>
          </a:xfrm>
          <a:prstGeom prst="rect">
            <a:avLst/>
          </a:prstGeom>
          <a:noFill/>
          <a:extLst>
            <a:ext uri="{909E8E84-426E-40DD-AFC4-6F175D3DCCD1}">
              <a14:hiddenFill xmlns:a14="http://schemas.microsoft.com/office/drawing/2010/main">
                <a:solidFill>
                  <a:srgbClr val="FFFFFF"/>
                </a:solidFill>
              </a14:hiddenFill>
            </a:ext>
          </a:extLst>
        </p:spPr>
      </p:pic>
      <p:sp>
        <p:nvSpPr>
          <p:cNvPr id="11" name="10 CuadroTexto"/>
          <p:cNvSpPr txBox="1"/>
          <p:nvPr/>
        </p:nvSpPr>
        <p:spPr>
          <a:xfrm>
            <a:off x="155576" y="4515967"/>
            <a:ext cx="4416425" cy="646331"/>
          </a:xfrm>
          <a:prstGeom prst="rect">
            <a:avLst/>
          </a:prstGeom>
          <a:noFill/>
        </p:spPr>
        <p:txBody>
          <a:bodyPr wrap="square" rtlCol="0">
            <a:spAutoFit/>
          </a:bodyPr>
          <a:lstStyle/>
          <a:p>
            <a:r>
              <a:rPr lang="es-ES" sz="1800" dirty="0"/>
              <a:t>Variable discreta:</a:t>
            </a:r>
          </a:p>
          <a:p>
            <a:r>
              <a:rPr lang="es-ES" sz="1800" dirty="0"/>
              <a:t>Número de personas en la fila: 1, 2, 3, 4,…</a:t>
            </a:r>
            <a:endParaRPr lang="es-MX" sz="1800" dirty="0"/>
          </a:p>
        </p:txBody>
      </p:sp>
      <p:pic>
        <p:nvPicPr>
          <p:cNvPr id="12" name="Picture 24" descr="http://www.artistsvalley.com/images/icons/Financial%20Accounting%20Icons%20Var/Bank%20Teller%20Security%20Check/256x256/Bank%20Teller%20Security%20Check.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31840" y="3759882"/>
            <a:ext cx="97536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00373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0-#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childTnLst>
                          </p:cTn>
                        </p:par>
                        <p:par>
                          <p:cTn id="25" fill="hold">
                            <p:stCondLst>
                              <p:cond delay="1000"/>
                            </p:stCondLst>
                            <p:childTnLst>
                              <p:par>
                                <p:cTn id="26" presetID="53" presetClass="entr" presetSubtype="16"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3.bp.blogspot.com/-8IBHwW6ESxA/U_Yx4W9MZCI/AAAAAAAALyE/WrTlRsNOYy4/w375-h250-c/online_tes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2126" y="3357562"/>
            <a:ext cx="3571875" cy="1785938"/>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lstStyle/>
          <a:p>
            <a:r>
              <a:rPr lang="es-MX" dirty="0"/>
              <a:t>Ejercicio. Solución</a:t>
            </a:r>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a:solidFill>
                <a:schemeClr val="bg1">
                  <a:alpha val="80000"/>
                </a:schemeClr>
              </a:solidFill>
            </p:spPr>
            <p:txBody>
              <a:bodyPr>
                <a:noAutofit/>
              </a:bodyPr>
              <a:lstStyle/>
              <a:p>
                <a:r>
                  <a:rPr lang="es-MX" dirty="0"/>
                  <a:t>Suponga que una pregunta en un examen de opción múltiple tiene 4 opciones de respuesta de las cuales solamente una es correcta</a:t>
                </a:r>
              </a:p>
              <a:p>
                <a:r>
                  <a:rPr lang="es-MX" dirty="0"/>
                  <a:t>Suponga además que un estudiante responde la pregunta seleccionando una de las respuestas al azar</a:t>
                </a:r>
              </a:p>
              <a:p>
                <a:r>
                  <a:rPr lang="es-MX" dirty="0"/>
                  <a:t>Sea X la variable aleatoria definida por</a:t>
                </a:r>
              </a:p>
              <a:p>
                <a:pPr marL="0" indent="0">
                  <a:buNone/>
                </a:pPr>
                <a14:m>
                  <m:oMathPara xmlns:m="http://schemas.openxmlformats.org/officeDocument/2006/math">
                    <m:oMathParaPr>
                      <m:jc m:val="centerGroup"/>
                    </m:oMathParaPr>
                    <m:oMath xmlns:m="http://schemas.openxmlformats.org/officeDocument/2006/math">
                      <m:r>
                        <a:rPr lang="es-MX" i="1">
                          <a:latin typeface="Cambria Math"/>
                          <a:sym typeface="Symbol"/>
                        </a:rPr>
                        <m:t>𝑋</m:t>
                      </m:r>
                      <m:r>
                        <a:rPr lang="es-MX" i="1">
                          <a:latin typeface="Cambria Math"/>
                          <a:sym typeface="Symbol"/>
                        </a:rPr>
                        <m:t>=</m:t>
                      </m:r>
                      <m:d>
                        <m:dPr>
                          <m:begChr m:val="{"/>
                          <m:endChr m:val=""/>
                          <m:ctrlPr>
                            <a:rPr lang="es-MX" i="1">
                              <a:latin typeface="Cambria Math" panose="02040503050406030204" pitchFamily="18" charset="0"/>
                              <a:sym typeface="Symbol"/>
                            </a:rPr>
                          </m:ctrlPr>
                        </m:dPr>
                        <m:e>
                          <m:m>
                            <m:mPr>
                              <m:mcs>
                                <m:mc>
                                  <m:mcPr>
                                    <m:count m:val="1"/>
                                    <m:mcJc m:val="center"/>
                                  </m:mcPr>
                                </m:mc>
                              </m:mcs>
                              <m:ctrlPr>
                                <a:rPr lang="es-MX" i="1">
                                  <a:latin typeface="Cambria Math" panose="02040503050406030204" pitchFamily="18" charset="0"/>
                                  <a:sym typeface="Symbol"/>
                                </a:rPr>
                              </m:ctrlPr>
                            </m:mPr>
                            <m:mr>
                              <m:e>
                                <m:r>
                                  <m:rPr>
                                    <m:brk m:alnAt="7"/>
                                  </m:rPr>
                                  <a:rPr lang="es-MX" i="1">
                                    <a:latin typeface="Cambria Math"/>
                                    <a:sym typeface="Symbol"/>
                                  </a:rPr>
                                  <m:t>0</m:t>
                                </m:r>
                                <m:r>
                                  <a:rPr lang="es-MX" i="1">
                                    <a:latin typeface="Cambria Math"/>
                                    <a:sym typeface="Symbol"/>
                                  </a:rPr>
                                  <m:t>,</m:t>
                                </m:r>
                                <m:r>
                                  <a:rPr lang="es-MX" b="0" i="1" smtClean="0">
                                    <a:latin typeface="Cambria Math"/>
                                    <a:sym typeface="Symbol"/>
                                  </a:rPr>
                                  <m:t>  </m:t>
                                </m:r>
                                <m:r>
                                  <a:rPr lang="es-MX" b="0" i="1" smtClean="0">
                                    <a:latin typeface="Cambria Math"/>
                                    <a:sym typeface="Symbol"/>
                                  </a:rPr>
                                  <m:t>𝑠𝑖</m:t>
                                </m:r>
                                <m:r>
                                  <a:rPr lang="es-MX" b="0" i="1" smtClean="0">
                                    <a:latin typeface="Cambria Math"/>
                                    <a:sym typeface="Symbol"/>
                                  </a:rPr>
                                  <m:t> </m:t>
                                </m:r>
                                <m:r>
                                  <a:rPr lang="es-MX" b="0" i="1" smtClean="0">
                                    <a:latin typeface="Cambria Math"/>
                                    <a:sym typeface="Symbol"/>
                                  </a:rPr>
                                  <m:t>𝑛𝑜</m:t>
                                </m:r>
                                <m:r>
                                  <a:rPr lang="es-MX" b="0" i="1" smtClean="0">
                                    <a:latin typeface="Cambria Math"/>
                                    <a:sym typeface="Symbol"/>
                                  </a:rPr>
                                  <m:t> </m:t>
                                </m:r>
                                <m:r>
                                  <a:rPr lang="es-MX" b="0" i="1" smtClean="0">
                                    <a:latin typeface="Cambria Math"/>
                                    <a:sym typeface="Symbol"/>
                                  </a:rPr>
                                  <m:t>𝑎𝑐𝑖𝑒𝑟𝑡𝑎</m:t>
                                </m:r>
                                <m:r>
                                  <a:rPr lang="es-MX" b="0" i="1" smtClean="0">
                                    <a:latin typeface="Cambria Math"/>
                                    <a:sym typeface="Symbol"/>
                                  </a:rPr>
                                  <m:t> </m:t>
                                </m:r>
                                <m:r>
                                  <a:rPr lang="es-MX" b="0" i="1" smtClean="0">
                                    <a:latin typeface="Cambria Math"/>
                                    <a:sym typeface="Symbol"/>
                                  </a:rPr>
                                  <m:t>𝑎</m:t>
                                </m:r>
                                <m:r>
                                  <a:rPr lang="es-MX" b="0" i="1" smtClean="0">
                                    <a:latin typeface="Cambria Math"/>
                                    <a:sym typeface="Symbol"/>
                                  </a:rPr>
                                  <m:t> </m:t>
                                </m:r>
                                <m:r>
                                  <a:rPr lang="es-MX" b="0" i="1" smtClean="0">
                                    <a:latin typeface="Cambria Math"/>
                                    <a:sym typeface="Symbol"/>
                                  </a:rPr>
                                  <m:t>𝑙𝑎</m:t>
                                </m:r>
                                <m:r>
                                  <a:rPr lang="es-MX" b="0" i="1" smtClean="0">
                                    <a:latin typeface="Cambria Math"/>
                                    <a:sym typeface="Symbol"/>
                                  </a:rPr>
                                  <m:t> </m:t>
                                </m:r>
                                <m:r>
                                  <a:rPr lang="es-MX" b="0" i="1" smtClean="0">
                                    <a:latin typeface="Cambria Math"/>
                                    <a:sym typeface="Symbol"/>
                                  </a:rPr>
                                  <m:t>𝑟𝑒𝑠𝑝𝑢𝑒𝑠𝑡𝑎</m:t>
                                </m:r>
                                <m:r>
                                  <a:rPr lang="es-MX" b="0" i="1" smtClean="0">
                                    <a:latin typeface="Cambria Math"/>
                                    <a:sym typeface="Symbol"/>
                                  </a:rPr>
                                  <m:t> </m:t>
                                </m:r>
                                <m:r>
                                  <a:rPr lang="es-MX" b="0" i="1" smtClean="0">
                                    <a:latin typeface="Cambria Math"/>
                                    <a:sym typeface="Symbol"/>
                                  </a:rPr>
                                  <m:t>𝑐𝑜𝑟𝑟𝑒𝑐𝑡𝑎</m:t>
                                </m:r>
                              </m:e>
                            </m:mr>
                            <m:mr>
                              <m:e>
                                <m:r>
                                  <a:rPr lang="es-MX" i="1">
                                    <a:latin typeface="Cambria Math"/>
                                    <a:sym typeface="Symbol"/>
                                  </a:rPr>
                                  <m:t>1, </m:t>
                                </m:r>
                                <m:r>
                                  <a:rPr lang="es-MX" b="0" i="1" smtClean="0">
                                    <a:latin typeface="Cambria Math"/>
                                    <a:sym typeface="Symbol"/>
                                  </a:rPr>
                                  <m:t>  </m:t>
                                </m:r>
                                <m:r>
                                  <a:rPr lang="es-MX" b="0" i="1" smtClean="0">
                                    <a:latin typeface="Cambria Math"/>
                                    <a:sym typeface="Symbol"/>
                                  </a:rPr>
                                  <m:t>𝑠𝑖</m:t>
                                </m:r>
                                <m:r>
                                  <a:rPr lang="es-MX" b="0" i="1" smtClean="0">
                                    <a:latin typeface="Cambria Math"/>
                                    <a:sym typeface="Symbol"/>
                                  </a:rPr>
                                  <m:t> </m:t>
                                </m:r>
                                <m:r>
                                  <a:rPr lang="es-MX" b="0" i="1" smtClean="0">
                                    <a:latin typeface="Cambria Math"/>
                                    <a:sym typeface="Symbol"/>
                                  </a:rPr>
                                  <m:t>𝑎𝑐𝑖𝑒𝑟𝑡𝑎</m:t>
                                </m:r>
                                <m:r>
                                  <a:rPr lang="es-MX" b="0" i="1" smtClean="0">
                                    <a:latin typeface="Cambria Math"/>
                                    <a:sym typeface="Symbol"/>
                                  </a:rPr>
                                  <m:t> </m:t>
                                </m:r>
                                <m:r>
                                  <a:rPr lang="es-MX" b="0" i="1" smtClean="0">
                                    <a:latin typeface="Cambria Math"/>
                                    <a:sym typeface="Symbol"/>
                                  </a:rPr>
                                  <m:t>𝑎</m:t>
                                </m:r>
                                <m:r>
                                  <a:rPr lang="es-MX" b="0" i="1" smtClean="0">
                                    <a:latin typeface="Cambria Math"/>
                                    <a:sym typeface="Symbol"/>
                                  </a:rPr>
                                  <m:t> </m:t>
                                </m:r>
                                <m:r>
                                  <a:rPr lang="es-MX" b="0" i="1" smtClean="0">
                                    <a:latin typeface="Cambria Math"/>
                                    <a:sym typeface="Symbol"/>
                                  </a:rPr>
                                  <m:t>𝑙𝑎</m:t>
                                </m:r>
                                <m:r>
                                  <a:rPr lang="es-MX" b="0" i="1" smtClean="0">
                                    <a:latin typeface="Cambria Math"/>
                                    <a:sym typeface="Symbol"/>
                                  </a:rPr>
                                  <m:t> </m:t>
                                </m:r>
                                <m:r>
                                  <a:rPr lang="es-MX" b="0" i="1" smtClean="0">
                                    <a:latin typeface="Cambria Math"/>
                                    <a:sym typeface="Symbol"/>
                                  </a:rPr>
                                  <m:t>𝑟𝑒𝑠𝑝𝑢𝑒𝑠𝑡𝑎</m:t>
                                </m:r>
                                <m:r>
                                  <a:rPr lang="es-MX" b="0" i="1" smtClean="0">
                                    <a:latin typeface="Cambria Math"/>
                                    <a:sym typeface="Symbol"/>
                                  </a:rPr>
                                  <m:t> </m:t>
                                </m:r>
                                <m:r>
                                  <a:rPr lang="es-MX" b="0" i="1" smtClean="0">
                                    <a:latin typeface="Cambria Math"/>
                                    <a:sym typeface="Symbol"/>
                                  </a:rPr>
                                  <m:t>𝑐𝑜𝑟𝑟𝑒𝑐𝑡𝑎</m:t>
                                </m:r>
                              </m:e>
                            </m:mr>
                          </m:m>
                        </m:e>
                      </m:d>
                    </m:oMath>
                  </m:oMathPara>
                </a14:m>
                <a:endParaRPr lang="es-MX"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blipFill rotWithShape="1">
                <a:blip r:embed="rId3"/>
                <a:stretch>
                  <a:fillRect l="-593" t="-1167"/>
                </a:stretch>
              </a:blipFill>
            </p:spPr>
            <p:txBody>
              <a:bodyPr/>
              <a:lstStyle/>
              <a:p>
                <a:r>
                  <a:rPr lang="es-MX">
                    <a:noFill/>
                  </a:rPr>
                  <a:t> </a:t>
                </a:r>
              </a:p>
            </p:txBody>
          </p:sp>
        </mc:Fallback>
      </mc:AlternateContent>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100</a:t>
            </a:fld>
            <a:endParaRPr lang="es-ES"/>
          </a:p>
        </p:txBody>
      </p:sp>
    </p:spTree>
    <p:extLst>
      <p:ext uri="{BB962C8B-B14F-4D97-AF65-F5344CB8AC3E}">
        <p14:creationId xmlns:p14="http://schemas.microsoft.com/office/powerpoint/2010/main" val="1456838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3.bp.blogspot.com/-8IBHwW6ESxA/U_Yx4W9MZCI/AAAAAAAALyE/WrTlRsNOYy4/w375-h250-c/online_tes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2126" y="3357562"/>
            <a:ext cx="3571875" cy="1785938"/>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lstStyle/>
          <a:p>
            <a:r>
              <a:rPr lang="es-MX" dirty="0"/>
              <a:t>Ejercicio. Solución</a:t>
            </a:r>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a:solidFill>
                <a:schemeClr val="bg1">
                  <a:alpha val="80000"/>
                </a:schemeClr>
              </a:solidFill>
            </p:spPr>
            <p:txBody>
              <a:bodyPr>
                <a:noAutofit/>
              </a:bodyPr>
              <a:lstStyle/>
              <a:p>
                <a:r>
                  <a:rPr lang="es-MX" sz="2800" dirty="0"/>
                  <a:t>Entonces </a:t>
                </a:r>
                <a14:m>
                  <m:oMath xmlns:m="http://schemas.openxmlformats.org/officeDocument/2006/math">
                    <m:r>
                      <a:rPr lang="es-MX" sz="2800" i="1">
                        <a:latin typeface="Cambria Math"/>
                      </a:rPr>
                      <m:t>𝑋</m:t>
                    </m:r>
                    <m:r>
                      <a:rPr lang="es-MX" sz="2800" i="1">
                        <a:latin typeface="Cambria Math"/>
                        <a:ea typeface="Cambria Math"/>
                      </a:rPr>
                      <m:t>~</m:t>
                    </m:r>
                    <m:r>
                      <a:rPr lang="es-MX" sz="2800" i="1">
                        <a:latin typeface="Cambria Math"/>
                        <a:ea typeface="Cambria Math"/>
                      </a:rPr>
                      <m:t>𝐵𝑒𝑟</m:t>
                    </m:r>
                    <m:d>
                      <m:dPr>
                        <m:ctrlPr>
                          <a:rPr lang="es-MX" sz="2800" i="1">
                            <a:latin typeface="Cambria Math" panose="02040503050406030204" pitchFamily="18" charset="0"/>
                            <a:ea typeface="Cambria Math"/>
                          </a:rPr>
                        </m:ctrlPr>
                      </m:dPr>
                      <m:e>
                        <m:r>
                          <a:rPr lang="es-MX" sz="2800" b="0" i="1" smtClean="0">
                            <a:latin typeface="Cambria Math"/>
                            <a:ea typeface="Cambria Math"/>
                          </a:rPr>
                          <m:t>0.25</m:t>
                        </m:r>
                      </m:e>
                    </m:d>
                  </m:oMath>
                </a14:m>
                <a:r>
                  <a:rPr lang="es-MX" sz="2800" dirty="0"/>
                  <a:t>, así que su función de masa de probabilidad es</a:t>
                </a:r>
              </a:p>
              <a:p>
                <a:pPr marL="0" indent="0">
                  <a:buNone/>
                </a:pPr>
                <a14:m>
                  <m:oMathPara xmlns:m="http://schemas.openxmlformats.org/officeDocument/2006/math">
                    <m:oMathParaPr>
                      <m:jc m:val="centerGroup"/>
                    </m:oMathParaPr>
                    <m:oMath xmlns:m="http://schemas.openxmlformats.org/officeDocument/2006/math">
                      <m:r>
                        <a:rPr lang="es-MX" sz="2800" i="1">
                          <a:latin typeface="Cambria Math"/>
                        </a:rPr>
                        <m:t>𝑃</m:t>
                      </m:r>
                      <m:d>
                        <m:dPr>
                          <m:ctrlPr>
                            <a:rPr lang="es-MX" sz="2800" i="1">
                              <a:latin typeface="Cambria Math" panose="02040503050406030204" pitchFamily="18" charset="0"/>
                            </a:rPr>
                          </m:ctrlPr>
                        </m:dPr>
                        <m:e>
                          <m:r>
                            <a:rPr lang="es-MX" sz="2800" i="1">
                              <a:latin typeface="Cambria Math"/>
                            </a:rPr>
                            <m:t>𝑋</m:t>
                          </m:r>
                          <m:r>
                            <a:rPr lang="es-MX" sz="2800" i="1">
                              <a:latin typeface="Cambria Math"/>
                            </a:rPr>
                            <m:t>=</m:t>
                          </m:r>
                          <m:r>
                            <a:rPr lang="es-MX" sz="2800" i="1">
                              <a:latin typeface="Cambria Math"/>
                            </a:rPr>
                            <m:t>𝑥</m:t>
                          </m:r>
                        </m:e>
                      </m:d>
                      <m:r>
                        <a:rPr lang="es-MX" sz="2800" i="1">
                          <a:latin typeface="Cambria Math"/>
                        </a:rPr>
                        <m:t>=</m:t>
                      </m:r>
                      <m:sSup>
                        <m:sSupPr>
                          <m:ctrlPr>
                            <a:rPr lang="es-MX" sz="2800" i="1">
                              <a:latin typeface="Cambria Math" panose="02040503050406030204" pitchFamily="18" charset="0"/>
                            </a:rPr>
                          </m:ctrlPr>
                        </m:sSupPr>
                        <m:e>
                          <m:r>
                            <a:rPr lang="es-MX" sz="2800" b="0" i="1" smtClean="0">
                              <a:latin typeface="Cambria Math"/>
                            </a:rPr>
                            <m:t>0.25</m:t>
                          </m:r>
                        </m:e>
                        <m:sup>
                          <m:r>
                            <a:rPr lang="es-MX" sz="2800" i="1">
                              <a:latin typeface="Cambria Math"/>
                            </a:rPr>
                            <m:t>𝑥</m:t>
                          </m:r>
                        </m:sup>
                      </m:sSup>
                      <m:sSup>
                        <m:sSupPr>
                          <m:ctrlPr>
                            <a:rPr lang="es-MX" sz="2800" i="1">
                              <a:latin typeface="Cambria Math" panose="02040503050406030204" pitchFamily="18" charset="0"/>
                            </a:rPr>
                          </m:ctrlPr>
                        </m:sSupPr>
                        <m:e>
                          <m:r>
                            <a:rPr lang="es-MX" sz="2800" b="0" i="1" smtClean="0">
                              <a:latin typeface="Cambria Math"/>
                            </a:rPr>
                            <m:t>0.75</m:t>
                          </m:r>
                        </m:e>
                        <m:sup>
                          <m:r>
                            <a:rPr lang="es-MX" sz="2800" i="1">
                              <a:latin typeface="Cambria Math"/>
                            </a:rPr>
                            <m:t>1−</m:t>
                          </m:r>
                          <m:r>
                            <a:rPr lang="es-MX" sz="2800" i="1">
                              <a:latin typeface="Cambria Math"/>
                            </a:rPr>
                            <m:t>𝑥</m:t>
                          </m:r>
                        </m:sup>
                      </m:sSup>
                      <m:r>
                        <a:rPr lang="es-MX" sz="2800" i="1">
                          <a:latin typeface="Cambria Math"/>
                        </a:rPr>
                        <m:t>;</m:t>
                      </m:r>
                      <m:r>
                        <a:rPr lang="es-MX" sz="2800" b="0" i="1" smtClean="0">
                          <a:latin typeface="Cambria Math"/>
                        </a:rPr>
                        <m:t>  </m:t>
                      </m:r>
                      <m:r>
                        <a:rPr lang="es-MX" sz="2800" i="1">
                          <a:latin typeface="Cambria Math"/>
                        </a:rPr>
                        <m:t>𝑥</m:t>
                      </m:r>
                      <m:r>
                        <a:rPr lang="es-MX" sz="2800" i="1">
                          <a:latin typeface="Cambria Math"/>
                        </a:rPr>
                        <m:t>=0,1</m:t>
                      </m:r>
                    </m:oMath>
                  </m:oMathPara>
                </a14:m>
                <a:endParaRPr lang="es-MX" sz="2800" dirty="0"/>
              </a:p>
              <a:p>
                <a:r>
                  <a:rPr lang="es-MX" sz="2800" dirty="0"/>
                  <a:t>El valor esperado de X es </a:t>
                </a:r>
                <a14:m>
                  <m:oMath xmlns:m="http://schemas.openxmlformats.org/officeDocument/2006/math">
                    <m:r>
                      <a:rPr lang="es-MX" sz="2800" i="1">
                        <a:latin typeface="Cambria Math"/>
                      </a:rPr>
                      <m:t>𝐸</m:t>
                    </m:r>
                    <m:d>
                      <m:dPr>
                        <m:ctrlPr>
                          <a:rPr lang="es-MX" sz="2800" i="1">
                            <a:latin typeface="Cambria Math" panose="02040503050406030204" pitchFamily="18" charset="0"/>
                          </a:rPr>
                        </m:ctrlPr>
                      </m:dPr>
                      <m:e>
                        <m:r>
                          <a:rPr lang="es-MX" sz="2800" i="1">
                            <a:latin typeface="Cambria Math"/>
                          </a:rPr>
                          <m:t>𝑋</m:t>
                        </m:r>
                      </m:e>
                    </m:d>
                    <m:r>
                      <a:rPr lang="es-MX" sz="2800" i="1">
                        <a:latin typeface="Cambria Math"/>
                      </a:rPr>
                      <m:t>=</m:t>
                    </m:r>
                    <m:r>
                      <a:rPr lang="es-MX" sz="2800" i="1">
                        <a:latin typeface="Cambria Math"/>
                      </a:rPr>
                      <m:t>𝑝</m:t>
                    </m:r>
                    <m:r>
                      <a:rPr lang="es-MX" sz="2800" i="1">
                        <a:latin typeface="Cambria Math"/>
                      </a:rPr>
                      <m:t>=0.25</m:t>
                    </m:r>
                  </m:oMath>
                </a14:m>
                <a:endParaRPr lang="es-MX" sz="2800" dirty="0"/>
              </a:p>
              <a:p>
                <a:r>
                  <a:rPr lang="es-MX" sz="2800" dirty="0"/>
                  <a:t>La varianza de X es</a:t>
                </a:r>
                <a:br>
                  <a:rPr lang="es-MX" sz="2800" i="1" dirty="0">
                    <a:latin typeface="Cambria Math"/>
                  </a:rPr>
                </a:br>
                <a14:m>
                  <m:oMath xmlns:m="http://schemas.openxmlformats.org/officeDocument/2006/math">
                    <m:r>
                      <a:rPr lang="es-MX" sz="2800" i="1">
                        <a:latin typeface="Cambria Math"/>
                      </a:rPr>
                      <m:t>𝑉𝑎𝑟</m:t>
                    </m:r>
                    <m:d>
                      <m:dPr>
                        <m:ctrlPr>
                          <a:rPr lang="es-MX" sz="2800" i="1">
                            <a:latin typeface="Cambria Math" panose="02040503050406030204" pitchFamily="18" charset="0"/>
                          </a:rPr>
                        </m:ctrlPr>
                      </m:dPr>
                      <m:e>
                        <m:r>
                          <a:rPr lang="es-MX" sz="2800" i="1">
                            <a:latin typeface="Cambria Math"/>
                          </a:rPr>
                          <m:t>𝑋</m:t>
                        </m:r>
                      </m:e>
                    </m:d>
                    <m:r>
                      <a:rPr lang="es-MX" sz="2800" i="1">
                        <a:latin typeface="Cambria Math"/>
                      </a:rPr>
                      <m:t>=</m:t>
                    </m:r>
                    <m:r>
                      <a:rPr lang="es-MX" sz="2800" i="1">
                        <a:latin typeface="Cambria Math"/>
                      </a:rPr>
                      <m:t>𝑝</m:t>
                    </m:r>
                    <m:d>
                      <m:dPr>
                        <m:ctrlPr>
                          <a:rPr lang="es-MX" sz="2800" i="1">
                            <a:latin typeface="Cambria Math" panose="02040503050406030204" pitchFamily="18" charset="0"/>
                          </a:rPr>
                        </m:ctrlPr>
                      </m:dPr>
                      <m:e>
                        <m:r>
                          <a:rPr lang="es-MX" sz="2800" i="1">
                            <a:latin typeface="Cambria Math"/>
                          </a:rPr>
                          <m:t>1−</m:t>
                        </m:r>
                        <m:r>
                          <a:rPr lang="es-MX" sz="2800" i="1">
                            <a:latin typeface="Cambria Math"/>
                          </a:rPr>
                          <m:t>𝑝</m:t>
                        </m:r>
                      </m:e>
                    </m:d>
                    <m:r>
                      <a:rPr lang="es-MX" sz="2800" i="1">
                        <a:latin typeface="Cambria Math"/>
                      </a:rPr>
                      <m:t>=</m:t>
                    </m:r>
                    <m:r>
                      <a:rPr lang="es-MX" sz="2800" b="0" i="1" smtClean="0">
                        <a:latin typeface="Cambria Math"/>
                      </a:rPr>
                      <m:t>0.25</m:t>
                    </m:r>
                    <m:d>
                      <m:dPr>
                        <m:ctrlPr>
                          <a:rPr lang="es-MX" sz="2800" i="1">
                            <a:latin typeface="Cambria Math" panose="02040503050406030204" pitchFamily="18" charset="0"/>
                          </a:rPr>
                        </m:ctrlPr>
                      </m:dPr>
                      <m:e>
                        <m:r>
                          <a:rPr lang="es-MX" sz="2800" b="0" i="1" smtClean="0">
                            <a:latin typeface="Cambria Math"/>
                          </a:rPr>
                          <m:t>0.75</m:t>
                        </m:r>
                      </m:e>
                    </m:d>
                    <m:r>
                      <a:rPr lang="es-MX" sz="2800" i="1">
                        <a:latin typeface="Cambria Math"/>
                      </a:rPr>
                      <m:t>=</m:t>
                    </m:r>
                    <m:r>
                      <a:rPr lang="es-MX" sz="2800" b="0" i="1" smtClean="0">
                        <a:latin typeface="Cambria Math"/>
                      </a:rPr>
                      <m:t>0.1875</m:t>
                    </m:r>
                  </m:oMath>
                </a14:m>
                <a:endParaRPr lang="es-MX" sz="2800"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blipFill rotWithShape="1">
                <a:blip r:embed="rId3"/>
                <a:stretch>
                  <a:fillRect l="-963" t="-1667"/>
                </a:stretch>
              </a:blipFill>
            </p:spPr>
            <p:txBody>
              <a:bodyPr/>
              <a:lstStyle/>
              <a:p>
                <a:r>
                  <a:rPr lang="es-MX">
                    <a:noFill/>
                  </a:rPr>
                  <a:t> </a:t>
                </a:r>
              </a:p>
            </p:txBody>
          </p:sp>
        </mc:Fallback>
      </mc:AlternateContent>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101</a:t>
            </a:fld>
            <a:endParaRPr lang="es-ES"/>
          </a:p>
        </p:txBody>
      </p:sp>
    </p:spTree>
    <p:extLst>
      <p:ext uri="{BB962C8B-B14F-4D97-AF65-F5344CB8AC3E}">
        <p14:creationId xmlns:p14="http://schemas.microsoft.com/office/powerpoint/2010/main" val="1456838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bg/>
                                          </p:spTgt>
                                        </p:tgtEl>
                                        <p:attrNameLst>
                                          <p:attrName>style.visibility</p:attrName>
                                        </p:attrNameLst>
                                      </p:cBhvr>
                                      <p:to>
                                        <p:strVal val="visible"/>
                                      </p:to>
                                    </p:set>
                                    <p:animEffect transition="in" filter="fade">
                                      <p:cBhvr>
                                        <p:cTn id="12" dur="500"/>
                                        <p:tgtEl>
                                          <p:spTgt spid="3">
                                            <p:bg/>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normAutofit/>
          </a:bodyPr>
          <a:lstStyle/>
          <a:p>
            <a:r>
              <a:rPr lang="es-MX" dirty="0"/>
              <a:t>Distribución binomial</a:t>
            </a:r>
          </a:p>
        </p:txBody>
      </p:sp>
      <p:sp>
        <p:nvSpPr>
          <p:cNvPr id="8" name="7 Marcador de texto"/>
          <p:cNvSpPr>
            <a:spLocks noGrp="1"/>
          </p:cNvSpPr>
          <p:nvPr>
            <p:ph type="body" idx="1"/>
          </p:nvPr>
        </p:nvSpPr>
        <p:spPr/>
        <p:txBody>
          <a:bodyPr/>
          <a:lstStyle/>
          <a:p>
            <a:endParaRPr lang="es-MX"/>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102</a:t>
            </a:fld>
            <a:endParaRPr lang="es-ES"/>
          </a:p>
        </p:txBody>
      </p:sp>
    </p:spTree>
    <p:extLst>
      <p:ext uri="{BB962C8B-B14F-4D97-AF65-F5344CB8AC3E}">
        <p14:creationId xmlns:p14="http://schemas.microsoft.com/office/powerpoint/2010/main" val="263653338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s-MX"/>
              <a:t>Distribución Binomial</a:t>
            </a:r>
            <a:endParaRPr lang="es-ES"/>
          </a:p>
        </p:txBody>
      </p:sp>
      <p:sp>
        <p:nvSpPr>
          <p:cNvPr id="78851" name="Rectangle 3"/>
          <p:cNvSpPr>
            <a:spLocks noGrp="1" noChangeArrowheads="1"/>
          </p:cNvSpPr>
          <p:nvPr>
            <p:ph idx="1"/>
          </p:nvPr>
        </p:nvSpPr>
        <p:spPr/>
        <p:txBody>
          <a:bodyPr>
            <a:normAutofit fontScale="92500"/>
          </a:bodyPr>
          <a:lstStyle/>
          <a:p>
            <a:r>
              <a:rPr lang="es-MX" sz="3600" dirty="0"/>
              <a:t>Consideremos el experimento de realizar </a:t>
            </a:r>
            <a:r>
              <a:rPr lang="es-MX" sz="3600" i="1" dirty="0">
                <a:latin typeface="Times New Roman" pitchFamily="18" charset="0"/>
              </a:rPr>
              <a:t>n</a:t>
            </a:r>
            <a:r>
              <a:rPr lang="es-MX" sz="3600" dirty="0"/>
              <a:t> ensayos </a:t>
            </a:r>
            <a:r>
              <a:rPr lang="es-MX" sz="3600" dirty="0" err="1"/>
              <a:t>Bernoulli</a:t>
            </a:r>
            <a:r>
              <a:rPr lang="es-MX" sz="3600" dirty="0"/>
              <a:t> independientes</a:t>
            </a:r>
          </a:p>
          <a:p>
            <a:r>
              <a:rPr lang="es-MX" sz="3600" dirty="0"/>
              <a:t>La probabilidad de éxito, </a:t>
            </a:r>
            <a:r>
              <a:rPr lang="es-MX" sz="3600" i="1" dirty="0">
                <a:latin typeface="Times New Roman" pitchFamily="18" charset="0"/>
              </a:rPr>
              <a:t>p</a:t>
            </a:r>
            <a:r>
              <a:rPr lang="es-MX" sz="3600" dirty="0"/>
              <a:t>, se mantiene constante a lo largo de los ensayos</a:t>
            </a:r>
          </a:p>
          <a:p>
            <a:r>
              <a:rPr lang="es-MX" sz="3600" dirty="0"/>
              <a:t>La variable de interés es </a:t>
            </a:r>
            <a:r>
              <a:rPr lang="es-MX" sz="3600" i="1" dirty="0">
                <a:latin typeface="Times New Roman" pitchFamily="18" charset="0"/>
              </a:rPr>
              <a:t>X</a:t>
            </a:r>
            <a:r>
              <a:rPr lang="es-MX" sz="3600" dirty="0"/>
              <a:t>, el número de éxitos en los </a:t>
            </a:r>
            <a:r>
              <a:rPr lang="es-MX" sz="3600" i="1" dirty="0">
                <a:latin typeface="Times New Roman" pitchFamily="18" charset="0"/>
              </a:rPr>
              <a:t>n</a:t>
            </a:r>
            <a:r>
              <a:rPr lang="es-MX" sz="3600" dirty="0"/>
              <a:t> ensayos</a:t>
            </a:r>
          </a:p>
        </p:txBody>
      </p:sp>
      <p:sp>
        <p:nvSpPr>
          <p:cNvPr id="7" name="3 Marcador de fecha"/>
          <p:cNvSpPr>
            <a:spLocks noGrp="1"/>
          </p:cNvSpPr>
          <p:nvPr>
            <p:ph type="dt" sz="half" idx="10"/>
          </p:nvPr>
        </p:nvSpPr>
        <p:spPr/>
        <p:txBody>
          <a:bodyPr/>
          <a:lstStyle/>
          <a:p>
            <a:r>
              <a:rPr lang="es-MX"/>
              <a:t>v2.5:1016</a:t>
            </a:r>
            <a:endParaRPr lang="es-ES" dirty="0"/>
          </a:p>
        </p:txBody>
      </p:sp>
      <p:sp>
        <p:nvSpPr>
          <p:cNvPr id="8" name="4 Marcador de pie de página"/>
          <p:cNvSpPr>
            <a:spLocks noGrp="1"/>
          </p:cNvSpPr>
          <p:nvPr>
            <p:ph type="ftr" sz="quarter" idx="11"/>
          </p:nvPr>
        </p:nvSpPr>
        <p:spPr/>
        <p:txBody>
          <a:bodyPr/>
          <a:lstStyle/>
          <a:p>
            <a:r>
              <a:rPr lang="es-ES"/>
              <a:t>Distribuciones Discretas de Probabilidad</a:t>
            </a:r>
            <a:endParaRPr lang="es-ES" dirty="0"/>
          </a:p>
        </p:txBody>
      </p:sp>
      <p:sp>
        <p:nvSpPr>
          <p:cNvPr id="9" name="5 Marcador de número de diapositiva"/>
          <p:cNvSpPr>
            <a:spLocks noGrp="1"/>
          </p:cNvSpPr>
          <p:nvPr>
            <p:ph type="sldNum" sz="quarter" idx="12"/>
          </p:nvPr>
        </p:nvSpPr>
        <p:spPr/>
        <p:txBody>
          <a:bodyPr/>
          <a:lstStyle/>
          <a:p>
            <a:fld id="{E5DD4AD4-BEC9-4FA7-BCCE-1CB9A7963180}" type="slidenum">
              <a:rPr lang="es-ES"/>
              <a:pPr/>
              <a:t>103</a:t>
            </a:fld>
            <a:endParaRPr lang="es-E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851">
                                            <p:txEl>
                                              <p:pRg st="0" end="0"/>
                                            </p:txEl>
                                          </p:spTgt>
                                        </p:tgtEl>
                                        <p:attrNameLst>
                                          <p:attrName>style.visibility</p:attrName>
                                        </p:attrNameLst>
                                      </p:cBhvr>
                                      <p:to>
                                        <p:strVal val="visible"/>
                                      </p:to>
                                    </p:set>
                                    <p:animEffect transition="in" filter="fade">
                                      <p:cBhvr>
                                        <p:cTn id="7" dur="500"/>
                                        <p:tgtEl>
                                          <p:spTgt spid="788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8851">
                                            <p:txEl>
                                              <p:pRg st="1" end="1"/>
                                            </p:txEl>
                                          </p:spTgt>
                                        </p:tgtEl>
                                        <p:attrNameLst>
                                          <p:attrName>style.visibility</p:attrName>
                                        </p:attrNameLst>
                                      </p:cBhvr>
                                      <p:to>
                                        <p:strVal val="visible"/>
                                      </p:to>
                                    </p:set>
                                    <p:animEffect transition="in" filter="fade">
                                      <p:cBhvr>
                                        <p:cTn id="12" dur="500"/>
                                        <p:tgtEl>
                                          <p:spTgt spid="7885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8851">
                                            <p:txEl>
                                              <p:pRg st="2" end="2"/>
                                            </p:txEl>
                                          </p:spTgt>
                                        </p:tgtEl>
                                        <p:attrNameLst>
                                          <p:attrName>style.visibility</p:attrName>
                                        </p:attrNameLst>
                                      </p:cBhvr>
                                      <p:to>
                                        <p:strVal val="visible"/>
                                      </p:to>
                                    </p:set>
                                    <p:animEffect transition="in" filter="fade">
                                      <p:cBhvr>
                                        <p:cTn id="17" dur="500"/>
                                        <p:tgtEl>
                                          <p:spTgt spid="7885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1"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s-MX" dirty="0"/>
              <a:t>Distribución Binomial</a:t>
            </a:r>
            <a:endParaRPr lang="es-ES" dirty="0"/>
          </a:p>
        </p:txBody>
      </p:sp>
      <mc:AlternateContent xmlns:mc="http://schemas.openxmlformats.org/markup-compatibility/2006" xmlns:a14="http://schemas.microsoft.com/office/drawing/2010/main">
        <mc:Choice Requires="a14">
          <p:sp>
            <p:nvSpPr>
              <p:cNvPr id="78851" name="Rectangle 3"/>
              <p:cNvSpPr>
                <a:spLocks noGrp="1" noChangeArrowheads="1"/>
              </p:cNvSpPr>
              <p:nvPr>
                <p:ph idx="1"/>
              </p:nvPr>
            </p:nvSpPr>
            <p:spPr/>
            <p:txBody>
              <a:bodyPr>
                <a:noAutofit/>
              </a:bodyPr>
              <a:lstStyle/>
              <a:p>
                <a:r>
                  <a:rPr lang="es-MX" sz="3600" dirty="0"/>
                  <a:t>Entonces, la variable </a:t>
                </a:r>
                <a:r>
                  <a:rPr lang="es-MX" sz="3600" i="1" dirty="0">
                    <a:latin typeface="Times New Roman" pitchFamily="18" charset="0"/>
                  </a:rPr>
                  <a:t>X</a:t>
                </a:r>
                <a:r>
                  <a:rPr lang="es-MX" sz="3600" dirty="0"/>
                  <a:t> se distribuye </a:t>
                </a:r>
                <a:r>
                  <a:rPr lang="es-MX" sz="3600" dirty="0">
                    <a:solidFill>
                      <a:srgbClr val="FF0000"/>
                    </a:solidFill>
                  </a:rPr>
                  <a:t>binomial</a:t>
                </a:r>
                <a:r>
                  <a:rPr lang="es-MX" sz="3600" dirty="0"/>
                  <a:t> con parámetros </a:t>
                </a:r>
                <a:r>
                  <a:rPr lang="es-MX" sz="3600" i="1" dirty="0">
                    <a:latin typeface="Times New Roman" pitchFamily="18" charset="0"/>
                  </a:rPr>
                  <a:t>n</a:t>
                </a:r>
                <a:r>
                  <a:rPr lang="es-MX" sz="3600" dirty="0"/>
                  <a:t> y </a:t>
                </a:r>
                <a:r>
                  <a:rPr lang="es-MX" sz="3600" i="1" dirty="0">
                    <a:latin typeface="Times New Roman" pitchFamily="18" charset="0"/>
                  </a:rPr>
                  <a:t>p,</a:t>
                </a:r>
                <a:r>
                  <a:rPr lang="es-MX" sz="3600" dirty="0">
                    <a:latin typeface="Times New Roman" pitchFamily="18" charset="0"/>
                  </a:rPr>
                  <a:t> </a:t>
                </a:r>
                <a:r>
                  <a:rPr lang="es-MX" sz="3600" dirty="0"/>
                  <a:t>lo cual representamos con </a:t>
                </a:r>
                <a14:m>
                  <m:oMath xmlns:m="http://schemas.openxmlformats.org/officeDocument/2006/math">
                    <m:r>
                      <a:rPr lang="es-MX" sz="3600" b="0" i="1" smtClean="0">
                        <a:latin typeface="Cambria Math"/>
                      </a:rPr>
                      <m:t>𝑋</m:t>
                    </m:r>
                    <m:r>
                      <a:rPr lang="es-MX" sz="3600" b="0" i="1" smtClean="0">
                        <a:latin typeface="Cambria Math"/>
                        <a:ea typeface="Cambria Math"/>
                      </a:rPr>
                      <m:t>~</m:t>
                    </m:r>
                    <m:r>
                      <a:rPr lang="es-MX" sz="3600" b="0" i="1" smtClean="0">
                        <a:latin typeface="Cambria Math"/>
                        <a:ea typeface="Cambria Math"/>
                      </a:rPr>
                      <m:t>𝐵𝑖𝑛𝑜𝑚𝑖𝑎𝑙</m:t>
                    </m:r>
                    <m:d>
                      <m:dPr>
                        <m:ctrlPr>
                          <a:rPr lang="es-MX" sz="3600" b="0" i="1" smtClean="0">
                            <a:latin typeface="Cambria Math" panose="02040503050406030204" pitchFamily="18" charset="0"/>
                            <a:ea typeface="Cambria Math"/>
                          </a:rPr>
                        </m:ctrlPr>
                      </m:dPr>
                      <m:e>
                        <m:r>
                          <a:rPr lang="es-MX" sz="3600" b="0" i="1" smtClean="0">
                            <a:latin typeface="Cambria Math"/>
                            <a:ea typeface="Cambria Math"/>
                          </a:rPr>
                          <m:t>𝑛</m:t>
                        </m:r>
                        <m:r>
                          <a:rPr lang="es-MX" sz="3600" b="0" i="1" smtClean="0">
                            <a:latin typeface="Cambria Math"/>
                            <a:ea typeface="Cambria Math"/>
                          </a:rPr>
                          <m:t>,</m:t>
                        </m:r>
                        <m:r>
                          <a:rPr lang="es-MX" sz="3600" b="0" i="1" smtClean="0">
                            <a:latin typeface="Cambria Math"/>
                            <a:ea typeface="Cambria Math"/>
                          </a:rPr>
                          <m:t>𝑝</m:t>
                        </m:r>
                      </m:e>
                    </m:d>
                  </m:oMath>
                </a14:m>
                <a:endParaRPr lang="es-MX" sz="3600" dirty="0"/>
              </a:p>
              <a:p>
                <a:r>
                  <a:rPr lang="es-MX" sz="3600" dirty="0"/>
                  <a:t>La </a:t>
                </a:r>
                <a:r>
                  <a:rPr lang="es-MX" sz="3600" dirty="0" err="1"/>
                  <a:t>fmp</a:t>
                </a:r>
                <a:r>
                  <a:rPr lang="es-MX" sz="3600" dirty="0"/>
                  <a:t> de </a:t>
                </a:r>
                <a:r>
                  <a:rPr lang="es-MX" sz="3600" i="1" dirty="0">
                    <a:latin typeface="Times New Roman" pitchFamily="18" charset="0"/>
                  </a:rPr>
                  <a:t>X</a:t>
                </a:r>
                <a:r>
                  <a:rPr lang="es-MX" sz="3600" dirty="0"/>
                  <a:t> es</a:t>
                </a:r>
              </a:p>
              <a:p>
                <a:pPr marL="0" indent="0">
                  <a:buNone/>
                </a:pPr>
                <a14:m>
                  <m:oMathPara xmlns:m="http://schemas.openxmlformats.org/officeDocument/2006/math">
                    <m:oMathParaPr>
                      <m:jc m:val="centerGroup"/>
                    </m:oMathParaPr>
                    <m:oMath xmlns:m="http://schemas.openxmlformats.org/officeDocument/2006/math">
                      <m:r>
                        <a:rPr lang="es-MX" sz="3600" b="0" i="1" smtClean="0">
                          <a:latin typeface="Cambria Math"/>
                        </a:rPr>
                        <m:t>𝑓</m:t>
                      </m:r>
                      <m:d>
                        <m:dPr>
                          <m:ctrlPr>
                            <a:rPr lang="es-MX" sz="3600" b="0" i="1" smtClean="0">
                              <a:latin typeface="Cambria Math" panose="02040503050406030204" pitchFamily="18" charset="0"/>
                            </a:rPr>
                          </m:ctrlPr>
                        </m:dPr>
                        <m:e>
                          <m:r>
                            <a:rPr lang="es-MX" sz="3600" b="0" i="1" smtClean="0">
                              <a:latin typeface="Cambria Math"/>
                            </a:rPr>
                            <m:t>𝑥</m:t>
                          </m:r>
                        </m:e>
                      </m:d>
                      <m:r>
                        <a:rPr lang="es-MX" sz="3600" b="0" i="1" smtClean="0">
                          <a:latin typeface="Cambria Math"/>
                        </a:rPr>
                        <m:t>=</m:t>
                      </m:r>
                      <m:d>
                        <m:dPr>
                          <m:ctrlPr>
                            <a:rPr lang="es-MX" sz="3600" b="0" i="1" smtClean="0">
                              <a:latin typeface="Cambria Math" panose="02040503050406030204" pitchFamily="18" charset="0"/>
                            </a:rPr>
                          </m:ctrlPr>
                        </m:dPr>
                        <m:e>
                          <m:m>
                            <m:mPr>
                              <m:mcs>
                                <m:mc>
                                  <m:mcPr>
                                    <m:count m:val="1"/>
                                    <m:mcJc m:val="center"/>
                                  </m:mcPr>
                                </m:mc>
                              </m:mcs>
                              <m:ctrlPr>
                                <a:rPr lang="es-MX" sz="3600" b="0" i="1" smtClean="0">
                                  <a:latin typeface="Cambria Math" panose="02040503050406030204" pitchFamily="18" charset="0"/>
                                </a:rPr>
                              </m:ctrlPr>
                            </m:mPr>
                            <m:mr>
                              <m:e>
                                <m:r>
                                  <m:rPr>
                                    <m:brk m:alnAt="7"/>
                                  </m:rPr>
                                  <a:rPr lang="es-MX" sz="3600" b="0" i="1" smtClean="0">
                                    <a:latin typeface="Cambria Math"/>
                                  </a:rPr>
                                  <m:t>𝑛</m:t>
                                </m:r>
                              </m:e>
                            </m:mr>
                            <m:mr>
                              <m:e>
                                <m:r>
                                  <a:rPr lang="es-MX" sz="3600" b="0" i="1" smtClean="0">
                                    <a:latin typeface="Cambria Math"/>
                                  </a:rPr>
                                  <m:t>𝑥</m:t>
                                </m:r>
                              </m:e>
                            </m:mr>
                          </m:m>
                        </m:e>
                      </m:d>
                      <m:sSup>
                        <m:sSupPr>
                          <m:ctrlPr>
                            <a:rPr lang="es-MX" sz="3600" b="0" i="1" smtClean="0">
                              <a:latin typeface="Cambria Math" panose="02040503050406030204" pitchFamily="18" charset="0"/>
                            </a:rPr>
                          </m:ctrlPr>
                        </m:sSupPr>
                        <m:e>
                          <m:r>
                            <a:rPr lang="es-MX" sz="3600" b="0" i="1" smtClean="0">
                              <a:latin typeface="Cambria Math"/>
                            </a:rPr>
                            <m:t>𝑝</m:t>
                          </m:r>
                        </m:e>
                        <m:sup>
                          <m:r>
                            <a:rPr lang="es-MX" sz="3600" b="0" i="1" smtClean="0">
                              <a:latin typeface="Cambria Math"/>
                            </a:rPr>
                            <m:t>𝑥</m:t>
                          </m:r>
                        </m:sup>
                      </m:sSup>
                      <m:sSup>
                        <m:sSupPr>
                          <m:ctrlPr>
                            <a:rPr lang="es-MX" sz="3600" b="0" i="1" smtClean="0">
                              <a:latin typeface="Cambria Math" panose="02040503050406030204" pitchFamily="18" charset="0"/>
                            </a:rPr>
                          </m:ctrlPr>
                        </m:sSupPr>
                        <m:e>
                          <m:d>
                            <m:dPr>
                              <m:ctrlPr>
                                <a:rPr lang="es-MX" sz="3600" b="0" i="1" smtClean="0">
                                  <a:latin typeface="Cambria Math" panose="02040503050406030204" pitchFamily="18" charset="0"/>
                                </a:rPr>
                              </m:ctrlPr>
                            </m:dPr>
                            <m:e>
                              <m:r>
                                <a:rPr lang="es-MX" sz="3600" b="0" i="1" smtClean="0">
                                  <a:latin typeface="Cambria Math"/>
                                </a:rPr>
                                <m:t>1−</m:t>
                              </m:r>
                              <m:r>
                                <a:rPr lang="es-MX" sz="3600" b="0" i="1" smtClean="0">
                                  <a:latin typeface="Cambria Math"/>
                                </a:rPr>
                                <m:t>𝑝</m:t>
                              </m:r>
                            </m:e>
                          </m:d>
                        </m:e>
                        <m:sup>
                          <m:r>
                            <a:rPr lang="es-MX" sz="3600" b="0" i="1" smtClean="0">
                              <a:latin typeface="Cambria Math"/>
                            </a:rPr>
                            <m:t>𝑛</m:t>
                          </m:r>
                          <m:r>
                            <a:rPr lang="es-MX" sz="3600" b="0" i="1" smtClean="0">
                              <a:latin typeface="Cambria Math"/>
                            </a:rPr>
                            <m:t>−</m:t>
                          </m:r>
                          <m:r>
                            <a:rPr lang="es-MX" sz="3600" b="0" i="1" smtClean="0">
                              <a:latin typeface="Cambria Math"/>
                            </a:rPr>
                            <m:t>𝑥</m:t>
                          </m:r>
                        </m:sup>
                      </m:sSup>
                      <m:r>
                        <a:rPr lang="es-MX" sz="3600" b="0" i="1" smtClean="0">
                          <a:latin typeface="Cambria Math"/>
                        </a:rPr>
                        <m:t>;  </m:t>
                      </m:r>
                    </m:oMath>
                  </m:oMathPara>
                </a14:m>
                <a:endParaRPr lang="es-MX" sz="3600" b="0" i="1" dirty="0">
                  <a:latin typeface="Cambria Math"/>
                </a:endParaRPr>
              </a:p>
              <a:p>
                <a:pPr marL="0" indent="0">
                  <a:buNone/>
                </a:pPr>
                <a14:m>
                  <m:oMathPara xmlns:m="http://schemas.openxmlformats.org/officeDocument/2006/math">
                    <m:oMathParaPr>
                      <m:jc m:val="centerGroup"/>
                    </m:oMathParaPr>
                    <m:oMath xmlns:m="http://schemas.openxmlformats.org/officeDocument/2006/math">
                      <m:r>
                        <a:rPr lang="es-MX" sz="3600" b="0" i="1" smtClean="0">
                          <a:latin typeface="Cambria Math"/>
                        </a:rPr>
                        <m:t>𝑥</m:t>
                      </m:r>
                      <m:r>
                        <a:rPr lang="es-MX" sz="3600" b="0" i="1" smtClean="0">
                          <a:latin typeface="Cambria Math"/>
                        </a:rPr>
                        <m:t>=0,1,2,…,</m:t>
                      </m:r>
                      <m:r>
                        <a:rPr lang="es-MX" sz="3600" b="0" i="1" smtClean="0">
                          <a:latin typeface="Cambria Math"/>
                        </a:rPr>
                        <m:t>𝑛</m:t>
                      </m:r>
                    </m:oMath>
                  </m:oMathPara>
                </a14:m>
                <a:endParaRPr lang="es-MX" sz="3600" b="0" dirty="0"/>
              </a:p>
            </p:txBody>
          </p:sp>
        </mc:Choice>
        <mc:Fallback xmlns="">
          <p:sp>
            <p:nvSpPr>
              <p:cNvPr id="78851" name="Rectangle 3"/>
              <p:cNvSpPr>
                <a:spLocks noGrp="1" noRot="1" noChangeAspect="1" noMove="1" noResize="1" noEditPoints="1" noAdjustHandles="1" noChangeArrowheads="1" noChangeShapeType="1" noTextEdit="1"/>
              </p:cNvSpPr>
              <p:nvPr>
                <p:ph idx="1"/>
              </p:nvPr>
            </p:nvSpPr>
            <p:spPr>
              <a:blipFill rotWithShape="1">
                <a:blip r:embed="rId3"/>
                <a:stretch>
                  <a:fillRect l="-1556" t="-1875" r="-815"/>
                </a:stretch>
              </a:blipFill>
            </p:spPr>
            <p:txBody>
              <a:bodyPr/>
              <a:lstStyle/>
              <a:p>
                <a:r>
                  <a:rPr lang="es-MX">
                    <a:noFill/>
                  </a:rPr>
                  <a:t> </a:t>
                </a:r>
              </a:p>
            </p:txBody>
          </p:sp>
        </mc:Fallback>
      </mc:AlternateContent>
      <p:sp>
        <p:nvSpPr>
          <p:cNvPr id="7" name="3 Marcador de fecha"/>
          <p:cNvSpPr>
            <a:spLocks noGrp="1"/>
          </p:cNvSpPr>
          <p:nvPr>
            <p:ph type="dt" sz="half" idx="10"/>
          </p:nvPr>
        </p:nvSpPr>
        <p:spPr/>
        <p:txBody>
          <a:bodyPr/>
          <a:lstStyle/>
          <a:p>
            <a:r>
              <a:rPr lang="es-MX"/>
              <a:t>v2.5:1016</a:t>
            </a:r>
            <a:endParaRPr lang="es-ES" dirty="0"/>
          </a:p>
        </p:txBody>
      </p:sp>
      <p:sp>
        <p:nvSpPr>
          <p:cNvPr id="8" name="4 Marcador de pie de página"/>
          <p:cNvSpPr>
            <a:spLocks noGrp="1"/>
          </p:cNvSpPr>
          <p:nvPr>
            <p:ph type="ftr" sz="quarter" idx="11"/>
          </p:nvPr>
        </p:nvSpPr>
        <p:spPr/>
        <p:txBody>
          <a:bodyPr/>
          <a:lstStyle/>
          <a:p>
            <a:r>
              <a:rPr lang="es-ES"/>
              <a:t>Distribuciones Discretas de Probabilidad</a:t>
            </a:r>
            <a:endParaRPr lang="es-ES" dirty="0"/>
          </a:p>
        </p:txBody>
      </p:sp>
      <p:sp>
        <p:nvSpPr>
          <p:cNvPr id="9" name="5 Marcador de número de diapositiva"/>
          <p:cNvSpPr>
            <a:spLocks noGrp="1"/>
          </p:cNvSpPr>
          <p:nvPr>
            <p:ph type="sldNum" sz="quarter" idx="12"/>
          </p:nvPr>
        </p:nvSpPr>
        <p:spPr/>
        <p:txBody>
          <a:bodyPr/>
          <a:lstStyle/>
          <a:p>
            <a:fld id="{E5DD4AD4-BEC9-4FA7-BCCE-1CB9A7963180}" type="slidenum">
              <a:rPr lang="es-ES"/>
              <a:pPr/>
              <a:t>104</a:t>
            </a:fld>
            <a:endParaRPr lang="es-E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s-MX" dirty="0"/>
              <a:t>Distribución Binomial</a:t>
            </a:r>
            <a:endParaRPr lang="es-ES" dirty="0"/>
          </a:p>
        </p:txBody>
      </p:sp>
      <mc:AlternateContent xmlns:mc="http://schemas.openxmlformats.org/markup-compatibility/2006" xmlns:a14="http://schemas.microsoft.com/office/drawing/2010/main">
        <mc:Choice Requires="a14">
          <p:sp>
            <p:nvSpPr>
              <p:cNvPr id="78851" name="Rectangle 3"/>
              <p:cNvSpPr>
                <a:spLocks noGrp="1" noChangeArrowheads="1"/>
              </p:cNvSpPr>
              <p:nvPr>
                <p:ph idx="1"/>
              </p:nvPr>
            </p:nvSpPr>
            <p:spPr/>
            <p:txBody>
              <a:bodyPr>
                <a:normAutofit fontScale="92500" lnSpcReduction="20000"/>
              </a:bodyPr>
              <a:lstStyle/>
              <a:p>
                <a:r>
                  <a:rPr lang="es-MX" sz="3600" dirty="0"/>
                  <a:t>Se puede ver que si </a:t>
                </a:r>
                <a14:m>
                  <m:oMath xmlns:m="http://schemas.openxmlformats.org/officeDocument/2006/math">
                    <m:r>
                      <a:rPr lang="es-MX" sz="3600" i="1">
                        <a:latin typeface="Cambria Math"/>
                      </a:rPr>
                      <m:t>𝑋</m:t>
                    </m:r>
                    <m:r>
                      <a:rPr lang="es-MX" sz="3600" i="1">
                        <a:latin typeface="Cambria Math"/>
                        <a:ea typeface="Cambria Math"/>
                      </a:rPr>
                      <m:t>~</m:t>
                    </m:r>
                    <m:r>
                      <a:rPr lang="es-MX" sz="3600" i="1">
                        <a:latin typeface="Cambria Math"/>
                        <a:ea typeface="Cambria Math"/>
                      </a:rPr>
                      <m:t>𝐵𝑖𝑛𝑜𝑚𝑖𝑎𝑙</m:t>
                    </m:r>
                    <m:d>
                      <m:dPr>
                        <m:ctrlPr>
                          <a:rPr lang="es-MX" sz="3600" i="1">
                            <a:latin typeface="Cambria Math" panose="02040503050406030204" pitchFamily="18" charset="0"/>
                            <a:ea typeface="Cambria Math"/>
                          </a:rPr>
                        </m:ctrlPr>
                      </m:dPr>
                      <m:e>
                        <m:r>
                          <a:rPr lang="es-MX" sz="3600" i="1">
                            <a:latin typeface="Cambria Math"/>
                            <a:ea typeface="Cambria Math"/>
                          </a:rPr>
                          <m:t>𝑛</m:t>
                        </m:r>
                        <m:r>
                          <a:rPr lang="es-MX" sz="3600" i="1">
                            <a:latin typeface="Cambria Math"/>
                            <a:ea typeface="Cambria Math"/>
                          </a:rPr>
                          <m:t>,</m:t>
                        </m:r>
                        <m:r>
                          <a:rPr lang="es-MX" sz="3600" i="1">
                            <a:latin typeface="Cambria Math"/>
                            <a:ea typeface="Cambria Math"/>
                          </a:rPr>
                          <m:t>𝑝</m:t>
                        </m:r>
                      </m:e>
                    </m:d>
                  </m:oMath>
                </a14:m>
                <a:r>
                  <a:rPr lang="es-MX" sz="3600" dirty="0"/>
                  <a:t> su valor esperado está dado por </a:t>
                </a:r>
              </a:p>
              <a:p>
                <a:pPr marL="0" indent="0">
                  <a:buNone/>
                </a:pPr>
                <a14:m>
                  <m:oMathPara xmlns:m="http://schemas.openxmlformats.org/officeDocument/2006/math">
                    <m:oMathParaPr>
                      <m:jc m:val="centerGroup"/>
                    </m:oMathParaPr>
                    <m:oMath xmlns:m="http://schemas.openxmlformats.org/officeDocument/2006/math">
                      <m:r>
                        <a:rPr lang="es-MX" sz="3600" b="0" i="1" smtClean="0">
                          <a:latin typeface="Cambria Math"/>
                        </a:rPr>
                        <m:t>𝐸</m:t>
                      </m:r>
                      <m:d>
                        <m:dPr>
                          <m:ctrlPr>
                            <a:rPr lang="es-MX" sz="3600" b="0" i="1" smtClean="0">
                              <a:latin typeface="Cambria Math" panose="02040503050406030204" pitchFamily="18" charset="0"/>
                            </a:rPr>
                          </m:ctrlPr>
                        </m:dPr>
                        <m:e>
                          <m:r>
                            <a:rPr lang="es-MX" sz="3600" b="0" i="1" smtClean="0">
                              <a:latin typeface="Cambria Math"/>
                            </a:rPr>
                            <m:t>𝑋</m:t>
                          </m:r>
                        </m:e>
                      </m:d>
                      <m:r>
                        <a:rPr lang="es-MX" sz="3600" b="0" i="1" smtClean="0">
                          <a:latin typeface="Cambria Math"/>
                        </a:rPr>
                        <m:t>=</m:t>
                      </m:r>
                      <m:r>
                        <a:rPr lang="es-MX" sz="3600" b="0" i="1" smtClean="0">
                          <a:latin typeface="Cambria Math"/>
                        </a:rPr>
                        <m:t>𝑛𝑝</m:t>
                      </m:r>
                    </m:oMath>
                  </m:oMathPara>
                </a14:m>
                <a:endParaRPr lang="es-ES" sz="3600" dirty="0"/>
              </a:p>
              <a:p>
                <a:r>
                  <a:rPr lang="es-ES" sz="3600" dirty="0"/>
                  <a:t>su varianza por</a:t>
                </a:r>
              </a:p>
              <a:p>
                <a:pPr marL="0" indent="0">
                  <a:buNone/>
                </a:pPr>
                <a14:m>
                  <m:oMathPara xmlns:m="http://schemas.openxmlformats.org/officeDocument/2006/math">
                    <m:oMathParaPr>
                      <m:jc m:val="centerGroup"/>
                    </m:oMathParaPr>
                    <m:oMath xmlns:m="http://schemas.openxmlformats.org/officeDocument/2006/math">
                      <m:r>
                        <a:rPr lang="es-MX" sz="3600" b="0" i="1" smtClean="0">
                          <a:latin typeface="Cambria Math"/>
                        </a:rPr>
                        <m:t>𝑉𝑎𝑟</m:t>
                      </m:r>
                      <m:d>
                        <m:dPr>
                          <m:ctrlPr>
                            <a:rPr lang="es-MX" sz="3600" b="0" i="1" smtClean="0">
                              <a:latin typeface="Cambria Math" panose="02040503050406030204" pitchFamily="18" charset="0"/>
                            </a:rPr>
                          </m:ctrlPr>
                        </m:dPr>
                        <m:e>
                          <m:r>
                            <a:rPr lang="es-MX" sz="3600" b="0" i="1" smtClean="0">
                              <a:latin typeface="Cambria Math"/>
                            </a:rPr>
                            <m:t>𝑋</m:t>
                          </m:r>
                        </m:e>
                      </m:d>
                      <m:r>
                        <a:rPr lang="es-MX" sz="3600" b="0" i="1" smtClean="0">
                          <a:latin typeface="Cambria Math"/>
                        </a:rPr>
                        <m:t>=</m:t>
                      </m:r>
                      <m:r>
                        <a:rPr lang="es-MX" sz="3600" b="0" i="1" smtClean="0">
                          <a:latin typeface="Cambria Math"/>
                        </a:rPr>
                        <m:t>𝑛𝑝</m:t>
                      </m:r>
                      <m:d>
                        <m:dPr>
                          <m:ctrlPr>
                            <a:rPr lang="es-MX" sz="3600" b="0" i="1" smtClean="0">
                              <a:latin typeface="Cambria Math" panose="02040503050406030204" pitchFamily="18" charset="0"/>
                            </a:rPr>
                          </m:ctrlPr>
                        </m:dPr>
                        <m:e>
                          <m:r>
                            <a:rPr lang="es-MX" sz="3600" b="0" i="1" smtClean="0">
                              <a:latin typeface="Cambria Math"/>
                            </a:rPr>
                            <m:t>1−</m:t>
                          </m:r>
                          <m:r>
                            <a:rPr lang="es-MX" sz="3600" b="0" i="1" smtClean="0">
                              <a:latin typeface="Cambria Math"/>
                            </a:rPr>
                            <m:t>𝑝</m:t>
                          </m:r>
                        </m:e>
                      </m:d>
                    </m:oMath>
                  </m:oMathPara>
                </a14:m>
                <a:endParaRPr lang="es-ES" sz="3600" dirty="0"/>
              </a:p>
              <a:p>
                <a:r>
                  <a:rPr lang="es-ES" sz="3600" dirty="0"/>
                  <a:t>y su desviación estándar por</a:t>
                </a:r>
              </a:p>
              <a:p>
                <a:pPr marL="0" indent="0">
                  <a:buNone/>
                </a:pPr>
                <a14:m>
                  <m:oMathPara xmlns:m="http://schemas.openxmlformats.org/officeDocument/2006/math">
                    <m:oMathParaPr>
                      <m:jc m:val="centerGroup"/>
                    </m:oMathParaPr>
                    <m:oMath xmlns:m="http://schemas.openxmlformats.org/officeDocument/2006/math">
                      <m:r>
                        <a:rPr lang="es-MX" sz="3600" b="0" i="1" smtClean="0">
                          <a:latin typeface="Cambria Math"/>
                        </a:rPr>
                        <m:t>𝐷𝐸</m:t>
                      </m:r>
                      <m:d>
                        <m:dPr>
                          <m:ctrlPr>
                            <a:rPr lang="es-MX" sz="3600" b="0" i="1" smtClean="0">
                              <a:latin typeface="Cambria Math" panose="02040503050406030204" pitchFamily="18" charset="0"/>
                            </a:rPr>
                          </m:ctrlPr>
                        </m:dPr>
                        <m:e>
                          <m:r>
                            <a:rPr lang="es-MX" sz="3600" b="0" i="1" smtClean="0">
                              <a:latin typeface="Cambria Math"/>
                            </a:rPr>
                            <m:t>𝑋</m:t>
                          </m:r>
                        </m:e>
                      </m:d>
                      <m:r>
                        <a:rPr lang="es-MX" sz="3600" b="0" i="1" smtClean="0">
                          <a:latin typeface="Cambria Math"/>
                        </a:rPr>
                        <m:t>=</m:t>
                      </m:r>
                      <m:rad>
                        <m:radPr>
                          <m:degHide m:val="on"/>
                          <m:ctrlPr>
                            <a:rPr lang="es-MX" sz="3600" b="0" i="1" smtClean="0">
                              <a:latin typeface="Cambria Math" panose="02040503050406030204" pitchFamily="18" charset="0"/>
                            </a:rPr>
                          </m:ctrlPr>
                        </m:radPr>
                        <m:deg/>
                        <m:e>
                          <m:r>
                            <a:rPr lang="es-MX" sz="3600" b="0" i="1" smtClean="0">
                              <a:latin typeface="Cambria Math"/>
                            </a:rPr>
                            <m:t>𝑛𝑝</m:t>
                          </m:r>
                          <m:d>
                            <m:dPr>
                              <m:ctrlPr>
                                <a:rPr lang="es-MX" sz="3600" b="0" i="1" smtClean="0">
                                  <a:latin typeface="Cambria Math" panose="02040503050406030204" pitchFamily="18" charset="0"/>
                                </a:rPr>
                              </m:ctrlPr>
                            </m:dPr>
                            <m:e>
                              <m:r>
                                <a:rPr lang="es-MX" sz="3600" b="0" i="1" smtClean="0">
                                  <a:latin typeface="Cambria Math"/>
                                </a:rPr>
                                <m:t>1−</m:t>
                              </m:r>
                              <m:r>
                                <a:rPr lang="es-MX" sz="3600" b="0" i="1" smtClean="0">
                                  <a:latin typeface="Cambria Math"/>
                                </a:rPr>
                                <m:t>𝑝</m:t>
                              </m:r>
                            </m:e>
                          </m:d>
                        </m:e>
                      </m:rad>
                    </m:oMath>
                  </m:oMathPara>
                </a14:m>
                <a:endParaRPr lang="es-ES" sz="3600" dirty="0"/>
              </a:p>
            </p:txBody>
          </p:sp>
        </mc:Choice>
        <mc:Fallback xmlns="">
          <p:sp>
            <p:nvSpPr>
              <p:cNvPr id="78851" name="Rectangle 3"/>
              <p:cNvSpPr>
                <a:spLocks noGrp="1" noRot="1" noChangeAspect="1" noMove="1" noResize="1" noEditPoints="1" noAdjustHandles="1" noChangeArrowheads="1" noChangeShapeType="1" noTextEdit="1"/>
              </p:cNvSpPr>
              <p:nvPr>
                <p:ph idx="1"/>
              </p:nvPr>
            </p:nvSpPr>
            <p:spPr>
              <a:blipFill rotWithShape="1">
                <a:blip r:embed="rId3"/>
                <a:stretch>
                  <a:fillRect l="-1259" t="-5000" r="-1481"/>
                </a:stretch>
              </a:blipFill>
            </p:spPr>
            <p:txBody>
              <a:bodyPr/>
              <a:lstStyle/>
              <a:p>
                <a:r>
                  <a:rPr lang="es-MX">
                    <a:noFill/>
                  </a:rPr>
                  <a:t> </a:t>
                </a:r>
              </a:p>
            </p:txBody>
          </p:sp>
        </mc:Fallback>
      </mc:AlternateContent>
      <p:sp>
        <p:nvSpPr>
          <p:cNvPr id="7" name="3 Marcador de fecha"/>
          <p:cNvSpPr>
            <a:spLocks noGrp="1"/>
          </p:cNvSpPr>
          <p:nvPr>
            <p:ph type="dt" sz="half" idx="10"/>
          </p:nvPr>
        </p:nvSpPr>
        <p:spPr/>
        <p:txBody>
          <a:bodyPr/>
          <a:lstStyle/>
          <a:p>
            <a:r>
              <a:rPr lang="es-MX"/>
              <a:t>v2.5:1016</a:t>
            </a:r>
            <a:endParaRPr lang="es-ES" dirty="0"/>
          </a:p>
        </p:txBody>
      </p:sp>
      <p:sp>
        <p:nvSpPr>
          <p:cNvPr id="8" name="4 Marcador de pie de página"/>
          <p:cNvSpPr>
            <a:spLocks noGrp="1"/>
          </p:cNvSpPr>
          <p:nvPr>
            <p:ph type="ftr" sz="quarter" idx="11"/>
          </p:nvPr>
        </p:nvSpPr>
        <p:spPr/>
        <p:txBody>
          <a:bodyPr/>
          <a:lstStyle/>
          <a:p>
            <a:r>
              <a:rPr lang="es-ES"/>
              <a:t>Distribuciones Discretas de Probabilidad</a:t>
            </a:r>
            <a:endParaRPr lang="es-ES" dirty="0"/>
          </a:p>
        </p:txBody>
      </p:sp>
      <p:sp>
        <p:nvSpPr>
          <p:cNvPr id="9" name="5 Marcador de número de diapositiva"/>
          <p:cNvSpPr>
            <a:spLocks noGrp="1"/>
          </p:cNvSpPr>
          <p:nvPr>
            <p:ph type="sldNum" sz="quarter" idx="12"/>
          </p:nvPr>
        </p:nvSpPr>
        <p:spPr/>
        <p:txBody>
          <a:bodyPr/>
          <a:lstStyle/>
          <a:p>
            <a:fld id="{E5DD4AD4-BEC9-4FA7-BCCE-1CB9A7963180}" type="slidenum">
              <a:rPr lang="es-ES"/>
              <a:pPr/>
              <a:t>105</a:t>
            </a:fld>
            <a:endParaRPr lang="es-E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80" name="Picture 4" descr="http://burrencourses.com/wp-content/uploads/2013/08/multiple-choice-test.jpg"/>
          <p:cNvPicPr>
            <a:picLocks noChangeAspect="1" noChangeArrowheads="1"/>
          </p:cNvPicPr>
          <p:nvPr/>
        </p:nvPicPr>
        <p:blipFill rotWithShape="1">
          <a:blip r:embed="rId2">
            <a:extLst>
              <a:ext uri="{28A0092B-C50C-407E-A947-70E740481C1C}">
                <a14:useLocalDpi xmlns:a14="http://schemas.microsoft.com/office/drawing/2010/main" val="0"/>
              </a:ext>
            </a:extLst>
          </a:blip>
          <a:srcRect b="25085"/>
          <a:stretch/>
        </p:blipFill>
        <p:spPr bwMode="auto">
          <a:xfrm>
            <a:off x="5012566" y="0"/>
            <a:ext cx="4121150" cy="1894523"/>
          </a:xfrm>
          <a:prstGeom prst="rect">
            <a:avLst/>
          </a:prstGeom>
          <a:noFill/>
          <a:extLst>
            <a:ext uri="{909E8E84-426E-40DD-AFC4-6F175D3DCCD1}">
              <a14:hiddenFill xmlns:a14="http://schemas.microsoft.com/office/drawing/2010/main">
                <a:solidFill>
                  <a:srgbClr val="FFFFFF"/>
                </a:solidFill>
              </a14:hiddenFill>
            </a:ext>
          </a:extLst>
        </p:spPr>
      </p:pic>
      <p:sp>
        <p:nvSpPr>
          <p:cNvPr id="8" name="7 Título"/>
          <p:cNvSpPr>
            <a:spLocks noGrp="1"/>
          </p:cNvSpPr>
          <p:nvPr>
            <p:ph type="title"/>
          </p:nvPr>
        </p:nvSpPr>
        <p:spPr/>
        <p:txBody>
          <a:bodyPr/>
          <a:lstStyle/>
          <a:p>
            <a:r>
              <a:rPr lang="es-MX" dirty="0"/>
              <a:t>Ejemplo</a:t>
            </a:r>
          </a:p>
        </p:txBody>
      </p:sp>
      <p:sp>
        <p:nvSpPr>
          <p:cNvPr id="9" name="8 Marcador de contenido"/>
          <p:cNvSpPr>
            <a:spLocks noGrp="1"/>
          </p:cNvSpPr>
          <p:nvPr>
            <p:ph idx="1"/>
          </p:nvPr>
        </p:nvSpPr>
        <p:spPr>
          <a:solidFill>
            <a:schemeClr val="bg1">
              <a:alpha val="80000"/>
            </a:schemeClr>
          </a:solidFill>
        </p:spPr>
        <p:txBody>
          <a:bodyPr>
            <a:normAutofit fontScale="92500" lnSpcReduction="20000"/>
          </a:bodyPr>
          <a:lstStyle/>
          <a:p>
            <a:r>
              <a:rPr lang="es-MX" dirty="0"/>
              <a:t>Suponga que un examen de opción múltiple de Estadística consta de 3 preguntas</a:t>
            </a:r>
          </a:p>
          <a:p>
            <a:r>
              <a:rPr lang="es-MX" dirty="0"/>
              <a:t>Cada pregunta tiene cuatro respuestas posibles de las cuales solamente una es correcta</a:t>
            </a:r>
          </a:p>
          <a:p>
            <a:r>
              <a:rPr lang="es-MX" dirty="0"/>
              <a:t>Suponga que un alumno responde todas las preguntas al azar</a:t>
            </a:r>
          </a:p>
          <a:p>
            <a:pPr marL="457200" indent="-457200">
              <a:buFont typeface="+mj-lt"/>
              <a:buAutoNum type="alphaLcParenR"/>
            </a:pPr>
            <a:r>
              <a:rPr lang="es-MX" dirty="0"/>
              <a:t>Obtenga la </a:t>
            </a:r>
            <a:r>
              <a:rPr lang="es-MX" dirty="0" err="1"/>
              <a:t>fmp</a:t>
            </a:r>
            <a:r>
              <a:rPr lang="es-MX" dirty="0"/>
              <a:t> de X = Número de respuestas correctas</a:t>
            </a:r>
          </a:p>
          <a:p>
            <a:pPr marL="457200" indent="-457200">
              <a:buFont typeface="+mj-lt"/>
              <a:buAutoNum type="alphaLcParenR"/>
            </a:pPr>
            <a:r>
              <a:rPr lang="es-MX" dirty="0"/>
              <a:t>Calcule P(X = 0) </a:t>
            </a:r>
            <a:r>
              <a:rPr lang="es-MX" dirty="0">
                <a:solidFill>
                  <a:srgbClr val="FF0000"/>
                </a:solidFill>
              </a:rPr>
              <a:t>R = 0.4219</a:t>
            </a:r>
          </a:p>
          <a:p>
            <a:pPr marL="457200" indent="-457200">
              <a:buFont typeface="+mj-lt"/>
              <a:buAutoNum type="alphaLcParenR"/>
            </a:pPr>
            <a:r>
              <a:rPr lang="es-MX" dirty="0"/>
              <a:t>Calcule P(X &gt; 0) </a:t>
            </a:r>
            <a:r>
              <a:rPr lang="es-MX" dirty="0">
                <a:solidFill>
                  <a:srgbClr val="FF0000"/>
                </a:solidFill>
              </a:rPr>
              <a:t>R = 0.5781</a:t>
            </a:r>
            <a:endParaRPr lang="es-MX" dirty="0"/>
          </a:p>
          <a:p>
            <a:pPr marL="457200" indent="-457200">
              <a:buFont typeface="+mj-lt"/>
              <a:buAutoNum type="alphaLcParenR"/>
            </a:pPr>
            <a:r>
              <a:rPr lang="es-MX" dirty="0"/>
              <a:t>Calcule el número esperado de respuestas correctas que obtendrá </a:t>
            </a:r>
            <a:r>
              <a:rPr lang="es-MX" dirty="0">
                <a:solidFill>
                  <a:srgbClr val="FF0000"/>
                </a:solidFill>
              </a:rPr>
              <a:t>R = 0.75. En promedio no acertará a una respuesta siquiera</a:t>
            </a:r>
          </a:p>
        </p:txBody>
      </p:sp>
      <p:sp>
        <p:nvSpPr>
          <p:cNvPr id="5" name="4 Marcador de fecha"/>
          <p:cNvSpPr>
            <a:spLocks noGrp="1"/>
          </p:cNvSpPr>
          <p:nvPr>
            <p:ph type="dt" sz="half" idx="10"/>
          </p:nvPr>
        </p:nvSpPr>
        <p:spPr/>
        <p:txBody>
          <a:bodyPr/>
          <a:lstStyle/>
          <a:p>
            <a:r>
              <a:rPr lang="es-MX"/>
              <a:t>v2.5:1016</a:t>
            </a:r>
            <a:endParaRPr lang="es-ES"/>
          </a:p>
        </p:txBody>
      </p:sp>
      <p:sp>
        <p:nvSpPr>
          <p:cNvPr id="6" name="5 Marcador de pie de página"/>
          <p:cNvSpPr>
            <a:spLocks noGrp="1"/>
          </p:cNvSpPr>
          <p:nvPr>
            <p:ph type="ftr" sz="quarter" idx="11"/>
          </p:nvPr>
        </p:nvSpPr>
        <p:spPr/>
        <p:txBody>
          <a:bodyPr/>
          <a:lstStyle/>
          <a:p>
            <a:r>
              <a:rPr lang="es-ES"/>
              <a:t>Distribuciones Discretas de Probabilidad</a:t>
            </a:r>
          </a:p>
        </p:txBody>
      </p:sp>
      <p:sp>
        <p:nvSpPr>
          <p:cNvPr id="7" name="6 Marcador de número de diapositiva"/>
          <p:cNvSpPr>
            <a:spLocks noGrp="1"/>
          </p:cNvSpPr>
          <p:nvPr>
            <p:ph type="sldNum" sz="quarter" idx="12"/>
          </p:nvPr>
        </p:nvSpPr>
        <p:spPr/>
        <p:txBody>
          <a:bodyPr/>
          <a:lstStyle/>
          <a:p>
            <a:fld id="{94C03584-A8C1-4821-B8CF-C0903AD7327A}" type="slidenum">
              <a:rPr lang="es-ES" smtClean="0"/>
              <a:pPr/>
              <a:t>106</a:t>
            </a:fld>
            <a:endParaRPr lang="es-ES"/>
          </a:p>
        </p:txBody>
      </p:sp>
    </p:spTree>
    <p:extLst>
      <p:ext uri="{BB962C8B-B14F-4D97-AF65-F5344CB8AC3E}">
        <p14:creationId xmlns:p14="http://schemas.microsoft.com/office/powerpoint/2010/main" val="182834973"/>
      </p:ext>
    </p:extLst>
  </p:cSld>
  <p:clrMapOvr>
    <a:masterClrMapping/>
  </p:clrMapOvr>
  <p:transition spd="slow">
    <p:pull dir="ld"/>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107</a:t>
            </a:fld>
            <a:endParaRPr lang="es-ES"/>
          </a:p>
        </p:txBody>
      </p:sp>
      <p:sp>
        <p:nvSpPr>
          <p:cNvPr id="7" name="6 CuadroTexto"/>
          <p:cNvSpPr txBox="1"/>
          <p:nvPr/>
        </p:nvSpPr>
        <p:spPr>
          <a:xfrm>
            <a:off x="704146" y="1797333"/>
            <a:ext cx="1224136" cy="369332"/>
          </a:xfrm>
          <a:prstGeom prst="rect">
            <a:avLst/>
          </a:prstGeom>
          <a:noFill/>
        </p:spPr>
        <p:txBody>
          <a:bodyPr wrap="square" rtlCol="0">
            <a:spAutoFit/>
          </a:bodyPr>
          <a:lstStyle/>
          <a:p>
            <a:pPr algn="ctr"/>
            <a:r>
              <a:rPr lang="es-MX" sz="1800" dirty="0"/>
              <a:t>No acierta</a:t>
            </a:r>
          </a:p>
        </p:txBody>
      </p:sp>
      <p:sp>
        <p:nvSpPr>
          <p:cNvPr id="8" name="7 CuadroTexto"/>
          <p:cNvSpPr txBox="1"/>
          <p:nvPr/>
        </p:nvSpPr>
        <p:spPr>
          <a:xfrm>
            <a:off x="704146" y="3633537"/>
            <a:ext cx="1224136" cy="369332"/>
          </a:xfrm>
          <a:prstGeom prst="rect">
            <a:avLst/>
          </a:prstGeom>
          <a:noFill/>
        </p:spPr>
        <p:txBody>
          <a:bodyPr wrap="square" rtlCol="0">
            <a:spAutoFit/>
          </a:bodyPr>
          <a:lstStyle/>
          <a:p>
            <a:pPr algn="ctr"/>
            <a:r>
              <a:rPr lang="es-MX" sz="1800" dirty="0"/>
              <a:t>Acierta</a:t>
            </a:r>
          </a:p>
        </p:txBody>
      </p:sp>
      <p:sp>
        <p:nvSpPr>
          <p:cNvPr id="9" name="8 Conector"/>
          <p:cNvSpPr/>
          <p:nvPr/>
        </p:nvSpPr>
        <p:spPr>
          <a:xfrm>
            <a:off x="179512" y="2812414"/>
            <a:ext cx="144016" cy="10801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1" name="10 Conector recto"/>
          <p:cNvCxnSpPr>
            <a:stCxn id="9" idx="7"/>
            <a:endCxn id="7" idx="1"/>
          </p:cNvCxnSpPr>
          <p:nvPr/>
        </p:nvCxnSpPr>
        <p:spPr>
          <a:xfrm flipV="1">
            <a:off x="302437" y="1981999"/>
            <a:ext cx="401709" cy="8462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12 Conector recto"/>
          <p:cNvCxnSpPr>
            <a:stCxn id="9" idx="5"/>
            <a:endCxn id="8" idx="1"/>
          </p:cNvCxnSpPr>
          <p:nvPr/>
        </p:nvCxnSpPr>
        <p:spPr>
          <a:xfrm>
            <a:off x="302437" y="2904608"/>
            <a:ext cx="401709" cy="913595"/>
          </a:xfrm>
          <a:prstGeom prst="line">
            <a:avLst/>
          </a:prstGeom>
        </p:spPr>
        <p:style>
          <a:lnRef idx="1">
            <a:schemeClr val="accent1"/>
          </a:lnRef>
          <a:fillRef idx="0">
            <a:schemeClr val="accent1"/>
          </a:fillRef>
          <a:effectRef idx="0">
            <a:schemeClr val="accent1"/>
          </a:effectRef>
          <a:fontRef idx="minor">
            <a:schemeClr val="tx1"/>
          </a:fontRef>
        </p:style>
      </p:cxnSp>
      <p:sp>
        <p:nvSpPr>
          <p:cNvPr id="14" name="13 CuadroTexto"/>
          <p:cNvSpPr txBox="1"/>
          <p:nvPr/>
        </p:nvSpPr>
        <p:spPr>
          <a:xfrm>
            <a:off x="704146" y="342986"/>
            <a:ext cx="1224136" cy="369332"/>
          </a:xfrm>
          <a:prstGeom prst="rect">
            <a:avLst/>
          </a:prstGeom>
          <a:noFill/>
          <a:ln>
            <a:solidFill>
              <a:schemeClr val="tx1"/>
            </a:solidFill>
          </a:ln>
        </p:spPr>
        <p:txBody>
          <a:bodyPr wrap="square" rtlCol="0">
            <a:spAutoFit/>
          </a:bodyPr>
          <a:lstStyle/>
          <a:p>
            <a:pPr algn="ctr"/>
            <a:r>
              <a:rPr lang="es-MX" sz="1800" dirty="0"/>
              <a:t>1ª pregunta</a:t>
            </a:r>
          </a:p>
        </p:txBody>
      </p:sp>
      <p:sp>
        <p:nvSpPr>
          <p:cNvPr id="15" name="14 CuadroTexto"/>
          <p:cNvSpPr txBox="1"/>
          <p:nvPr/>
        </p:nvSpPr>
        <p:spPr>
          <a:xfrm>
            <a:off x="2843808" y="1300246"/>
            <a:ext cx="1224136" cy="369332"/>
          </a:xfrm>
          <a:prstGeom prst="rect">
            <a:avLst/>
          </a:prstGeom>
          <a:noFill/>
        </p:spPr>
        <p:txBody>
          <a:bodyPr wrap="square" rtlCol="0">
            <a:spAutoFit/>
          </a:bodyPr>
          <a:lstStyle/>
          <a:p>
            <a:pPr algn="ctr"/>
            <a:r>
              <a:rPr lang="es-MX" sz="1800" dirty="0"/>
              <a:t>No acierta</a:t>
            </a:r>
          </a:p>
        </p:txBody>
      </p:sp>
      <p:sp>
        <p:nvSpPr>
          <p:cNvPr id="16" name="15 CuadroTexto"/>
          <p:cNvSpPr txBox="1"/>
          <p:nvPr/>
        </p:nvSpPr>
        <p:spPr>
          <a:xfrm>
            <a:off x="2843808" y="2390135"/>
            <a:ext cx="1224136" cy="369332"/>
          </a:xfrm>
          <a:prstGeom prst="rect">
            <a:avLst/>
          </a:prstGeom>
          <a:noFill/>
        </p:spPr>
        <p:txBody>
          <a:bodyPr wrap="square" rtlCol="0">
            <a:spAutoFit/>
          </a:bodyPr>
          <a:lstStyle/>
          <a:p>
            <a:pPr algn="ctr"/>
            <a:r>
              <a:rPr lang="es-MX" sz="1800" dirty="0"/>
              <a:t>Acierta</a:t>
            </a:r>
          </a:p>
        </p:txBody>
      </p:sp>
      <p:cxnSp>
        <p:nvCxnSpPr>
          <p:cNvPr id="17" name="16 Conector recto"/>
          <p:cNvCxnSpPr>
            <a:stCxn id="7" idx="3"/>
            <a:endCxn id="15" idx="1"/>
          </p:cNvCxnSpPr>
          <p:nvPr/>
        </p:nvCxnSpPr>
        <p:spPr>
          <a:xfrm flipV="1">
            <a:off x="1928282" y="1484912"/>
            <a:ext cx="915526" cy="4970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17 Conector recto"/>
          <p:cNvCxnSpPr>
            <a:stCxn id="7" idx="3"/>
            <a:endCxn id="16" idx="1"/>
          </p:cNvCxnSpPr>
          <p:nvPr/>
        </p:nvCxnSpPr>
        <p:spPr>
          <a:xfrm>
            <a:off x="1928282" y="1981999"/>
            <a:ext cx="915526" cy="592802"/>
          </a:xfrm>
          <a:prstGeom prst="line">
            <a:avLst/>
          </a:prstGeom>
        </p:spPr>
        <p:style>
          <a:lnRef idx="1">
            <a:schemeClr val="accent1"/>
          </a:lnRef>
          <a:fillRef idx="0">
            <a:schemeClr val="accent1"/>
          </a:fillRef>
          <a:effectRef idx="0">
            <a:schemeClr val="accent1"/>
          </a:effectRef>
          <a:fontRef idx="minor">
            <a:schemeClr val="tx1"/>
          </a:fontRef>
        </p:style>
      </p:cxnSp>
      <p:sp>
        <p:nvSpPr>
          <p:cNvPr id="22" name="21 CuadroTexto"/>
          <p:cNvSpPr txBox="1"/>
          <p:nvPr/>
        </p:nvSpPr>
        <p:spPr>
          <a:xfrm>
            <a:off x="2843808" y="342986"/>
            <a:ext cx="1224136" cy="369332"/>
          </a:xfrm>
          <a:prstGeom prst="rect">
            <a:avLst/>
          </a:prstGeom>
          <a:noFill/>
          <a:ln>
            <a:solidFill>
              <a:schemeClr val="tx1"/>
            </a:solidFill>
          </a:ln>
        </p:spPr>
        <p:txBody>
          <a:bodyPr wrap="square" rtlCol="0">
            <a:spAutoFit/>
          </a:bodyPr>
          <a:lstStyle/>
          <a:p>
            <a:pPr algn="ctr"/>
            <a:r>
              <a:rPr lang="es-MX" sz="1800" dirty="0"/>
              <a:t>2ª pregunta</a:t>
            </a:r>
          </a:p>
        </p:txBody>
      </p:sp>
      <p:sp>
        <p:nvSpPr>
          <p:cNvPr id="23" name="22 CuadroTexto"/>
          <p:cNvSpPr txBox="1"/>
          <p:nvPr/>
        </p:nvSpPr>
        <p:spPr>
          <a:xfrm>
            <a:off x="4975247" y="915566"/>
            <a:ext cx="1224136" cy="369332"/>
          </a:xfrm>
          <a:prstGeom prst="rect">
            <a:avLst/>
          </a:prstGeom>
          <a:noFill/>
        </p:spPr>
        <p:txBody>
          <a:bodyPr wrap="square" rtlCol="0">
            <a:spAutoFit/>
          </a:bodyPr>
          <a:lstStyle/>
          <a:p>
            <a:pPr algn="ctr"/>
            <a:r>
              <a:rPr lang="es-MX" sz="1800" dirty="0"/>
              <a:t>No acierta</a:t>
            </a:r>
          </a:p>
        </p:txBody>
      </p:sp>
      <p:sp>
        <p:nvSpPr>
          <p:cNvPr id="24" name="23 CuadroTexto"/>
          <p:cNvSpPr txBox="1"/>
          <p:nvPr/>
        </p:nvSpPr>
        <p:spPr>
          <a:xfrm>
            <a:off x="4975247" y="1419622"/>
            <a:ext cx="1224136" cy="369332"/>
          </a:xfrm>
          <a:prstGeom prst="rect">
            <a:avLst/>
          </a:prstGeom>
          <a:noFill/>
        </p:spPr>
        <p:txBody>
          <a:bodyPr wrap="square" rtlCol="0">
            <a:spAutoFit/>
          </a:bodyPr>
          <a:lstStyle/>
          <a:p>
            <a:pPr algn="ctr"/>
            <a:r>
              <a:rPr lang="es-MX" sz="1800" dirty="0"/>
              <a:t>Acierta</a:t>
            </a:r>
          </a:p>
        </p:txBody>
      </p:sp>
      <p:cxnSp>
        <p:nvCxnSpPr>
          <p:cNvPr id="25" name="24 Conector recto"/>
          <p:cNvCxnSpPr>
            <a:stCxn id="15" idx="3"/>
            <a:endCxn id="23" idx="1"/>
          </p:cNvCxnSpPr>
          <p:nvPr/>
        </p:nvCxnSpPr>
        <p:spPr>
          <a:xfrm flipV="1">
            <a:off x="4067944" y="1100232"/>
            <a:ext cx="907303" cy="384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25 Conector recto"/>
          <p:cNvCxnSpPr>
            <a:stCxn id="15" idx="3"/>
            <a:endCxn id="24" idx="1"/>
          </p:cNvCxnSpPr>
          <p:nvPr/>
        </p:nvCxnSpPr>
        <p:spPr>
          <a:xfrm>
            <a:off x="4067944" y="1484912"/>
            <a:ext cx="907303" cy="119376"/>
          </a:xfrm>
          <a:prstGeom prst="line">
            <a:avLst/>
          </a:prstGeom>
        </p:spPr>
        <p:style>
          <a:lnRef idx="1">
            <a:schemeClr val="accent1"/>
          </a:lnRef>
          <a:fillRef idx="0">
            <a:schemeClr val="accent1"/>
          </a:fillRef>
          <a:effectRef idx="0">
            <a:schemeClr val="accent1"/>
          </a:effectRef>
          <a:fontRef idx="minor">
            <a:schemeClr val="tx1"/>
          </a:fontRef>
        </p:style>
      </p:cxnSp>
      <p:sp>
        <p:nvSpPr>
          <p:cNvPr id="27" name="26 CuadroTexto"/>
          <p:cNvSpPr txBox="1"/>
          <p:nvPr/>
        </p:nvSpPr>
        <p:spPr>
          <a:xfrm>
            <a:off x="4975247" y="342986"/>
            <a:ext cx="1224136" cy="369332"/>
          </a:xfrm>
          <a:prstGeom prst="rect">
            <a:avLst/>
          </a:prstGeom>
          <a:noFill/>
          <a:ln>
            <a:solidFill>
              <a:schemeClr val="tx1"/>
            </a:solidFill>
          </a:ln>
        </p:spPr>
        <p:txBody>
          <a:bodyPr wrap="square" rtlCol="0">
            <a:spAutoFit/>
          </a:bodyPr>
          <a:lstStyle/>
          <a:p>
            <a:pPr algn="ctr"/>
            <a:r>
              <a:rPr lang="es-MX" sz="1800" dirty="0"/>
              <a:t>3ª pregunta</a:t>
            </a:r>
          </a:p>
        </p:txBody>
      </p:sp>
      <p:sp>
        <p:nvSpPr>
          <p:cNvPr id="31" name="30 CuadroTexto"/>
          <p:cNvSpPr txBox="1"/>
          <p:nvPr/>
        </p:nvSpPr>
        <p:spPr>
          <a:xfrm>
            <a:off x="2843808" y="3287104"/>
            <a:ext cx="1224136" cy="369332"/>
          </a:xfrm>
          <a:prstGeom prst="rect">
            <a:avLst/>
          </a:prstGeom>
          <a:noFill/>
        </p:spPr>
        <p:txBody>
          <a:bodyPr wrap="square" rtlCol="0">
            <a:spAutoFit/>
          </a:bodyPr>
          <a:lstStyle/>
          <a:p>
            <a:pPr algn="ctr"/>
            <a:r>
              <a:rPr lang="es-MX" sz="1800" dirty="0"/>
              <a:t>No acierta</a:t>
            </a:r>
          </a:p>
        </p:txBody>
      </p:sp>
      <p:sp>
        <p:nvSpPr>
          <p:cNvPr id="32" name="31 CuadroTexto"/>
          <p:cNvSpPr txBox="1"/>
          <p:nvPr/>
        </p:nvSpPr>
        <p:spPr>
          <a:xfrm>
            <a:off x="2843808" y="4226339"/>
            <a:ext cx="1224136" cy="369332"/>
          </a:xfrm>
          <a:prstGeom prst="rect">
            <a:avLst/>
          </a:prstGeom>
          <a:noFill/>
        </p:spPr>
        <p:txBody>
          <a:bodyPr wrap="square" rtlCol="0">
            <a:spAutoFit/>
          </a:bodyPr>
          <a:lstStyle/>
          <a:p>
            <a:pPr algn="ctr"/>
            <a:r>
              <a:rPr lang="es-MX" sz="1800" dirty="0"/>
              <a:t>Acierta</a:t>
            </a:r>
          </a:p>
        </p:txBody>
      </p:sp>
      <p:cxnSp>
        <p:nvCxnSpPr>
          <p:cNvPr id="33" name="32 Conector recto"/>
          <p:cNvCxnSpPr>
            <a:stCxn id="8" idx="3"/>
            <a:endCxn id="31" idx="1"/>
          </p:cNvCxnSpPr>
          <p:nvPr/>
        </p:nvCxnSpPr>
        <p:spPr>
          <a:xfrm flipV="1">
            <a:off x="1928282" y="3471770"/>
            <a:ext cx="915526" cy="3464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33 Conector recto"/>
          <p:cNvCxnSpPr>
            <a:stCxn id="8" idx="3"/>
            <a:endCxn id="32" idx="1"/>
          </p:cNvCxnSpPr>
          <p:nvPr/>
        </p:nvCxnSpPr>
        <p:spPr>
          <a:xfrm>
            <a:off x="1928282" y="3818203"/>
            <a:ext cx="915526" cy="592802"/>
          </a:xfrm>
          <a:prstGeom prst="line">
            <a:avLst/>
          </a:prstGeom>
        </p:spPr>
        <p:style>
          <a:lnRef idx="1">
            <a:schemeClr val="accent1"/>
          </a:lnRef>
          <a:fillRef idx="0">
            <a:schemeClr val="accent1"/>
          </a:fillRef>
          <a:effectRef idx="0">
            <a:schemeClr val="accent1"/>
          </a:effectRef>
          <a:fontRef idx="minor">
            <a:schemeClr val="tx1"/>
          </a:fontRef>
        </p:style>
      </p:cxnSp>
      <p:sp>
        <p:nvSpPr>
          <p:cNvPr id="35" name="34 CuadroTexto"/>
          <p:cNvSpPr txBox="1"/>
          <p:nvPr/>
        </p:nvSpPr>
        <p:spPr>
          <a:xfrm>
            <a:off x="4975247" y="3003798"/>
            <a:ext cx="1224136" cy="369332"/>
          </a:xfrm>
          <a:prstGeom prst="rect">
            <a:avLst/>
          </a:prstGeom>
          <a:noFill/>
        </p:spPr>
        <p:txBody>
          <a:bodyPr wrap="square" rtlCol="0">
            <a:spAutoFit/>
          </a:bodyPr>
          <a:lstStyle/>
          <a:p>
            <a:pPr algn="ctr"/>
            <a:r>
              <a:rPr lang="es-MX" sz="1800" dirty="0"/>
              <a:t>No acierta</a:t>
            </a:r>
          </a:p>
        </p:txBody>
      </p:sp>
      <p:sp>
        <p:nvSpPr>
          <p:cNvPr id="36" name="35 CuadroTexto"/>
          <p:cNvSpPr txBox="1"/>
          <p:nvPr/>
        </p:nvSpPr>
        <p:spPr>
          <a:xfrm>
            <a:off x="4975247" y="3607197"/>
            <a:ext cx="1224136" cy="369332"/>
          </a:xfrm>
          <a:prstGeom prst="rect">
            <a:avLst/>
          </a:prstGeom>
          <a:noFill/>
        </p:spPr>
        <p:txBody>
          <a:bodyPr wrap="square" rtlCol="0">
            <a:spAutoFit/>
          </a:bodyPr>
          <a:lstStyle/>
          <a:p>
            <a:pPr algn="ctr"/>
            <a:r>
              <a:rPr lang="es-MX" sz="1800" dirty="0"/>
              <a:t>Acierta</a:t>
            </a:r>
          </a:p>
        </p:txBody>
      </p:sp>
      <p:cxnSp>
        <p:nvCxnSpPr>
          <p:cNvPr id="37" name="36 Conector recto"/>
          <p:cNvCxnSpPr>
            <a:stCxn id="31" idx="3"/>
            <a:endCxn id="35" idx="1"/>
          </p:cNvCxnSpPr>
          <p:nvPr/>
        </p:nvCxnSpPr>
        <p:spPr>
          <a:xfrm flipV="1">
            <a:off x="4067944" y="3188464"/>
            <a:ext cx="907303" cy="283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37 Conector recto"/>
          <p:cNvCxnSpPr>
            <a:stCxn id="31" idx="3"/>
            <a:endCxn id="36" idx="1"/>
          </p:cNvCxnSpPr>
          <p:nvPr/>
        </p:nvCxnSpPr>
        <p:spPr>
          <a:xfrm>
            <a:off x="4067944" y="3471770"/>
            <a:ext cx="907303" cy="320093"/>
          </a:xfrm>
          <a:prstGeom prst="line">
            <a:avLst/>
          </a:prstGeom>
        </p:spPr>
        <p:style>
          <a:lnRef idx="1">
            <a:schemeClr val="accent1"/>
          </a:lnRef>
          <a:fillRef idx="0">
            <a:schemeClr val="accent1"/>
          </a:fillRef>
          <a:effectRef idx="0">
            <a:schemeClr val="accent1"/>
          </a:effectRef>
          <a:fontRef idx="minor">
            <a:schemeClr val="tx1"/>
          </a:fontRef>
        </p:style>
      </p:cxnSp>
      <p:sp>
        <p:nvSpPr>
          <p:cNvPr id="46" name="45 CuadroTexto"/>
          <p:cNvSpPr txBox="1"/>
          <p:nvPr/>
        </p:nvSpPr>
        <p:spPr>
          <a:xfrm>
            <a:off x="4975247" y="1986394"/>
            <a:ext cx="1224136" cy="369332"/>
          </a:xfrm>
          <a:prstGeom prst="rect">
            <a:avLst/>
          </a:prstGeom>
          <a:noFill/>
        </p:spPr>
        <p:txBody>
          <a:bodyPr wrap="square" rtlCol="0">
            <a:spAutoFit/>
          </a:bodyPr>
          <a:lstStyle/>
          <a:p>
            <a:pPr algn="ctr"/>
            <a:r>
              <a:rPr lang="es-MX" sz="1800" dirty="0"/>
              <a:t>No acierta</a:t>
            </a:r>
          </a:p>
        </p:txBody>
      </p:sp>
      <p:sp>
        <p:nvSpPr>
          <p:cNvPr id="47" name="46 CuadroTexto"/>
          <p:cNvSpPr txBox="1"/>
          <p:nvPr/>
        </p:nvSpPr>
        <p:spPr>
          <a:xfrm>
            <a:off x="4975247" y="2499742"/>
            <a:ext cx="1224136" cy="369332"/>
          </a:xfrm>
          <a:prstGeom prst="rect">
            <a:avLst/>
          </a:prstGeom>
          <a:noFill/>
        </p:spPr>
        <p:txBody>
          <a:bodyPr wrap="square" rtlCol="0">
            <a:spAutoFit/>
          </a:bodyPr>
          <a:lstStyle/>
          <a:p>
            <a:pPr algn="ctr"/>
            <a:r>
              <a:rPr lang="es-MX" sz="1800" dirty="0"/>
              <a:t>Acierta</a:t>
            </a:r>
          </a:p>
        </p:txBody>
      </p:sp>
      <p:cxnSp>
        <p:nvCxnSpPr>
          <p:cNvPr id="48" name="47 Conector recto"/>
          <p:cNvCxnSpPr>
            <a:stCxn id="16" idx="3"/>
            <a:endCxn id="46" idx="1"/>
          </p:cNvCxnSpPr>
          <p:nvPr/>
        </p:nvCxnSpPr>
        <p:spPr>
          <a:xfrm flipV="1">
            <a:off x="4067944" y="2171060"/>
            <a:ext cx="907303" cy="403741"/>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48 Conector recto"/>
          <p:cNvCxnSpPr>
            <a:stCxn id="16" idx="3"/>
            <a:endCxn id="47" idx="1"/>
          </p:cNvCxnSpPr>
          <p:nvPr/>
        </p:nvCxnSpPr>
        <p:spPr>
          <a:xfrm>
            <a:off x="4067944" y="2574801"/>
            <a:ext cx="907303" cy="109607"/>
          </a:xfrm>
          <a:prstGeom prst="line">
            <a:avLst/>
          </a:prstGeom>
        </p:spPr>
        <p:style>
          <a:lnRef idx="1">
            <a:schemeClr val="accent1"/>
          </a:lnRef>
          <a:fillRef idx="0">
            <a:schemeClr val="accent1"/>
          </a:fillRef>
          <a:effectRef idx="0">
            <a:schemeClr val="accent1"/>
          </a:effectRef>
          <a:fontRef idx="minor">
            <a:schemeClr val="tx1"/>
          </a:fontRef>
        </p:style>
      </p:cxnSp>
      <p:sp>
        <p:nvSpPr>
          <p:cNvPr id="55" name="54 CuadroTexto"/>
          <p:cNvSpPr txBox="1"/>
          <p:nvPr/>
        </p:nvSpPr>
        <p:spPr>
          <a:xfrm>
            <a:off x="4975247" y="4116720"/>
            <a:ext cx="1224136" cy="369332"/>
          </a:xfrm>
          <a:prstGeom prst="rect">
            <a:avLst/>
          </a:prstGeom>
          <a:noFill/>
        </p:spPr>
        <p:txBody>
          <a:bodyPr wrap="square" rtlCol="0">
            <a:spAutoFit/>
          </a:bodyPr>
          <a:lstStyle/>
          <a:p>
            <a:pPr algn="ctr"/>
            <a:r>
              <a:rPr lang="es-MX" sz="1800" dirty="0"/>
              <a:t>No acierta</a:t>
            </a:r>
          </a:p>
        </p:txBody>
      </p:sp>
      <p:sp>
        <p:nvSpPr>
          <p:cNvPr id="56" name="55 CuadroTexto"/>
          <p:cNvSpPr txBox="1"/>
          <p:nvPr/>
        </p:nvSpPr>
        <p:spPr>
          <a:xfrm>
            <a:off x="4975247" y="4626240"/>
            <a:ext cx="1224136" cy="369332"/>
          </a:xfrm>
          <a:prstGeom prst="rect">
            <a:avLst/>
          </a:prstGeom>
          <a:noFill/>
        </p:spPr>
        <p:txBody>
          <a:bodyPr wrap="square" rtlCol="0">
            <a:spAutoFit/>
          </a:bodyPr>
          <a:lstStyle/>
          <a:p>
            <a:pPr algn="ctr"/>
            <a:r>
              <a:rPr lang="es-MX" sz="1800" dirty="0"/>
              <a:t>Acierta</a:t>
            </a:r>
          </a:p>
        </p:txBody>
      </p:sp>
      <p:cxnSp>
        <p:nvCxnSpPr>
          <p:cNvPr id="57" name="56 Conector recto"/>
          <p:cNvCxnSpPr>
            <a:stCxn id="32" idx="3"/>
            <a:endCxn id="55" idx="1"/>
          </p:cNvCxnSpPr>
          <p:nvPr/>
        </p:nvCxnSpPr>
        <p:spPr>
          <a:xfrm flipV="1">
            <a:off x="4067944" y="4301386"/>
            <a:ext cx="907303" cy="1096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57 Conector recto"/>
          <p:cNvCxnSpPr>
            <a:stCxn id="32" idx="3"/>
            <a:endCxn id="56" idx="1"/>
          </p:cNvCxnSpPr>
          <p:nvPr/>
        </p:nvCxnSpPr>
        <p:spPr>
          <a:xfrm>
            <a:off x="4067944" y="4411005"/>
            <a:ext cx="907303" cy="399901"/>
          </a:xfrm>
          <a:prstGeom prst="line">
            <a:avLst/>
          </a:prstGeom>
        </p:spPr>
        <p:style>
          <a:lnRef idx="1">
            <a:schemeClr val="accent1"/>
          </a:lnRef>
          <a:fillRef idx="0">
            <a:schemeClr val="accent1"/>
          </a:fillRef>
          <a:effectRef idx="0">
            <a:schemeClr val="accent1"/>
          </a:effectRef>
          <a:fontRef idx="minor">
            <a:schemeClr val="tx1"/>
          </a:fontRef>
        </p:style>
      </p:cxnSp>
      <p:sp>
        <p:nvSpPr>
          <p:cNvPr id="45" name="44 CuadroTexto"/>
          <p:cNvSpPr txBox="1"/>
          <p:nvPr/>
        </p:nvSpPr>
        <p:spPr>
          <a:xfrm>
            <a:off x="7759503" y="318546"/>
            <a:ext cx="1224136" cy="415498"/>
          </a:xfrm>
          <a:prstGeom prst="rect">
            <a:avLst/>
          </a:prstGeom>
          <a:noFill/>
          <a:ln>
            <a:solidFill>
              <a:schemeClr val="tx1"/>
            </a:solidFill>
          </a:ln>
        </p:spPr>
        <p:txBody>
          <a:bodyPr wrap="square" rtlCol="0">
            <a:spAutoFit/>
          </a:bodyPr>
          <a:lstStyle/>
          <a:p>
            <a:pPr algn="ctr"/>
            <a:r>
              <a:rPr lang="es-MX" sz="1050" dirty="0"/>
              <a:t>Secuencia de probabilidades</a:t>
            </a:r>
          </a:p>
        </p:txBody>
      </p:sp>
      <p:sp>
        <p:nvSpPr>
          <p:cNvPr id="50" name="49 CuadroTexto"/>
          <p:cNvSpPr txBox="1"/>
          <p:nvPr/>
        </p:nvSpPr>
        <p:spPr>
          <a:xfrm>
            <a:off x="7813861" y="899931"/>
            <a:ext cx="1224136" cy="369332"/>
          </a:xfrm>
          <a:prstGeom prst="rect">
            <a:avLst/>
          </a:prstGeom>
          <a:noFill/>
        </p:spPr>
        <p:txBody>
          <a:bodyPr wrap="square" rtlCol="0">
            <a:spAutoFit/>
          </a:bodyPr>
          <a:lstStyle/>
          <a:p>
            <a:pPr algn="ctr"/>
            <a:r>
              <a:rPr lang="es-MX" sz="1800" dirty="0" err="1"/>
              <a:t>qqq</a:t>
            </a:r>
            <a:endParaRPr lang="es-MX" sz="1800" dirty="0"/>
          </a:p>
        </p:txBody>
      </p:sp>
      <p:sp>
        <p:nvSpPr>
          <p:cNvPr id="51" name="50 CuadroTexto"/>
          <p:cNvSpPr txBox="1"/>
          <p:nvPr/>
        </p:nvSpPr>
        <p:spPr>
          <a:xfrm>
            <a:off x="6372200" y="342986"/>
            <a:ext cx="1224136" cy="369332"/>
          </a:xfrm>
          <a:prstGeom prst="rect">
            <a:avLst/>
          </a:prstGeom>
          <a:noFill/>
          <a:ln>
            <a:solidFill>
              <a:schemeClr val="tx1"/>
            </a:solidFill>
          </a:ln>
        </p:spPr>
        <p:txBody>
          <a:bodyPr wrap="square" rtlCol="0">
            <a:spAutoFit/>
          </a:bodyPr>
          <a:lstStyle/>
          <a:p>
            <a:pPr algn="ctr"/>
            <a:r>
              <a:rPr lang="es-MX" sz="1800" dirty="0"/>
              <a:t>Valor de X</a:t>
            </a:r>
          </a:p>
        </p:txBody>
      </p:sp>
      <p:sp>
        <p:nvSpPr>
          <p:cNvPr id="52" name="51 CuadroTexto"/>
          <p:cNvSpPr txBox="1"/>
          <p:nvPr/>
        </p:nvSpPr>
        <p:spPr>
          <a:xfrm>
            <a:off x="6441697" y="899931"/>
            <a:ext cx="1224136" cy="369332"/>
          </a:xfrm>
          <a:prstGeom prst="rect">
            <a:avLst/>
          </a:prstGeom>
          <a:noFill/>
        </p:spPr>
        <p:txBody>
          <a:bodyPr wrap="square" rtlCol="0">
            <a:spAutoFit/>
          </a:bodyPr>
          <a:lstStyle/>
          <a:p>
            <a:pPr algn="ctr"/>
            <a:r>
              <a:rPr lang="es-MX" sz="1800" dirty="0"/>
              <a:t>0</a:t>
            </a:r>
          </a:p>
        </p:txBody>
      </p:sp>
      <p:sp>
        <p:nvSpPr>
          <p:cNvPr id="53" name="52 CuadroTexto"/>
          <p:cNvSpPr txBox="1"/>
          <p:nvPr/>
        </p:nvSpPr>
        <p:spPr>
          <a:xfrm>
            <a:off x="7813861" y="1419622"/>
            <a:ext cx="1224136" cy="369332"/>
          </a:xfrm>
          <a:prstGeom prst="rect">
            <a:avLst/>
          </a:prstGeom>
          <a:noFill/>
        </p:spPr>
        <p:txBody>
          <a:bodyPr wrap="square" rtlCol="0">
            <a:spAutoFit/>
          </a:bodyPr>
          <a:lstStyle/>
          <a:p>
            <a:pPr algn="ctr"/>
            <a:r>
              <a:rPr lang="es-MX" sz="1800" dirty="0" err="1"/>
              <a:t>qqp</a:t>
            </a:r>
            <a:endParaRPr lang="es-MX" sz="1800" dirty="0"/>
          </a:p>
        </p:txBody>
      </p:sp>
      <p:sp>
        <p:nvSpPr>
          <p:cNvPr id="54" name="53 CuadroTexto"/>
          <p:cNvSpPr txBox="1"/>
          <p:nvPr/>
        </p:nvSpPr>
        <p:spPr>
          <a:xfrm>
            <a:off x="6441697" y="1419622"/>
            <a:ext cx="1224136" cy="369332"/>
          </a:xfrm>
          <a:prstGeom prst="rect">
            <a:avLst/>
          </a:prstGeom>
          <a:noFill/>
        </p:spPr>
        <p:txBody>
          <a:bodyPr wrap="square" rtlCol="0">
            <a:spAutoFit/>
          </a:bodyPr>
          <a:lstStyle/>
          <a:p>
            <a:pPr algn="ctr"/>
            <a:r>
              <a:rPr lang="es-MX" sz="1800" dirty="0"/>
              <a:t>1</a:t>
            </a:r>
          </a:p>
        </p:txBody>
      </p:sp>
      <p:sp>
        <p:nvSpPr>
          <p:cNvPr id="59" name="58 CuadroTexto"/>
          <p:cNvSpPr txBox="1"/>
          <p:nvPr/>
        </p:nvSpPr>
        <p:spPr>
          <a:xfrm>
            <a:off x="7813861" y="1979406"/>
            <a:ext cx="1224136" cy="369332"/>
          </a:xfrm>
          <a:prstGeom prst="rect">
            <a:avLst/>
          </a:prstGeom>
          <a:noFill/>
        </p:spPr>
        <p:txBody>
          <a:bodyPr wrap="square" rtlCol="0">
            <a:spAutoFit/>
          </a:bodyPr>
          <a:lstStyle/>
          <a:p>
            <a:pPr algn="ctr"/>
            <a:r>
              <a:rPr lang="es-ES" sz="1800" dirty="0" err="1"/>
              <a:t>qpq</a:t>
            </a:r>
            <a:endParaRPr lang="es-MX" sz="1800" dirty="0"/>
          </a:p>
        </p:txBody>
      </p:sp>
      <p:sp>
        <p:nvSpPr>
          <p:cNvPr id="60" name="59 CuadroTexto"/>
          <p:cNvSpPr txBox="1"/>
          <p:nvPr/>
        </p:nvSpPr>
        <p:spPr>
          <a:xfrm>
            <a:off x="6441697" y="1979406"/>
            <a:ext cx="1224136" cy="369332"/>
          </a:xfrm>
          <a:prstGeom prst="rect">
            <a:avLst/>
          </a:prstGeom>
          <a:noFill/>
        </p:spPr>
        <p:txBody>
          <a:bodyPr wrap="square" rtlCol="0">
            <a:spAutoFit/>
          </a:bodyPr>
          <a:lstStyle/>
          <a:p>
            <a:pPr algn="ctr"/>
            <a:r>
              <a:rPr lang="es-MX" sz="1800" dirty="0"/>
              <a:t>1</a:t>
            </a:r>
          </a:p>
        </p:txBody>
      </p:sp>
      <p:sp>
        <p:nvSpPr>
          <p:cNvPr id="61" name="60 CuadroTexto"/>
          <p:cNvSpPr txBox="1"/>
          <p:nvPr/>
        </p:nvSpPr>
        <p:spPr>
          <a:xfrm>
            <a:off x="7813861" y="2499742"/>
            <a:ext cx="1224136" cy="369332"/>
          </a:xfrm>
          <a:prstGeom prst="rect">
            <a:avLst/>
          </a:prstGeom>
          <a:noFill/>
        </p:spPr>
        <p:txBody>
          <a:bodyPr wrap="square" rtlCol="0">
            <a:spAutoFit/>
          </a:bodyPr>
          <a:lstStyle/>
          <a:p>
            <a:pPr algn="ctr"/>
            <a:r>
              <a:rPr lang="es-MX" sz="1800" dirty="0" err="1"/>
              <a:t>qpp</a:t>
            </a:r>
            <a:endParaRPr lang="es-MX" sz="1800" dirty="0"/>
          </a:p>
        </p:txBody>
      </p:sp>
      <p:sp>
        <p:nvSpPr>
          <p:cNvPr id="62" name="61 CuadroTexto"/>
          <p:cNvSpPr txBox="1"/>
          <p:nvPr/>
        </p:nvSpPr>
        <p:spPr>
          <a:xfrm>
            <a:off x="6441697" y="2499742"/>
            <a:ext cx="1224136" cy="369332"/>
          </a:xfrm>
          <a:prstGeom prst="rect">
            <a:avLst/>
          </a:prstGeom>
          <a:noFill/>
        </p:spPr>
        <p:txBody>
          <a:bodyPr wrap="square" rtlCol="0">
            <a:spAutoFit/>
          </a:bodyPr>
          <a:lstStyle/>
          <a:p>
            <a:pPr algn="ctr"/>
            <a:r>
              <a:rPr lang="es-MX" sz="1800" dirty="0"/>
              <a:t>2</a:t>
            </a:r>
          </a:p>
        </p:txBody>
      </p:sp>
      <p:sp>
        <p:nvSpPr>
          <p:cNvPr id="63" name="62 CuadroTexto"/>
          <p:cNvSpPr txBox="1"/>
          <p:nvPr/>
        </p:nvSpPr>
        <p:spPr>
          <a:xfrm>
            <a:off x="7813861" y="2975077"/>
            <a:ext cx="1224136" cy="369332"/>
          </a:xfrm>
          <a:prstGeom prst="rect">
            <a:avLst/>
          </a:prstGeom>
          <a:noFill/>
        </p:spPr>
        <p:txBody>
          <a:bodyPr wrap="square" rtlCol="0">
            <a:spAutoFit/>
          </a:bodyPr>
          <a:lstStyle/>
          <a:p>
            <a:pPr algn="ctr"/>
            <a:r>
              <a:rPr lang="es-MX" sz="1800" dirty="0" err="1"/>
              <a:t>pqq</a:t>
            </a:r>
            <a:endParaRPr lang="es-MX" sz="1800" dirty="0"/>
          </a:p>
        </p:txBody>
      </p:sp>
      <p:sp>
        <p:nvSpPr>
          <p:cNvPr id="64" name="63 CuadroTexto"/>
          <p:cNvSpPr txBox="1"/>
          <p:nvPr/>
        </p:nvSpPr>
        <p:spPr>
          <a:xfrm>
            <a:off x="6441697" y="2975077"/>
            <a:ext cx="1224136" cy="369332"/>
          </a:xfrm>
          <a:prstGeom prst="rect">
            <a:avLst/>
          </a:prstGeom>
          <a:noFill/>
        </p:spPr>
        <p:txBody>
          <a:bodyPr wrap="square" rtlCol="0">
            <a:spAutoFit/>
          </a:bodyPr>
          <a:lstStyle/>
          <a:p>
            <a:pPr algn="ctr"/>
            <a:r>
              <a:rPr lang="es-MX" sz="1800" dirty="0"/>
              <a:t>1</a:t>
            </a:r>
          </a:p>
        </p:txBody>
      </p:sp>
      <p:sp>
        <p:nvSpPr>
          <p:cNvPr id="65" name="64 CuadroTexto"/>
          <p:cNvSpPr txBox="1"/>
          <p:nvPr/>
        </p:nvSpPr>
        <p:spPr>
          <a:xfrm>
            <a:off x="7813861" y="3607197"/>
            <a:ext cx="1224136" cy="369332"/>
          </a:xfrm>
          <a:prstGeom prst="rect">
            <a:avLst/>
          </a:prstGeom>
          <a:noFill/>
        </p:spPr>
        <p:txBody>
          <a:bodyPr wrap="square" rtlCol="0">
            <a:spAutoFit/>
          </a:bodyPr>
          <a:lstStyle/>
          <a:p>
            <a:pPr algn="ctr"/>
            <a:r>
              <a:rPr lang="es-MX" sz="1800" dirty="0" err="1"/>
              <a:t>pqp</a:t>
            </a:r>
            <a:endParaRPr lang="es-MX" sz="1800" dirty="0"/>
          </a:p>
        </p:txBody>
      </p:sp>
      <p:sp>
        <p:nvSpPr>
          <p:cNvPr id="66" name="65 CuadroTexto"/>
          <p:cNvSpPr txBox="1"/>
          <p:nvPr/>
        </p:nvSpPr>
        <p:spPr>
          <a:xfrm>
            <a:off x="6441697" y="3607197"/>
            <a:ext cx="1224136" cy="369332"/>
          </a:xfrm>
          <a:prstGeom prst="rect">
            <a:avLst/>
          </a:prstGeom>
          <a:noFill/>
        </p:spPr>
        <p:txBody>
          <a:bodyPr wrap="square" rtlCol="0">
            <a:spAutoFit/>
          </a:bodyPr>
          <a:lstStyle/>
          <a:p>
            <a:pPr algn="ctr"/>
            <a:r>
              <a:rPr lang="es-MX" sz="1800" dirty="0"/>
              <a:t>2</a:t>
            </a:r>
          </a:p>
        </p:txBody>
      </p:sp>
      <p:sp>
        <p:nvSpPr>
          <p:cNvPr id="67" name="66 CuadroTexto"/>
          <p:cNvSpPr txBox="1"/>
          <p:nvPr/>
        </p:nvSpPr>
        <p:spPr>
          <a:xfrm>
            <a:off x="7813861" y="4116720"/>
            <a:ext cx="1224136" cy="369332"/>
          </a:xfrm>
          <a:prstGeom prst="rect">
            <a:avLst/>
          </a:prstGeom>
          <a:noFill/>
        </p:spPr>
        <p:txBody>
          <a:bodyPr wrap="square" rtlCol="0">
            <a:spAutoFit/>
          </a:bodyPr>
          <a:lstStyle/>
          <a:p>
            <a:pPr algn="ctr"/>
            <a:r>
              <a:rPr lang="es-MX" sz="1800" dirty="0" err="1"/>
              <a:t>ppq</a:t>
            </a:r>
            <a:endParaRPr lang="es-MX" sz="1800" dirty="0"/>
          </a:p>
        </p:txBody>
      </p:sp>
      <p:sp>
        <p:nvSpPr>
          <p:cNvPr id="68" name="67 CuadroTexto"/>
          <p:cNvSpPr txBox="1"/>
          <p:nvPr/>
        </p:nvSpPr>
        <p:spPr>
          <a:xfrm>
            <a:off x="6441697" y="4116720"/>
            <a:ext cx="1224136" cy="369332"/>
          </a:xfrm>
          <a:prstGeom prst="rect">
            <a:avLst/>
          </a:prstGeom>
          <a:noFill/>
        </p:spPr>
        <p:txBody>
          <a:bodyPr wrap="square" rtlCol="0">
            <a:spAutoFit/>
          </a:bodyPr>
          <a:lstStyle/>
          <a:p>
            <a:pPr algn="ctr"/>
            <a:r>
              <a:rPr lang="es-ES" sz="1800" dirty="0"/>
              <a:t>2</a:t>
            </a:r>
            <a:endParaRPr lang="es-MX" sz="1800" dirty="0"/>
          </a:p>
        </p:txBody>
      </p:sp>
      <p:sp>
        <p:nvSpPr>
          <p:cNvPr id="69" name="68 CuadroTexto"/>
          <p:cNvSpPr txBox="1"/>
          <p:nvPr/>
        </p:nvSpPr>
        <p:spPr>
          <a:xfrm>
            <a:off x="7813861" y="4626240"/>
            <a:ext cx="1224136" cy="369332"/>
          </a:xfrm>
          <a:prstGeom prst="rect">
            <a:avLst/>
          </a:prstGeom>
          <a:noFill/>
        </p:spPr>
        <p:txBody>
          <a:bodyPr wrap="square" rtlCol="0">
            <a:spAutoFit/>
          </a:bodyPr>
          <a:lstStyle/>
          <a:p>
            <a:pPr algn="ctr"/>
            <a:r>
              <a:rPr lang="es-MX" sz="1800" dirty="0" err="1"/>
              <a:t>ppp</a:t>
            </a:r>
            <a:endParaRPr lang="es-MX" sz="1800" dirty="0"/>
          </a:p>
        </p:txBody>
      </p:sp>
      <p:sp>
        <p:nvSpPr>
          <p:cNvPr id="70" name="69 CuadroTexto"/>
          <p:cNvSpPr txBox="1"/>
          <p:nvPr/>
        </p:nvSpPr>
        <p:spPr>
          <a:xfrm>
            <a:off x="6441697" y="4626240"/>
            <a:ext cx="1224136" cy="369332"/>
          </a:xfrm>
          <a:prstGeom prst="rect">
            <a:avLst/>
          </a:prstGeom>
          <a:noFill/>
        </p:spPr>
        <p:txBody>
          <a:bodyPr wrap="square" rtlCol="0">
            <a:spAutoFit/>
          </a:bodyPr>
          <a:lstStyle/>
          <a:p>
            <a:pPr algn="ctr"/>
            <a:r>
              <a:rPr lang="es-MX" sz="1800" dirty="0"/>
              <a:t>3</a:t>
            </a:r>
          </a:p>
        </p:txBody>
      </p:sp>
    </p:spTree>
    <p:extLst>
      <p:ext uri="{BB962C8B-B14F-4D97-AF65-F5344CB8AC3E}">
        <p14:creationId xmlns:p14="http://schemas.microsoft.com/office/powerpoint/2010/main" val="2620457859"/>
      </p:ext>
    </p:extLst>
  </p:cSld>
  <p:clrMapOvr>
    <a:masterClrMapping/>
  </p:clrMapOvr>
  <p:transition spd="slow">
    <p:wipe dir="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https://astronomy101.jpl.nasa.gov/images/tips_photo_20063-10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5448" y="-20538"/>
            <a:ext cx="3429000" cy="1577340"/>
          </a:xfrm>
          <a:prstGeom prst="rect">
            <a:avLst/>
          </a:prstGeom>
          <a:noFill/>
          <a:extLst>
            <a:ext uri="{909E8E84-426E-40DD-AFC4-6F175D3DCCD1}">
              <a14:hiddenFill xmlns:a14="http://schemas.microsoft.com/office/drawing/2010/main">
                <a:solidFill>
                  <a:srgbClr val="FFFFFF"/>
                </a:solidFill>
              </a14:hiddenFill>
            </a:ext>
          </a:extLst>
        </p:spPr>
      </p:pic>
      <p:sp>
        <p:nvSpPr>
          <p:cNvPr id="8" name="7 Título"/>
          <p:cNvSpPr>
            <a:spLocks noGrp="1"/>
          </p:cNvSpPr>
          <p:nvPr>
            <p:ph type="title"/>
          </p:nvPr>
        </p:nvSpPr>
        <p:spPr/>
        <p:txBody>
          <a:bodyPr/>
          <a:lstStyle/>
          <a:p>
            <a:r>
              <a:rPr lang="es-MX" dirty="0"/>
              <a:t>Ejemplo</a:t>
            </a:r>
          </a:p>
        </p:txBody>
      </p:sp>
      <p:sp>
        <p:nvSpPr>
          <p:cNvPr id="9" name="8 Marcador de contenido"/>
          <p:cNvSpPr>
            <a:spLocks noGrp="1"/>
          </p:cNvSpPr>
          <p:nvPr>
            <p:ph idx="1"/>
          </p:nvPr>
        </p:nvSpPr>
        <p:spPr/>
        <p:txBody>
          <a:bodyPr>
            <a:noAutofit/>
          </a:bodyPr>
          <a:lstStyle/>
          <a:p>
            <a:r>
              <a:rPr lang="es-MX" sz="2800" dirty="0"/>
              <a:t>Suponga que un examen de opción múltiple de Estadística consta de 10 preguntas</a:t>
            </a:r>
          </a:p>
          <a:p>
            <a:r>
              <a:rPr lang="es-MX" sz="2800" dirty="0"/>
              <a:t>Cada pregunta tiene cuatro respuestas posibles de las cuales solamente una es correcta</a:t>
            </a:r>
          </a:p>
          <a:p>
            <a:r>
              <a:rPr lang="es-MX" sz="2800" dirty="0"/>
              <a:t>Suponga que un alumno responde todas las preguntas al azar</a:t>
            </a:r>
          </a:p>
        </p:txBody>
      </p:sp>
      <p:sp>
        <p:nvSpPr>
          <p:cNvPr id="5" name="4 Marcador de fecha"/>
          <p:cNvSpPr>
            <a:spLocks noGrp="1"/>
          </p:cNvSpPr>
          <p:nvPr>
            <p:ph type="dt" sz="half" idx="10"/>
          </p:nvPr>
        </p:nvSpPr>
        <p:spPr/>
        <p:txBody>
          <a:bodyPr/>
          <a:lstStyle/>
          <a:p>
            <a:r>
              <a:rPr lang="es-MX"/>
              <a:t>v2.5:1016</a:t>
            </a:r>
            <a:endParaRPr lang="es-ES"/>
          </a:p>
        </p:txBody>
      </p:sp>
      <p:sp>
        <p:nvSpPr>
          <p:cNvPr id="6" name="5 Marcador de pie de página"/>
          <p:cNvSpPr>
            <a:spLocks noGrp="1"/>
          </p:cNvSpPr>
          <p:nvPr>
            <p:ph type="ftr" sz="quarter" idx="11"/>
          </p:nvPr>
        </p:nvSpPr>
        <p:spPr/>
        <p:txBody>
          <a:bodyPr/>
          <a:lstStyle/>
          <a:p>
            <a:r>
              <a:rPr lang="es-ES"/>
              <a:t>Distribuciones Discretas de Probabilidad</a:t>
            </a:r>
          </a:p>
        </p:txBody>
      </p:sp>
      <p:sp>
        <p:nvSpPr>
          <p:cNvPr id="7" name="6 Marcador de número de diapositiva"/>
          <p:cNvSpPr>
            <a:spLocks noGrp="1"/>
          </p:cNvSpPr>
          <p:nvPr>
            <p:ph type="sldNum" sz="quarter" idx="12"/>
          </p:nvPr>
        </p:nvSpPr>
        <p:spPr/>
        <p:txBody>
          <a:bodyPr/>
          <a:lstStyle/>
          <a:p>
            <a:fld id="{94C03584-A8C1-4821-B8CF-C0903AD7327A}" type="slidenum">
              <a:rPr lang="es-ES" smtClean="0"/>
              <a:pPr/>
              <a:t>108</a:t>
            </a:fld>
            <a:endParaRPr lang="es-ES"/>
          </a:p>
        </p:txBody>
      </p:sp>
    </p:spTree>
    <p:extLst>
      <p:ext uri="{BB962C8B-B14F-4D97-AF65-F5344CB8AC3E}">
        <p14:creationId xmlns:p14="http://schemas.microsoft.com/office/powerpoint/2010/main" val="4174916310"/>
      </p:ext>
    </p:extLst>
  </p:cSld>
  <p:clrMapOvr>
    <a:masterClrMapping/>
  </p:clrMapOvr>
  <p:transition spd="slow">
    <p:pull dir="ld"/>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https://astronomy101.jpl.nasa.gov/images/tips_photo_20063-101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5448" y="-20538"/>
            <a:ext cx="3429000" cy="1577340"/>
          </a:xfrm>
          <a:prstGeom prst="rect">
            <a:avLst/>
          </a:prstGeom>
          <a:noFill/>
          <a:extLst>
            <a:ext uri="{909E8E84-426E-40DD-AFC4-6F175D3DCCD1}">
              <a14:hiddenFill xmlns:a14="http://schemas.microsoft.com/office/drawing/2010/main">
                <a:solidFill>
                  <a:srgbClr val="FFFFFF"/>
                </a:solidFill>
              </a14:hiddenFill>
            </a:ext>
          </a:extLst>
        </p:spPr>
      </p:pic>
      <p:sp>
        <p:nvSpPr>
          <p:cNvPr id="8" name="7 Título"/>
          <p:cNvSpPr>
            <a:spLocks noGrp="1"/>
          </p:cNvSpPr>
          <p:nvPr>
            <p:ph type="title"/>
          </p:nvPr>
        </p:nvSpPr>
        <p:spPr/>
        <p:txBody>
          <a:bodyPr/>
          <a:lstStyle/>
          <a:p>
            <a:r>
              <a:rPr lang="es-MX" dirty="0"/>
              <a:t>Ejemplo</a:t>
            </a:r>
          </a:p>
        </p:txBody>
      </p:sp>
      <p:sp>
        <p:nvSpPr>
          <p:cNvPr id="9" name="8 Marcador de contenido"/>
          <p:cNvSpPr>
            <a:spLocks noGrp="1"/>
          </p:cNvSpPr>
          <p:nvPr>
            <p:ph idx="1"/>
          </p:nvPr>
        </p:nvSpPr>
        <p:spPr>
          <a:solidFill>
            <a:schemeClr val="bg1">
              <a:alpha val="80000"/>
            </a:schemeClr>
          </a:solidFill>
        </p:spPr>
        <p:txBody>
          <a:bodyPr>
            <a:noAutofit/>
          </a:bodyPr>
          <a:lstStyle/>
          <a:p>
            <a:pPr marL="457200" indent="-457200">
              <a:buFont typeface="+mj-lt"/>
              <a:buAutoNum type="alphaLcParenR"/>
            </a:pPr>
            <a:r>
              <a:rPr lang="es-MX" sz="2600" dirty="0"/>
              <a:t>Obtenga la </a:t>
            </a:r>
            <a:r>
              <a:rPr lang="es-MX" sz="2600" dirty="0" err="1"/>
              <a:t>fmp</a:t>
            </a:r>
            <a:r>
              <a:rPr lang="es-MX" sz="2600" dirty="0"/>
              <a:t> de X = Número de respuestas correctas</a:t>
            </a:r>
          </a:p>
          <a:p>
            <a:pPr marL="457200" indent="-457200">
              <a:buFont typeface="+mj-lt"/>
              <a:buAutoNum type="alphaLcParenR"/>
            </a:pPr>
            <a:r>
              <a:rPr lang="es-MX" sz="2600" dirty="0"/>
              <a:t>Calcule P(X = 0) </a:t>
            </a:r>
            <a:r>
              <a:rPr lang="es-MX" sz="2600" dirty="0">
                <a:solidFill>
                  <a:srgbClr val="FF0000"/>
                </a:solidFill>
              </a:rPr>
              <a:t>R = 0.0563</a:t>
            </a:r>
          </a:p>
          <a:p>
            <a:pPr marL="457200" indent="-457200">
              <a:buFont typeface="+mj-lt"/>
              <a:buAutoNum type="alphaLcParenR"/>
            </a:pPr>
            <a:r>
              <a:rPr lang="es-MX" sz="2600" dirty="0"/>
              <a:t>Calcule P(X &gt; 0) </a:t>
            </a:r>
            <a:r>
              <a:rPr lang="es-MX" sz="2600" dirty="0">
                <a:solidFill>
                  <a:srgbClr val="FF0000"/>
                </a:solidFill>
              </a:rPr>
              <a:t>R = 0.9437</a:t>
            </a:r>
            <a:endParaRPr lang="es-MX" sz="2600" dirty="0"/>
          </a:p>
          <a:p>
            <a:pPr marL="457200" indent="-457200">
              <a:buFont typeface="+mj-lt"/>
              <a:buAutoNum type="alphaLcParenR"/>
            </a:pPr>
            <a:r>
              <a:rPr lang="es-MX" sz="2600" dirty="0"/>
              <a:t>Calcule la probabilidad de que apruebe, si la calificación mínima aprobatoria es 7 </a:t>
            </a:r>
            <a:r>
              <a:rPr lang="es-MX" sz="2600" dirty="0">
                <a:solidFill>
                  <a:srgbClr val="FF0000"/>
                </a:solidFill>
              </a:rPr>
              <a:t>R = 0.0035</a:t>
            </a:r>
            <a:endParaRPr lang="es-MX" sz="2600" dirty="0"/>
          </a:p>
          <a:p>
            <a:pPr marL="457200" indent="-457200">
              <a:buFont typeface="+mj-lt"/>
              <a:buAutoNum type="alphaLcParenR"/>
            </a:pPr>
            <a:r>
              <a:rPr lang="es-MX" sz="2600" dirty="0"/>
              <a:t>Calcule el número esperado de respuestas correctas que obtendrá </a:t>
            </a:r>
            <a:r>
              <a:rPr lang="es-MX" sz="2600" dirty="0">
                <a:solidFill>
                  <a:srgbClr val="FF0000"/>
                </a:solidFill>
              </a:rPr>
              <a:t>R = 2.5</a:t>
            </a:r>
            <a:endParaRPr lang="es-MX" sz="2600" dirty="0"/>
          </a:p>
        </p:txBody>
      </p:sp>
      <p:sp>
        <p:nvSpPr>
          <p:cNvPr id="5" name="4 Marcador de fecha"/>
          <p:cNvSpPr>
            <a:spLocks noGrp="1"/>
          </p:cNvSpPr>
          <p:nvPr>
            <p:ph type="dt" sz="half" idx="10"/>
          </p:nvPr>
        </p:nvSpPr>
        <p:spPr/>
        <p:txBody>
          <a:bodyPr/>
          <a:lstStyle/>
          <a:p>
            <a:r>
              <a:rPr lang="es-MX"/>
              <a:t>v2.5:1016</a:t>
            </a:r>
            <a:endParaRPr lang="es-ES"/>
          </a:p>
        </p:txBody>
      </p:sp>
      <p:sp>
        <p:nvSpPr>
          <p:cNvPr id="6" name="5 Marcador de pie de página"/>
          <p:cNvSpPr>
            <a:spLocks noGrp="1"/>
          </p:cNvSpPr>
          <p:nvPr>
            <p:ph type="ftr" sz="quarter" idx="11"/>
          </p:nvPr>
        </p:nvSpPr>
        <p:spPr/>
        <p:txBody>
          <a:bodyPr/>
          <a:lstStyle/>
          <a:p>
            <a:r>
              <a:rPr lang="es-ES"/>
              <a:t>Distribuciones Discretas de Probabilidad</a:t>
            </a:r>
          </a:p>
        </p:txBody>
      </p:sp>
      <p:sp>
        <p:nvSpPr>
          <p:cNvPr id="7" name="6 Marcador de número de diapositiva"/>
          <p:cNvSpPr>
            <a:spLocks noGrp="1"/>
          </p:cNvSpPr>
          <p:nvPr>
            <p:ph type="sldNum" sz="quarter" idx="12"/>
          </p:nvPr>
        </p:nvSpPr>
        <p:spPr/>
        <p:txBody>
          <a:bodyPr/>
          <a:lstStyle/>
          <a:p>
            <a:fld id="{94C03584-A8C1-4821-B8CF-C0903AD7327A}" type="slidenum">
              <a:rPr lang="es-ES" smtClean="0"/>
              <a:pPr/>
              <a:t>109</a:t>
            </a:fld>
            <a:endParaRPr lang="es-ES"/>
          </a:p>
        </p:txBody>
      </p:sp>
      <p:pic>
        <p:nvPicPr>
          <p:cNvPr id="2" name="1 Imagen"/>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537429" y="608098"/>
            <a:ext cx="3954780" cy="379476"/>
          </a:xfrm>
          <a:prstGeom prst="rect">
            <a:avLst/>
          </a:prstGeom>
          <a:solidFill>
            <a:schemeClr val="bg1"/>
          </a:solidFill>
        </p:spPr>
      </p:pic>
    </p:spTree>
    <p:extLst>
      <p:ext uri="{BB962C8B-B14F-4D97-AF65-F5344CB8AC3E}">
        <p14:creationId xmlns:p14="http://schemas.microsoft.com/office/powerpoint/2010/main" val="4174916310"/>
      </p:ext>
    </p:extLst>
  </p:cSld>
  <p:clrMapOvr>
    <a:masterClrMapping/>
  </p:clrMapOvr>
  <p:transition spd="slow">
    <p:pull dir="l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Densidad de una variable aleatoria</a:t>
            </a:r>
          </a:p>
        </p:txBody>
      </p:sp>
      <p:sp>
        <p:nvSpPr>
          <p:cNvPr id="3" name="2 Marcador de contenido"/>
          <p:cNvSpPr>
            <a:spLocks noGrp="1"/>
          </p:cNvSpPr>
          <p:nvPr>
            <p:ph idx="1"/>
          </p:nvPr>
        </p:nvSpPr>
        <p:spPr>
          <a:xfrm>
            <a:off x="457200" y="1200150"/>
            <a:ext cx="8229600" cy="3027784"/>
          </a:xfrm>
        </p:spPr>
        <p:txBody>
          <a:bodyPr>
            <a:noAutofit/>
          </a:bodyPr>
          <a:lstStyle/>
          <a:p>
            <a:r>
              <a:rPr lang="es-MX" sz="2800" dirty="0"/>
              <a:t>Una variable aleatoria es </a:t>
            </a:r>
            <a:r>
              <a:rPr lang="es-MX" sz="2800" dirty="0">
                <a:solidFill>
                  <a:srgbClr val="FF0000"/>
                </a:solidFill>
              </a:rPr>
              <a:t>continua</a:t>
            </a:r>
            <a:r>
              <a:rPr lang="es-MX" sz="2800" dirty="0"/>
              <a:t> si puede asumir una cantidad infinita no numerable de valores</a:t>
            </a:r>
          </a:p>
          <a:p>
            <a:r>
              <a:rPr lang="es-MX" sz="2800" dirty="0"/>
              <a:t>Esto ocurre, por ejemplo, si una variable puede tomar cualquier valor dentro de un intervalo</a:t>
            </a:r>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11</a:t>
            </a:fld>
            <a:endParaRPr lang="es-ES"/>
          </a:p>
        </p:txBody>
      </p:sp>
      <p:pic>
        <p:nvPicPr>
          <p:cNvPr id="7" name="Picture 22" descr="https://upload.wikimedia.org/wikipedia/commons/3/37/Clock.gif"/>
          <p:cNvPicPr>
            <a:picLocks noChangeAspect="1" noChangeArrowheads="1" noCrop="1"/>
          </p:cNvPicPr>
          <p:nvPr/>
        </p:nvPicPr>
        <p:blipFill>
          <a:blip cstate="print">
            <a:extLst>
              <a:ext uri="{28A0092B-C50C-407E-A947-70E740481C1C}">
                <a14:useLocalDpi xmlns:a14="http://schemas.microsoft.com/office/drawing/2010/main" val="0"/>
              </a:ext>
            </a:extLst>
          </a:blip>
          <a:srcRect/>
          <a:stretch>
            <a:fillRect/>
          </a:stretch>
        </p:blipFill>
        <p:spPr bwMode="auto">
          <a:xfrm>
            <a:off x="7884369" y="3267381"/>
            <a:ext cx="828675" cy="621506"/>
          </a:xfrm>
          <a:prstGeom prst="rect">
            <a:avLst/>
          </a:prstGeom>
          <a:noFill/>
          <a:extLst>
            <a:ext uri="{909E8E84-426E-40DD-AFC4-6F175D3DCCD1}">
              <a14:hiddenFill xmlns:a14="http://schemas.microsoft.com/office/drawing/2010/main">
                <a:solidFill>
                  <a:srgbClr val="FFFFFF"/>
                </a:solidFill>
              </a14:hiddenFill>
            </a:ext>
          </a:extLst>
        </p:spPr>
      </p:pic>
      <p:sp>
        <p:nvSpPr>
          <p:cNvPr id="8" name="7 CuadroTexto"/>
          <p:cNvSpPr txBox="1"/>
          <p:nvPr/>
        </p:nvSpPr>
        <p:spPr>
          <a:xfrm>
            <a:off x="4211961" y="4011910"/>
            <a:ext cx="4680521" cy="923330"/>
          </a:xfrm>
          <a:prstGeom prst="rect">
            <a:avLst/>
          </a:prstGeom>
          <a:noFill/>
        </p:spPr>
        <p:txBody>
          <a:bodyPr wrap="square" rtlCol="0">
            <a:spAutoFit/>
          </a:bodyPr>
          <a:lstStyle/>
          <a:p>
            <a:r>
              <a:rPr lang="es-ES" sz="1800" dirty="0"/>
              <a:t>Variable continua:</a:t>
            </a:r>
          </a:p>
          <a:p>
            <a:r>
              <a:rPr lang="es-ES" sz="1800" dirty="0"/>
              <a:t>Tiempo de atención a una persona (en minutos): 1.00, 1.15, 1.20, 1.43,…, 2.00,…, 3.00,…</a:t>
            </a:r>
            <a:endParaRPr lang="es-MX" sz="1800" dirty="0"/>
          </a:p>
        </p:txBody>
      </p:sp>
      <p:pic>
        <p:nvPicPr>
          <p:cNvPr id="9" name="Picture 4" descr="http://nursing.ju.edu.jo/PublishingImages/faculty%20Staff/unknown%20femal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5436096" y="3531496"/>
            <a:ext cx="804672" cy="60350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http://www.artistsvalley.com/images/icons/Financial%20Accounting%20Icons%20Var/Bank%20Teller%20Security%20Check/256x256/Bank%20Teller%20Security%20Check.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0232" y="3496414"/>
            <a:ext cx="97536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00373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2" presetClass="entr" presetSubtype="2"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500" fill="hold"/>
                                        <p:tgtEl>
                                          <p:spTgt spid="8"/>
                                        </p:tgtEl>
                                        <p:attrNameLst>
                                          <p:attrName>ppt_w</p:attrName>
                                        </p:attrNameLst>
                                      </p:cBhvr>
                                      <p:tavLst>
                                        <p:tav tm="0">
                                          <p:val>
                                            <p:fltVal val="0"/>
                                          </p:val>
                                        </p:tav>
                                        <p:tav tm="100000">
                                          <p:val>
                                            <p:strVal val="#ppt_w"/>
                                          </p:val>
                                        </p:tav>
                                      </p:tavLst>
                                    </p:anim>
                                    <p:anim calcmode="lin" valueType="num">
                                      <p:cBhvr>
                                        <p:cTn id="21" dur="500" fill="hold"/>
                                        <p:tgtEl>
                                          <p:spTgt spid="8"/>
                                        </p:tgtEl>
                                        <p:attrNameLst>
                                          <p:attrName>ppt_h</p:attrName>
                                        </p:attrNameLst>
                                      </p:cBhvr>
                                      <p:tavLst>
                                        <p:tav tm="0">
                                          <p:val>
                                            <p:fltVal val="0"/>
                                          </p:val>
                                        </p:tav>
                                        <p:tav tm="100000">
                                          <p:val>
                                            <p:strVal val="#ppt_h"/>
                                          </p:val>
                                        </p:tav>
                                      </p:tavLst>
                                    </p:anim>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descr="http://www.onlineautonomos.com/blog/wp-content/uploads/2015/04/gastos-deducibles-renta-560x239.jpe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0012" y="298"/>
            <a:ext cx="4000500" cy="1707356"/>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lstStyle/>
          <a:p>
            <a:r>
              <a:rPr lang="es-MX" dirty="0"/>
              <a:t>TAREA. </a:t>
            </a:r>
            <a:r>
              <a:rPr lang="es-MX"/>
              <a:t>Ejercicio</a:t>
            </a:r>
            <a:endParaRPr lang="es-MX" dirty="0"/>
          </a:p>
        </p:txBody>
      </p:sp>
      <p:sp>
        <p:nvSpPr>
          <p:cNvPr id="3" name="2 Marcador de contenido"/>
          <p:cNvSpPr>
            <a:spLocks noGrp="1"/>
          </p:cNvSpPr>
          <p:nvPr>
            <p:ph idx="1"/>
          </p:nvPr>
        </p:nvSpPr>
        <p:spPr>
          <a:solidFill>
            <a:schemeClr val="bg1">
              <a:alpha val="80000"/>
            </a:schemeClr>
          </a:solidFill>
        </p:spPr>
        <p:txBody>
          <a:bodyPr>
            <a:normAutofit fontScale="85000" lnSpcReduction="10000"/>
          </a:bodyPr>
          <a:lstStyle/>
          <a:p>
            <a:r>
              <a:rPr lang="es-MX" dirty="0"/>
              <a:t>Suponga que en cierta población un contribuyente cualquiera puede presentar su declaración mensual en ceros o reportando algún ingreso</a:t>
            </a:r>
          </a:p>
          <a:p>
            <a:r>
              <a:rPr lang="es-MX" dirty="0"/>
              <a:t>Suponga además que, históricamente, el 17% de los contribuyentes declara en cero en ese mes</a:t>
            </a:r>
          </a:p>
          <a:p>
            <a:r>
              <a:rPr lang="es-MX" dirty="0"/>
              <a:t>Un despacho de contadores tiene 50 clientes</a:t>
            </a:r>
          </a:p>
          <a:p>
            <a:r>
              <a:rPr lang="es-MX" dirty="0"/>
              <a:t>Calcule lo siguiente:</a:t>
            </a:r>
          </a:p>
          <a:p>
            <a:pPr marL="457200" indent="-457200">
              <a:buFont typeface="+mj-lt"/>
              <a:buAutoNum type="alphaLcParenR"/>
            </a:pPr>
            <a:r>
              <a:rPr lang="es-MX" dirty="0"/>
              <a:t>La probabilidad de que al menos uno de sus clientes declare en ceros</a:t>
            </a:r>
          </a:p>
          <a:p>
            <a:pPr marL="457200" indent="-457200">
              <a:buFont typeface="+mj-lt"/>
              <a:buAutoNum type="alphaLcParenR"/>
            </a:pPr>
            <a:r>
              <a:rPr lang="es-MX" dirty="0"/>
              <a:t>La probabilidad de que menos de 5 clientes declaren en ceros</a:t>
            </a:r>
          </a:p>
          <a:p>
            <a:pPr marL="457200" indent="-457200">
              <a:buFont typeface="+mj-lt"/>
              <a:buAutoNum type="alphaLcParenR"/>
            </a:pPr>
            <a:r>
              <a:rPr lang="es-MX" dirty="0"/>
              <a:t>El número esperado de clientes que declararán en ceros</a:t>
            </a:r>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110</a:t>
            </a:fld>
            <a:endParaRPr lang="es-ES"/>
          </a:p>
        </p:txBody>
      </p:sp>
    </p:spTree>
    <p:extLst>
      <p:ext uri="{BB962C8B-B14F-4D97-AF65-F5344CB8AC3E}">
        <p14:creationId xmlns:p14="http://schemas.microsoft.com/office/powerpoint/2010/main" val="1711554355"/>
      </p:ext>
    </p:extLst>
  </p:cSld>
  <p:clrMapOvr>
    <a:masterClrMapping/>
  </p:clrMapOvr>
  <p:transition spd="slow">
    <p:pull dir="d"/>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Título"/>
          <p:cNvSpPr>
            <a:spLocks noGrp="1"/>
          </p:cNvSpPr>
          <p:nvPr>
            <p:ph type="title"/>
          </p:nvPr>
        </p:nvSpPr>
        <p:spPr/>
        <p:txBody>
          <a:bodyPr/>
          <a:lstStyle/>
          <a:p>
            <a:r>
              <a:rPr lang="es-MX" dirty="0"/>
              <a:t>Ejemplo. Sentimientos suicidas</a:t>
            </a:r>
          </a:p>
        </p:txBody>
      </p:sp>
      <p:sp>
        <p:nvSpPr>
          <p:cNvPr id="9" name="8 Marcador de contenido"/>
          <p:cNvSpPr>
            <a:spLocks noGrp="1"/>
          </p:cNvSpPr>
          <p:nvPr>
            <p:ph idx="1"/>
          </p:nvPr>
        </p:nvSpPr>
        <p:spPr/>
        <p:txBody>
          <a:bodyPr/>
          <a:lstStyle/>
          <a:p>
            <a:r>
              <a:rPr lang="es-MX" dirty="0"/>
              <a:t>Considere una población en donde la existencia de sentimientos suicidas afecta al 30% de aquella</a:t>
            </a:r>
          </a:p>
          <a:p>
            <a:r>
              <a:rPr lang="es-MX" dirty="0"/>
              <a:t>Suponga que en una tarde se consulta a tres personas de esta población</a:t>
            </a:r>
          </a:p>
          <a:p>
            <a:r>
              <a:rPr lang="es-MX" dirty="0"/>
              <a:t>Sea X = Número de pacientes con sentimientos suicidas entre los tres examinados</a:t>
            </a:r>
          </a:p>
          <a:p>
            <a:r>
              <a:rPr lang="es-MX" dirty="0"/>
              <a:t>Obtenga la distribución de probabilidad de X</a:t>
            </a:r>
          </a:p>
        </p:txBody>
      </p:sp>
      <p:sp>
        <p:nvSpPr>
          <p:cNvPr id="5" name="4 Marcador de fecha"/>
          <p:cNvSpPr>
            <a:spLocks noGrp="1"/>
          </p:cNvSpPr>
          <p:nvPr>
            <p:ph type="dt" sz="half" idx="10"/>
          </p:nvPr>
        </p:nvSpPr>
        <p:spPr/>
        <p:txBody>
          <a:bodyPr/>
          <a:lstStyle/>
          <a:p>
            <a:r>
              <a:rPr lang="es-MX"/>
              <a:t>v2.5:1016</a:t>
            </a:r>
            <a:endParaRPr lang="es-ES"/>
          </a:p>
        </p:txBody>
      </p:sp>
      <p:sp>
        <p:nvSpPr>
          <p:cNvPr id="6" name="5 Marcador de pie de página"/>
          <p:cNvSpPr>
            <a:spLocks noGrp="1"/>
          </p:cNvSpPr>
          <p:nvPr>
            <p:ph type="ftr" sz="quarter" idx="11"/>
          </p:nvPr>
        </p:nvSpPr>
        <p:spPr/>
        <p:txBody>
          <a:bodyPr/>
          <a:lstStyle/>
          <a:p>
            <a:r>
              <a:rPr lang="es-ES"/>
              <a:t>Distribuciones Discretas de Probabilidad</a:t>
            </a:r>
          </a:p>
        </p:txBody>
      </p:sp>
      <p:sp>
        <p:nvSpPr>
          <p:cNvPr id="7" name="6 Marcador de número de diapositiva"/>
          <p:cNvSpPr>
            <a:spLocks noGrp="1"/>
          </p:cNvSpPr>
          <p:nvPr>
            <p:ph type="sldNum" sz="quarter" idx="12"/>
          </p:nvPr>
        </p:nvSpPr>
        <p:spPr/>
        <p:txBody>
          <a:bodyPr/>
          <a:lstStyle/>
          <a:p>
            <a:fld id="{94C03584-A8C1-4821-B8CF-C0903AD7327A}" type="slidenum">
              <a:rPr lang="es-ES" smtClean="0"/>
              <a:pPr/>
              <a:t>111</a:t>
            </a:fld>
            <a:endParaRPr lang="es-ES"/>
          </a:p>
        </p:txBody>
      </p:sp>
      <p:pic>
        <p:nvPicPr>
          <p:cNvPr id="78850" name="Picture 2" descr="http://m.c.lnkd.licdn.com/mpr/mpr/p/7/005/08f/24f/1e29976.jp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4497" y="3546693"/>
            <a:ext cx="2406015" cy="1617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596557"/>
      </p:ext>
    </p:extLst>
  </p:cSld>
  <p:clrMapOvr>
    <a:masterClrMapping/>
  </p:clrMapOvr>
  <p:transition spd="slow">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s://www.womenshealth.gov/mental-health/images/anxiet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6512" y="3978175"/>
            <a:ext cx="2381250" cy="1185863"/>
          </a:xfrm>
          <a:prstGeom prst="rect">
            <a:avLst/>
          </a:prstGeom>
          <a:noFill/>
          <a:extLst>
            <a:ext uri="{909E8E84-426E-40DD-AFC4-6F175D3DCCD1}">
              <a14:hiddenFill xmlns:a14="http://schemas.microsoft.com/office/drawing/2010/main">
                <a:solidFill>
                  <a:srgbClr val="FFFFFF"/>
                </a:solidFill>
              </a14:hiddenFill>
            </a:ext>
          </a:extLst>
        </p:spPr>
      </p:pic>
      <p:sp>
        <p:nvSpPr>
          <p:cNvPr id="8" name="7 Título"/>
          <p:cNvSpPr>
            <a:spLocks noGrp="1"/>
          </p:cNvSpPr>
          <p:nvPr>
            <p:ph type="title"/>
          </p:nvPr>
        </p:nvSpPr>
        <p:spPr/>
        <p:txBody>
          <a:bodyPr/>
          <a:lstStyle/>
          <a:p>
            <a:r>
              <a:rPr lang="es-MX" dirty="0"/>
              <a:t>Ejemplo. Ansiedad</a:t>
            </a:r>
          </a:p>
        </p:txBody>
      </p:sp>
      <p:sp>
        <p:nvSpPr>
          <p:cNvPr id="9" name="8 Marcador de contenido"/>
          <p:cNvSpPr>
            <a:spLocks noGrp="1"/>
          </p:cNvSpPr>
          <p:nvPr>
            <p:ph idx="1"/>
          </p:nvPr>
        </p:nvSpPr>
        <p:spPr>
          <a:solidFill>
            <a:schemeClr val="bg1">
              <a:alpha val="70000"/>
            </a:schemeClr>
          </a:solidFill>
        </p:spPr>
        <p:txBody>
          <a:bodyPr>
            <a:normAutofit lnSpcReduction="10000"/>
          </a:bodyPr>
          <a:lstStyle/>
          <a:p>
            <a:r>
              <a:rPr lang="es-MX" dirty="0"/>
              <a:t>Considere una población en donde la prevalencia de la ansiedad es del 30%</a:t>
            </a:r>
          </a:p>
          <a:p>
            <a:r>
              <a:rPr lang="es-MX" dirty="0"/>
              <a:t>Suponga que en una tarde de consulta asisten tres pacientes al consultorio</a:t>
            </a:r>
          </a:p>
          <a:p>
            <a:r>
              <a:rPr lang="es-MX" dirty="0"/>
              <a:t>Sea X = Número de pacientes con ansiedad entre los tres examinados</a:t>
            </a:r>
          </a:p>
          <a:p>
            <a:pPr marL="457200" indent="-457200">
              <a:buFont typeface="+mj-lt"/>
              <a:buAutoNum type="alphaLcParenR"/>
            </a:pPr>
            <a:r>
              <a:rPr lang="es-MX" dirty="0"/>
              <a:t>Obtenga la distribución de probabilidad de X</a:t>
            </a:r>
          </a:p>
          <a:p>
            <a:pPr marL="457200" indent="-457200">
              <a:buFont typeface="+mj-lt"/>
              <a:buAutoNum type="alphaLcParenR"/>
            </a:pPr>
            <a:r>
              <a:rPr lang="es-MX" dirty="0"/>
              <a:t>Calcule el número esperado de pacientes con ansiedad entre los tres consultados</a:t>
            </a:r>
          </a:p>
        </p:txBody>
      </p:sp>
      <p:sp>
        <p:nvSpPr>
          <p:cNvPr id="5" name="4 Marcador de fecha"/>
          <p:cNvSpPr>
            <a:spLocks noGrp="1"/>
          </p:cNvSpPr>
          <p:nvPr>
            <p:ph type="dt" sz="half" idx="10"/>
          </p:nvPr>
        </p:nvSpPr>
        <p:spPr/>
        <p:txBody>
          <a:bodyPr/>
          <a:lstStyle/>
          <a:p>
            <a:r>
              <a:rPr lang="es-MX"/>
              <a:t>v2.5:1016</a:t>
            </a:r>
            <a:endParaRPr lang="es-ES"/>
          </a:p>
        </p:txBody>
      </p:sp>
      <p:sp>
        <p:nvSpPr>
          <p:cNvPr id="6" name="5 Marcador de pie de página"/>
          <p:cNvSpPr>
            <a:spLocks noGrp="1"/>
          </p:cNvSpPr>
          <p:nvPr>
            <p:ph type="ftr" sz="quarter" idx="11"/>
          </p:nvPr>
        </p:nvSpPr>
        <p:spPr/>
        <p:txBody>
          <a:bodyPr/>
          <a:lstStyle/>
          <a:p>
            <a:r>
              <a:rPr lang="es-ES"/>
              <a:t>Distribuciones Discretas de Probabilidad</a:t>
            </a:r>
          </a:p>
        </p:txBody>
      </p:sp>
      <p:sp>
        <p:nvSpPr>
          <p:cNvPr id="7" name="6 Marcador de número de diapositiva"/>
          <p:cNvSpPr>
            <a:spLocks noGrp="1"/>
          </p:cNvSpPr>
          <p:nvPr>
            <p:ph type="sldNum" sz="quarter" idx="12"/>
          </p:nvPr>
        </p:nvSpPr>
        <p:spPr/>
        <p:txBody>
          <a:bodyPr/>
          <a:lstStyle/>
          <a:p>
            <a:fld id="{94C03584-A8C1-4821-B8CF-C0903AD7327A}" type="slidenum">
              <a:rPr lang="es-ES" smtClean="0"/>
              <a:pPr/>
              <a:t>112</a:t>
            </a:fld>
            <a:endParaRPr lang="es-ES"/>
          </a:p>
        </p:txBody>
      </p:sp>
    </p:spTree>
    <p:extLst>
      <p:ext uri="{BB962C8B-B14F-4D97-AF65-F5344CB8AC3E}">
        <p14:creationId xmlns:p14="http://schemas.microsoft.com/office/powerpoint/2010/main" val="3436177875"/>
      </p:ext>
    </p:extLst>
  </p:cSld>
  <p:clrMapOvr>
    <a:masterClrMapping/>
  </p:clrMapOvr>
  <p:transition spd="slow">
    <p:pull/>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Solución. Utilizando PQRS, tenemos</a:t>
            </a:r>
          </a:p>
        </p:txBody>
      </p:sp>
      <p:graphicFrame>
        <p:nvGraphicFramePr>
          <p:cNvPr id="7" name="6 Marcador de contenido"/>
          <p:cNvGraphicFramePr>
            <a:graphicFrameLocks noGrp="1"/>
          </p:cNvGraphicFramePr>
          <p:nvPr>
            <p:ph sz="half" idx="1"/>
            <p:extLst>
              <p:ext uri="{D42A27DB-BD31-4B8C-83A1-F6EECF244321}">
                <p14:modId xmlns:p14="http://schemas.microsoft.com/office/powerpoint/2010/main" val="3047295673"/>
              </p:ext>
            </p:extLst>
          </p:nvPr>
        </p:nvGraphicFramePr>
        <p:xfrm>
          <a:off x="457200" y="1254919"/>
          <a:ext cx="4038600" cy="1714500"/>
        </p:xfrm>
        <a:graphic>
          <a:graphicData uri="http://schemas.openxmlformats.org/drawingml/2006/table">
            <a:tbl>
              <a:tblPr firstRow="1" bandRow="1">
                <a:tableStyleId>{5C22544A-7EE6-4342-B048-85BDC9FD1C3A}</a:tableStyleId>
              </a:tblPr>
              <a:tblGrid>
                <a:gridCol w="2019300">
                  <a:extLst>
                    <a:ext uri="{9D8B030D-6E8A-4147-A177-3AD203B41FA5}">
                      <a16:colId xmlns:a16="http://schemas.microsoft.com/office/drawing/2014/main" val="20000"/>
                    </a:ext>
                  </a:extLst>
                </a:gridCol>
                <a:gridCol w="2019300">
                  <a:extLst>
                    <a:ext uri="{9D8B030D-6E8A-4147-A177-3AD203B41FA5}">
                      <a16:colId xmlns:a16="http://schemas.microsoft.com/office/drawing/2014/main" val="20001"/>
                    </a:ext>
                  </a:extLst>
                </a:gridCol>
              </a:tblGrid>
              <a:tr h="342900">
                <a:tc>
                  <a:txBody>
                    <a:bodyPr/>
                    <a:lstStyle/>
                    <a:p>
                      <a:pPr algn="ctr"/>
                      <a:r>
                        <a:rPr lang="es-MX" sz="1800" dirty="0"/>
                        <a:t>X</a:t>
                      </a:r>
                    </a:p>
                  </a:txBody>
                  <a:tcPr marL="60579" marR="60579" marT="34290" marB="34290"/>
                </a:tc>
                <a:tc>
                  <a:txBody>
                    <a:bodyPr/>
                    <a:lstStyle/>
                    <a:p>
                      <a:pPr algn="ctr"/>
                      <a:r>
                        <a:rPr lang="es-MX" sz="1800" dirty="0"/>
                        <a:t>P(X = x)</a:t>
                      </a:r>
                    </a:p>
                  </a:txBody>
                  <a:tcPr marL="60579" marR="60579" marT="34290" marB="34290"/>
                </a:tc>
                <a:extLst>
                  <a:ext uri="{0D108BD9-81ED-4DB2-BD59-A6C34878D82A}">
                    <a16:rowId xmlns:a16="http://schemas.microsoft.com/office/drawing/2014/main" val="10000"/>
                  </a:ext>
                </a:extLst>
              </a:tr>
              <a:tr h="342900">
                <a:tc>
                  <a:txBody>
                    <a:bodyPr/>
                    <a:lstStyle/>
                    <a:p>
                      <a:pPr algn="ctr"/>
                      <a:r>
                        <a:rPr lang="es-MX" sz="1800" dirty="0"/>
                        <a:t>0</a:t>
                      </a:r>
                    </a:p>
                  </a:txBody>
                  <a:tcPr marL="60579" marR="60579" marT="34290" marB="34290"/>
                </a:tc>
                <a:tc>
                  <a:txBody>
                    <a:bodyPr/>
                    <a:lstStyle/>
                    <a:p>
                      <a:pPr algn="ctr"/>
                      <a:r>
                        <a:rPr lang="es-MX" sz="1800" dirty="0"/>
                        <a:t>0.343</a:t>
                      </a:r>
                    </a:p>
                  </a:txBody>
                  <a:tcPr marL="60579" marR="60579" marT="34290" marB="34290"/>
                </a:tc>
                <a:extLst>
                  <a:ext uri="{0D108BD9-81ED-4DB2-BD59-A6C34878D82A}">
                    <a16:rowId xmlns:a16="http://schemas.microsoft.com/office/drawing/2014/main" val="10001"/>
                  </a:ext>
                </a:extLst>
              </a:tr>
              <a:tr h="342900">
                <a:tc>
                  <a:txBody>
                    <a:bodyPr/>
                    <a:lstStyle/>
                    <a:p>
                      <a:pPr algn="ctr"/>
                      <a:r>
                        <a:rPr lang="es-MX" sz="1800" dirty="0"/>
                        <a:t>1</a:t>
                      </a:r>
                    </a:p>
                  </a:txBody>
                  <a:tcPr marL="60579" marR="60579" marT="34290" marB="34290"/>
                </a:tc>
                <a:tc>
                  <a:txBody>
                    <a:bodyPr/>
                    <a:lstStyle/>
                    <a:p>
                      <a:pPr algn="ctr"/>
                      <a:r>
                        <a:rPr lang="es-MX" sz="1800" dirty="0"/>
                        <a:t>0.441</a:t>
                      </a:r>
                    </a:p>
                  </a:txBody>
                  <a:tcPr marL="60579" marR="60579" marT="34290" marB="34290"/>
                </a:tc>
                <a:extLst>
                  <a:ext uri="{0D108BD9-81ED-4DB2-BD59-A6C34878D82A}">
                    <a16:rowId xmlns:a16="http://schemas.microsoft.com/office/drawing/2014/main" val="10002"/>
                  </a:ext>
                </a:extLst>
              </a:tr>
              <a:tr h="342900">
                <a:tc>
                  <a:txBody>
                    <a:bodyPr/>
                    <a:lstStyle/>
                    <a:p>
                      <a:pPr algn="ctr"/>
                      <a:r>
                        <a:rPr lang="es-MX" sz="1800" dirty="0"/>
                        <a:t>2</a:t>
                      </a:r>
                    </a:p>
                  </a:txBody>
                  <a:tcPr marL="60579" marR="60579" marT="34290" marB="34290"/>
                </a:tc>
                <a:tc>
                  <a:txBody>
                    <a:bodyPr/>
                    <a:lstStyle/>
                    <a:p>
                      <a:pPr algn="ctr"/>
                      <a:r>
                        <a:rPr lang="es-MX" sz="1800" dirty="0"/>
                        <a:t>0.189</a:t>
                      </a:r>
                    </a:p>
                  </a:txBody>
                  <a:tcPr marL="60579" marR="60579" marT="34290" marB="34290"/>
                </a:tc>
                <a:extLst>
                  <a:ext uri="{0D108BD9-81ED-4DB2-BD59-A6C34878D82A}">
                    <a16:rowId xmlns:a16="http://schemas.microsoft.com/office/drawing/2014/main" val="10003"/>
                  </a:ext>
                </a:extLst>
              </a:tr>
              <a:tr h="342900">
                <a:tc>
                  <a:txBody>
                    <a:bodyPr/>
                    <a:lstStyle/>
                    <a:p>
                      <a:pPr algn="ctr"/>
                      <a:r>
                        <a:rPr lang="es-MX" sz="1800" dirty="0"/>
                        <a:t>3</a:t>
                      </a:r>
                    </a:p>
                  </a:txBody>
                  <a:tcPr marL="60579" marR="60579" marT="34290" marB="34290"/>
                </a:tc>
                <a:tc>
                  <a:txBody>
                    <a:bodyPr/>
                    <a:lstStyle/>
                    <a:p>
                      <a:pPr algn="ctr"/>
                      <a:r>
                        <a:rPr lang="es-MX" sz="1800" dirty="0"/>
                        <a:t>0.027</a:t>
                      </a:r>
                    </a:p>
                  </a:txBody>
                  <a:tcPr marL="60579" marR="60579" marT="34290" marB="34290"/>
                </a:tc>
                <a:extLst>
                  <a:ext uri="{0D108BD9-81ED-4DB2-BD59-A6C34878D82A}">
                    <a16:rowId xmlns:a16="http://schemas.microsoft.com/office/drawing/2014/main" val="10004"/>
                  </a:ext>
                </a:extLst>
              </a:tr>
            </a:tbl>
          </a:graphicData>
        </a:graphic>
      </p:graphicFrame>
      <p:sp>
        <p:nvSpPr>
          <p:cNvPr id="8" name="7 Marcador de contenido"/>
          <p:cNvSpPr>
            <a:spLocks noGrp="1"/>
          </p:cNvSpPr>
          <p:nvPr>
            <p:ph sz="half" idx="2"/>
          </p:nvPr>
        </p:nvSpPr>
        <p:spPr/>
        <p:txBody>
          <a:bodyPr>
            <a:normAutofit fontScale="92500" lnSpcReduction="20000"/>
          </a:bodyPr>
          <a:lstStyle/>
          <a:p>
            <a:r>
              <a:rPr lang="es-MX" dirty="0"/>
              <a:t>El número esperado de pacientes entre los 3 que presenta ansiedad es</a:t>
            </a:r>
          </a:p>
          <a:p>
            <a:pPr marL="531813" indent="0">
              <a:buNone/>
            </a:pPr>
            <a:r>
              <a:rPr lang="es-MX" dirty="0"/>
              <a:t>E(X) = </a:t>
            </a:r>
            <a:r>
              <a:rPr lang="es-MX" dirty="0" err="1"/>
              <a:t>np</a:t>
            </a:r>
            <a:r>
              <a:rPr lang="es-MX" dirty="0"/>
              <a:t> = 3(0.3)</a:t>
            </a:r>
          </a:p>
          <a:p>
            <a:pPr marL="531813" indent="0">
              <a:buNone/>
            </a:pPr>
            <a:r>
              <a:rPr lang="es-MX" dirty="0"/>
              <a:t>E(X) = 0.9</a:t>
            </a:r>
          </a:p>
          <a:p>
            <a:r>
              <a:rPr lang="es-MX" dirty="0"/>
              <a:t>Así que, en promedio, uno de los tres pacientes presentará ansiedad</a:t>
            </a:r>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113</a:t>
            </a:fld>
            <a:endParaRPr lang="es-ES"/>
          </a:p>
        </p:txBody>
      </p:sp>
      <p:pic>
        <p:nvPicPr>
          <p:cNvPr id="3" name="2 Imagen"/>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115616" y="3651870"/>
            <a:ext cx="2509714" cy="251429"/>
          </a:xfrm>
          <a:prstGeom prst="rect">
            <a:avLst/>
          </a:prstGeom>
        </p:spPr>
      </p:pic>
    </p:spTree>
    <p:extLst>
      <p:ext uri="{BB962C8B-B14F-4D97-AF65-F5344CB8AC3E}">
        <p14:creationId xmlns:p14="http://schemas.microsoft.com/office/powerpoint/2010/main" val="374212604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descr="http://static.cnnexpansion.com/media/2011/03/08/impuestos.jpg"/>
          <p:cNvPicPr>
            <a:picLocks noChangeAspect="1" noChangeArrowheads="1"/>
          </p:cNvPicPr>
          <p:nvPr/>
        </p:nvPicPr>
        <p:blipFill rotWithShape="1">
          <a:blip r:embed="rId2">
            <a:extLst>
              <a:ext uri="{28A0092B-C50C-407E-A947-70E740481C1C}">
                <a14:useLocalDpi xmlns:a14="http://schemas.microsoft.com/office/drawing/2010/main" val="0"/>
              </a:ext>
            </a:extLst>
          </a:blip>
          <a:srcRect b="25302"/>
          <a:stretch/>
        </p:blipFill>
        <p:spPr bwMode="auto">
          <a:xfrm>
            <a:off x="6016579" y="0"/>
            <a:ext cx="3124200" cy="1227334"/>
          </a:xfrm>
          <a:prstGeom prst="rect">
            <a:avLst/>
          </a:prstGeom>
          <a:noFill/>
          <a:extLst>
            <a:ext uri="{909E8E84-426E-40DD-AFC4-6F175D3DCCD1}">
              <a14:hiddenFill xmlns:a14="http://schemas.microsoft.com/office/drawing/2010/main">
                <a:solidFill>
                  <a:srgbClr val="FFFFFF"/>
                </a:solidFill>
              </a14:hiddenFill>
            </a:ext>
          </a:extLst>
        </p:spPr>
      </p:pic>
      <p:sp>
        <p:nvSpPr>
          <p:cNvPr id="8" name="7 Título"/>
          <p:cNvSpPr>
            <a:spLocks noGrp="1"/>
          </p:cNvSpPr>
          <p:nvPr>
            <p:ph type="title"/>
          </p:nvPr>
        </p:nvSpPr>
        <p:spPr>
          <a:solidFill>
            <a:schemeClr val="bg1">
              <a:alpha val="70000"/>
            </a:schemeClr>
          </a:solidFill>
        </p:spPr>
        <p:txBody>
          <a:bodyPr>
            <a:normAutofit fontScale="90000"/>
          </a:bodyPr>
          <a:lstStyle/>
          <a:p>
            <a:r>
              <a:rPr lang="es-MX" dirty="0"/>
              <a:t>Ejemplo. Declaración complementaria</a:t>
            </a:r>
          </a:p>
        </p:txBody>
      </p:sp>
      <p:sp>
        <p:nvSpPr>
          <p:cNvPr id="9" name="8 Marcador de contenido"/>
          <p:cNvSpPr>
            <a:spLocks noGrp="1"/>
          </p:cNvSpPr>
          <p:nvPr>
            <p:ph idx="1"/>
          </p:nvPr>
        </p:nvSpPr>
        <p:spPr/>
        <p:txBody>
          <a:bodyPr>
            <a:normAutofit lnSpcReduction="10000"/>
          </a:bodyPr>
          <a:lstStyle/>
          <a:p>
            <a:r>
              <a:rPr lang="es-MX" dirty="0"/>
              <a:t>Considere una población en donde la probabilidad de que un contribuyente presente una declaración complementaria es del 67%</a:t>
            </a:r>
          </a:p>
          <a:p>
            <a:r>
              <a:rPr lang="es-MX" dirty="0"/>
              <a:t>Suponga que un contador tiene 4 clientes por atender</a:t>
            </a:r>
          </a:p>
          <a:p>
            <a:r>
              <a:rPr lang="es-MX" dirty="0"/>
              <a:t>Sea X = Número de clientes que presentará declaración complementaria entre los cuatro atendidos</a:t>
            </a:r>
          </a:p>
          <a:p>
            <a:pPr marL="457200" indent="-457200">
              <a:buFont typeface="+mj-lt"/>
              <a:buAutoNum type="alphaLcParenR"/>
            </a:pPr>
            <a:r>
              <a:rPr lang="es-MX" dirty="0"/>
              <a:t>Obtenga la distribución de probabilidad de X</a:t>
            </a:r>
          </a:p>
          <a:p>
            <a:pPr marL="457200" indent="-457200">
              <a:buFont typeface="+mj-lt"/>
              <a:buAutoNum type="alphaLcParenR"/>
            </a:pPr>
            <a:r>
              <a:rPr lang="es-MX" dirty="0"/>
              <a:t>Calcule el número esperado de clientes que presentará declaración complementaria entre los cuatro atendidos</a:t>
            </a:r>
          </a:p>
        </p:txBody>
      </p:sp>
      <p:sp>
        <p:nvSpPr>
          <p:cNvPr id="5" name="4 Marcador de fecha"/>
          <p:cNvSpPr>
            <a:spLocks noGrp="1"/>
          </p:cNvSpPr>
          <p:nvPr>
            <p:ph type="dt" sz="half" idx="10"/>
          </p:nvPr>
        </p:nvSpPr>
        <p:spPr/>
        <p:txBody>
          <a:bodyPr/>
          <a:lstStyle/>
          <a:p>
            <a:r>
              <a:rPr lang="es-MX"/>
              <a:t>v2.5:1016</a:t>
            </a:r>
            <a:endParaRPr lang="es-ES"/>
          </a:p>
        </p:txBody>
      </p:sp>
      <p:sp>
        <p:nvSpPr>
          <p:cNvPr id="6" name="5 Marcador de pie de página"/>
          <p:cNvSpPr>
            <a:spLocks noGrp="1"/>
          </p:cNvSpPr>
          <p:nvPr>
            <p:ph type="ftr" sz="quarter" idx="11"/>
          </p:nvPr>
        </p:nvSpPr>
        <p:spPr/>
        <p:txBody>
          <a:bodyPr/>
          <a:lstStyle/>
          <a:p>
            <a:r>
              <a:rPr lang="es-ES"/>
              <a:t>Distribuciones Discretas de Probabilidad</a:t>
            </a:r>
          </a:p>
        </p:txBody>
      </p:sp>
      <p:sp>
        <p:nvSpPr>
          <p:cNvPr id="7" name="6 Marcador de número de diapositiva"/>
          <p:cNvSpPr>
            <a:spLocks noGrp="1"/>
          </p:cNvSpPr>
          <p:nvPr>
            <p:ph type="sldNum" sz="quarter" idx="12"/>
          </p:nvPr>
        </p:nvSpPr>
        <p:spPr/>
        <p:txBody>
          <a:bodyPr/>
          <a:lstStyle/>
          <a:p>
            <a:fld id="{94C03584-A8C1-4821-B8CF-C0903AD7327A}" type="slidenum">
              <a:rPr lang="es-ES" smtClean="0"/>
              <a:pPr/>
              <a:t>114</a:t>
            </a:fld>
            <a:endParaRPr lang="es-ES"/>
          </a:p>
        </p:txBody>
      </p:sp>
    </p:spTree>
    <p:extLst>
      <p:ext uri="{BB962C8B-B14F-4D97-AF65-F5344CB8AC3E}">
        <p14:creationId xmlns:p14="http://schemas.microsoft.com/office/powerpoint/2010/main" val="2151382116"/>
      </p:ext>
    </p:extLst>
  </p:cSld>
  <p:clrMapOvr>
    <a:masterClrMapping/>
  </p:clrMapOvr>
  <p:transition spd="slow">
    <p:pull/>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Solución. Utilizando PQRS, tenemos</a:t>
            </a:r>
          </a:p>
        </p:txBody>
      </p:sp>
      <p:graphicFrame>
        <p:nvGraphicFramePr>
          <p:cNvPr id="7" name="6 Marcador de contenido"/>
          <p:cNvGraphicFramePr>
            <a:graphicFrameLocks noGrp="1"/>
          </p:cNvGraphicFramePr>
          <p:nvPr>
            <p:ph sz="half" idx="1"/>
            <p:extLst>
              <p:ext uri="{D42A27DB-BD31-4B8C-83A1-F6EECF244321}">
                <p14:modId xmlns:p14="http://schemas.microsoft.com/office/powerpoint/2010/main" val="2326248517"/>
              </p:ext>
            </p:extLst>
          </p:nvPr>
        </p:nvGraphicFramePr>
        <p:xfrm>
          <a:off x="457200" y="1254919"/>
          <a:ext cx="4038600" cy="2057400"/>
        </p:xfrm>
        <a:graphic>
          <a:graphicData uri="http://schemas.openxmlformats.org/drawingml/2006/table">
            <a:tbl>
              <a:tblPr firstRow="1" bandRow="1">
                <a:tableStyleId>{5C22544A-7EE6-4342-B048-85BDC9FD1C3A}</a:tableStyleId>
              </a:tblPr>
              <a:tblGrid>
                <a:gridCol w="2019300">
                  <a:extLst>
                    <a:ext uri="{9D8B030D-6E8A-4147-A177-3AD203B41FA5}">
                      <a16:colId xmlns:a16="http://schemas.microsoft.com/office/drawing/2014/main" val="20000"/>
                    </a:ext>
                  </a:extLst>
                </a:gridCol>
                <a:gridCol w="2019300">
                  <a:extLst>
                    <a:ext uri="{9D8B030D-6E8A-4147-A177-3AD203B41FA5}">
                      <a16:colId xmlns:a16="http://schemas.microsoft.com/office/drawing/2014/main" val="20001"/>
                    </a:ext>
                  </a:extLst>
                </a:gridCol>
              </a:tblGrid>
              <a:tr h="342900">
                <a:tc>
                  <a:txBody>
                    <a:bodyPr/>
                    <a:lstStyle/>
                    <a:p>
                      <a:pPr algn="ctr"/>
                      <a:r>
                        <a:rPr lang="es-MX" sz="1800" dirty="0"/>
                        <a:t>X</a:t>
                      </a:r>
                    </a:p>
                  </a:txBody>
                  <a:tcPr marL="60579" marR="60579" marT="34290" marB="34290"/>
                </a:tc>
                <a:tc>
                  <a:txBody>
                    <a:bodyPr/>
                    <a:lstStyle/>
                    <a:p>
                      <a:pPr algn="ctr"/>
                      <a:r>
                        <a:rPr lang="es-MX" sz="1800" dirty="0"/>
                        <a:t>P(X = x)</a:t>
                      </a:r>
                    </a:p>
                  </a:txBody>
                  <a:tcPr marL="60579" marR="60579" marT="34290" marB="34290"/>
                </a:tc>
                <a:extLst>
                  <a:ext uri="{0D108BD9-81ED-4DB2-BD59-A6C34878D82A}">
                    <a16:rowId xmlns:a16="http://schemas.microsoft.com/office/drawing/2014/main" val="10000"/>
                  </a:ext>
                </a:extLst>
              </a:tr>
              <a:tr h="342900">
                <a:tc>
                  <a:txBody>
                    <a:bodyPr/>
                    <a:lstStyle/>
                    <a:p>
                      <a:pPr algn="ctr"/>
                      <a:r>
                        <a:rPr lang="es-MX" sz="1800" dirty="0"/>
                        <a:t>0</a:t>
                      </a:r>
                    </a:p>
                  </a:txBody>
                  <a:tcPr marL="60579" marR="60579" marT="34290" marB="34290"/>
                </a:tc>
                <a:tc>
                  <a:txBody>
                    <a:bodyPr/>
                    <a:lstStyle/>
                    <a:p>
                      <a:pPr algn="ctr"/>
                      <a:endParaRPr lang="es-MX" sz="1800" dirty="0"/>
                    </a:p>
                  </a:txBody>
                  <a:tcPr marL="60579" marR="60579" marT="34290" marB="34290"/>
                </a:tc>
                <a:extLst>
                  <a:ext uri="{0D108BD9-81ED-4DB2-BD59-A6C34878D82A}">
                    <a16:rowId xmlns:a16="http://schemas.microsoft.com/office/drawing/2014/main" val="10001"/>
                  </a:ext>
                </a:extLst>
              </a:tr>
              <a:tr h="342900">
                <a:tc>
                  <a:txBody>
                    <a:bodyPr/>
                    <a:lstStyle/>
                    <a:p>
                      <a:pPr algn="ctr"/>
                      <a:r>
                        <a:rPr lang="es-MX" sz="1800" dirty="0"/>
                        <a:t>1</a:t>
                      </a:r>
                    </a:p>
                  </a:txBody>
                  <a:tcPr marL="60579" marR="60579" marT="34290" marB="34290"/>
                </a:tc>
                <a:tc>
                  <a:txBody>
                    <a:bodyPr/>
                    <a:lstStyle/>
                    <a:p>
                      <a:pPr algn="ctr"/>
                      <a:endParaRPr lang="es-MX" sz="1800" dirty="0"/>
                    </a:p>
                  </a:txBody>
                  <a:tcPr marL="60579" marR="60579" marT="34290" marB="34290"/>
                </a:tc>
                <a:extLst>
                  <a:ext uri="{0D108BD9-81ED-4DB2-BD59-A6C34878D82A}">
                    <a16:rowId xmlns:a16="http://schemas.microsoft.com/office/drawing/2014/main" val="10002"/>
                  </a:ext>
                </a:extLst>
              </a:tr>
              <a:tr h="342900">
                <a:tc>
                  <a:txBody>
                    <a:bodyPr/>
                    <a:lstStyle/>
                    <a:p>
                      <a:pPr algn="ctr"/>
                      <a:r>
                        <a:rPr lang="es-MX" sz="1800" dirty="0"/>
                        <a:t>2</a:t>
                      </a:r>
                    </a:p>
                  </a:txBody>
                  <a:tcPr marL="60579" marR="60579" marT="34290" marB="34290"/>
                </a:tc>
                <a:tc>
                  <a:txBody>
                    <a:bodyPr/>
                    <a:lstStyle/>
                    <a:p>
                      <a:pPr algn="ctr"/>
                      <a:endParaRPr lang="es-MX" sz="1800" dirty="0"/>
                    </a:p>
                  </a:txBody>
                  <a:tcPr marL="60579" marR="60579" marT="34290" marB="34290"/>
                </a:tc>
                <a:extLst>
                  <a:ext uri="{0D108BD9-81ED-4DB2-BD59-A6C34878D82A}">
                    <a16:rowId xmlns:a16="http://schemas.microsoft.com/office/drawing/2014/main" val="10003"/>
                  </a:ext>
                </a:extLst>
              </a:tr>
              <a:tr h="342900">
                <a:tc>
                  <a:txBody>
                    <a:bodyPr/>
                    <a:lstStyle/>
                    <a:p>
                      <a:pPr algn="ctr"/>
                      <a:r>
                        <a:rPr lang="es-MX" sz="1800" dirty="0"/>
                        <a:t>3</a:t>
                      </a:r>
                    </a:p>
                  </a:txBody>
                  <a:tcPr marL="60579" marR="60579" marT="34290" marB="34290"/>
                </a:tc>
                <a:tc>
                  <a:txBody>
                    <a:bodyPr/>
                    <a:lstStyle/>
                    <a:p>
                      <a:pPr algn="ctr"/>
                      <a:endParaRPr lang="es-MX" sz="1800" dirty="0"/>
                    </a:p>
                  </a:txBody>
                  <a:tcPr marL="60579" marR="60579" marT="34290" marB="34290"/>
                </a:tc>
                <a:extLst>
                  <a:ext uri="{0D108BD9-81ED-4DB2-BD59-A6C34878D82A}">
                    <a16:rowId xmlns:a16="http://schemas.microsoft.com/office/drawing/2014/main" val="10004"/>
                  </a:ext>
                </a:extLst>
              </a:tr>
              <a:tr h="342900">
                <a:tc>
                  <a:txBody>
                    <a:bodyPr/>
                    <a:lstStyle/>
                    <a:p>
                      <a:pPr algn="ctr"/>
                      <a:r>
                        <a:rPr lang="es-MX" sz="1800" dirty="0"/>
                        <a:t>4</a:t>
                      </a:r>
                    </a:p>
                  </a:txBody>
                  <a:tcPr marL="60579" marR="60579" marT="34290" marB="34290"/>
                </a:tc>
                <a:tc>
                  <a:txBody>
                    <a:bodyPr/>
                    <a:lstStyle/>
                    <a:p>
                      <a:pPr algn="ctr"/>
                      <a:endParaRPr lang="es-MX" sz="1800" dirty="0"/>
                    </a:p>
                  </a:txBody>
                  <a:tcPr marL="60579" marR="60579" marT="34290" marB="34290"/>
                </a:tc>
                <a:extLst>
                  <a:ext uri="{0D108BD9-81ED-4DB2-BD59-A6C34878D82A}">
                    <a16:rowId xmlns:a16="http://schemas.microsoft.com/office/drawing/2014/main" val="10005"/>
                  </a:ext>
                </a:extLst>
              </a:tr>
            </a:tbl>
          </a:graphicData>
        </a:graphic>
      </p:graphicFrame>
      <p:sp>
        <p:nvSpPr>
          <p:cNvPr id="8" name="7 Marcador de contenido"/>
          <p:cNvSpPr>
            <a:spLocks noGrp="1"/>
          </p:cNvSpPr>
          <p:nvPr>
            <p:ph sz="half" idx="2"/>
          </p:nvPr>
        </p:nvSpPr>
        <p:spPr/>
        <p:txBody>
          <a:bodyPr>
            <a:normAutofit fontScale="85000" lnSpcReduction="20000"/>
          </a:bodyPr>
          <a:lstStyle/>
          <a:p>
            <a:r>
              <a:rPr lang="es-MX" dirty="0"/>
              <a:t>El número esperado de contribuyentes entre los 4 que presentará declaración complementaria es</a:t>
            </a:r>
          </a:p>
          <a:p>
            <a:pPr marL="531813" indent="0">
              <a:buNone/>
            </a:pPr>
            <a:r>
              <a:rPr lang="es-MX" dirty="0"/>
              <a:t>E(X) = </a:t>
            </a:r>
            <a:r>
              <a:rPr lang="es-MX" dirty="0" err="1"/>
              <a:t>np</a:t>
            </a:r>
            <a:r>
              <a:rPr lang="es-MX" dirty="0"/>
              <a:t> = 4(0.67)</a:t>
            </a:r>
          </a:p>
          <a:p>
            <a:pPr marL="531813" indent="0">
              <a:buNone/>
            </a:pPr>
            <a:r>
              <a:rPr lang="es-MX" dirty="0"/>
              <a:t>E(X) = </a:t>
            </a:r>
          </a:p>
          <a:p>
            <a:r>
              <a:rPr lang="es-MX" dirty="0"/>
              <a:t>Así que, en promedio, ___ de los cuatro clientes presentarán declaración complementaria</a:t>
            </a:r>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115</a:t>
            </a:fld>
            <a:endParaRPr lang="es-ES"/>
          </a:p>
        </p:txBody>
      </p:sp>
      <p:pic>
        <p:nvPicPr>
          <p:cNvPr id="9" name="Picture 2" descr="http://static.cnnexpansion.com/media/2011/03/08/impuestos.jpg"/>
          <p:cNvPicPr>
            <a:picLocks noChangeAspect="1" noChangeArrowheads="1"/>
          </p:cNvPicPr>
          <p:nvPr/>
        </p:nvPicPr>
        <p:blipFill rotWithShape="1">
          <a:blip r:embed="rId2">
            <a:extLst>
              <a:ext uri="{28A0092B-C50C-407E-A947-70E740481C1C}">
                <a14:useLocalDpi xmlns:a14="http://schemas.microsoft.com/office/drawing/2010/main" val="0"/>
              </a:ext>
            </a:extLst>
          </a:blip>
          <a:srcRect b="25302"/>
          <a:stretch/>
        </p:blipFill>
        <p:spPr bwMode="auto">
          <a:xfrm>
            <a:off x="899592" y="3650129"/>
            <a:ext cx="3124200" cy="1227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259295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s-ES"/>
              <a:t>Ejemplo</a:t>
            </a:r>
          </a:p>
        </p:txBody>
      </p:sp>
      <p:sp>
        <p:nvSpPr>
          <p:cNvPr id="88067" name="Rectangle 3"/>
          <p:cNvSpPr>
            <a:spLocks noGrp="1" noChangeArrowheads="1"/>
          </p:cNvSpPr>
          <p:nvPr>
            <p:ph idx="1"/>
          </p:nvPr>
        </p:nvSpPr>
        <p:spPr/>
        <p:txBody>
          <a:bodyPr>
            <a:normAutofit fontScale="92500" lnSpcReduction="20000"/>
          </a:bodyPr>
          <a:lstStyle/>
          <a:p>
            <a:r>
              <a:rPr lang="es-ES" sz="2800" dirty="0"/>
              <a:t>De una línea de producción que genera 3% de productos con una deficiencia menor se toman aleatoriamente 20 unidades</a:t>
            </a:r>
          </a:p>
          <a:p>
            <a:pPr marL="514350" indent="-514350">
              <a:buFont typeface="+mj-lt"/>
              <a:buAutoNum type="alphaLcParenR"/>
            </a:pPr>
            <a:r>
              <a:rPr lang="es-ES" sz="2800" dirty="0"/>
              <a:t>Calcule la probabilidad de que al menos una de las unidades sea defectuosa. </a:t>
            </a:r>
            <a:r>
              <a:rPr lang="es-ES" sz="2800" dirty="0">
                <a:solidFill>
                  <a:srgbClr val="C00000"/>
                </a:solidFill>
              </a:rPr>
              <a:t>R = 0.4562</a:t>
            </a:r>
          </a:p>
          <a:p>
            <a:pPr marL="514350" indent="-514350">
              <a:buFont typeface="+mj-lt"/>
              <a:buAutoNum type="alphaLcParenR"/>
            </a:pPr>
            <a:r>
              <a:rPr lang="es-ES" sz="2800" dirty="0"/>
              <a:t>Calcule el número esperado de unidades defectuosas entre las 20 seleccionadas. </a:t>
            </a:r>
            <a:r>
              <a:rPr lang="es-ES" sz="2800" dirty="0">
                <a:solidFill>
                  <a:srgbClr val="C00000"/>
                </a:solidFill>
              </a:rPr>
              <a:t>R = 0.6, es decir, prácticamente,</a:t>
            </a:r>
            <a:br>
              <a:rPr lang="es-ES" sz="2800" dirty="0">
                <a:solidFill>
                  <a:srgbClr val="C00000"/>
                </a:solidFill>
              </a:rPr>
            </a:br>
            <a:r>
              <a:rPr lang="es-ES" sz="2800" dirty="0">
                <a:solidFill>
                  <a:srgbClr val="C00000"/>
                </a:solidFill>
              </a:rPr>
              <a:t>ninguna de las 20 unidades</a:t>
            </a:r>
            <a:br>
              <a:rPr lang="es-ES" sz="2800" dirty="0">
                <a:solidFill>
                  <a:srgbClr val="C00000"/>
                </a:solidFill>
              </a:rPr>
            </a:br>
            <a:r>
              <a:rPr lang="es-ES" sz="2800" dirty="0">
                <a:solidFill>
                  <a:srgbClr val="C00000"/>
                </a:solidFill>
              </a:rPr>
              <a:t>examinadas será defectuosa</a:t>
            </a:r>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9493D9E3-363F-4BFB-92BD-7A0605BDEFF6}" type="slidenum">
              <a:rPr lang="es-ES"/>
              <a:pPr/>
              <a:t>116</a:t>
            </a:fld>
            <a:endParaRPr lang="es-ES"/>
          </a:p>
        </p:txBody>
      </p:sp>
      <p:pic>
        <p:nvPicPr>
          <p:cNvPr id="79874" name="Picture 2" descr="http://www.foodprocessing-technology.com/projects/natural/images/image5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2160" y="3705876"/>
            <a:ext cx="2857500" cy="12130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ll dir="ld"/>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Gráfica de la </a:t>
            </a:r>
            <a:r>
              <a:rPr lang="es-MX" dirty="0" err="1"/>
              <a:t>fmp</a:t>
            </a:r>
            <a:r>
              <a:rPr lang="es-MX" dirty="0"/>
              <a:t> de X</a:t>
            </a:r>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117</a:t>
            </a:fld>
            <a:endParaRPr lang="es-ES"/>
          </a:p>
        </p:txBody>
      </p:sp>
      <p:pic>
        <p:nvPicPr>
          <p:cNvPr id="931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35941" y="1200150"/>
            <a:ext cx="7072119"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0737650"/>
      </p:ext>
    </p:extLst>
  </p:cSld>
  <p:clrMapOvr>
    <a:masterClrMapping/>
  </p:clrMapOvr>
  <p:transition spd="slow">
    <p:pull dir="u"/>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s-ES"/>
              <a:t>Ejemplo</a:t>
            </a:r>
          </a:p>
        </p:txBody>
      </p:sp>
      <p:sp>
        <p:nvSpPr>
          <p:cNvPr id="88067" name="Rectangle 3"/>
          <p:cNvSpPr>
            <a:spLocks noGrp="1" noChangeArrowheads="1"/>
          </p:cNvSpPr>
          <p:nvPr>
            <p:ph idx="1"/>
          </p:nvPr>
        </p:nvSpPr>
        <p:spPr/>
        <p:txBody>
          <a:bodyPr>
            <a:normAutofit fontScale="92500" lnSpcReduction="10000"/>
          </a:bodyPr>
          <a:lstStyle/>
          <a:p>
            <a:r>
              <a:rPr lang="es-ES" dirty="0"/>
              <a:t>De todos los clientes que adquieren cierto modelo de reproductor mp3, 5% de ellos prefieren el color amarillo</a:t>
            </a:r>
          </a:p>
          <a:p>
            <a:r>
              <a:rPr lang="es-ES" dirty="0"/>
              <a:t>Se selecciona aleatoriamente a 15 clientes de entre los que adquirieron reproductores mp3 el último mes</a:t>
            </a:r>
          </a:p>
          <a:p>
            <a:pPr marL="457200" indent="-457200">
              <a:buFont typeface="+mj-lt"/>
              <a:buAutoNum type="alphaLcParenR"/>
            </a:pPr>
            <a:r>
              <a:rPr lang="es-ES" dirty="0"/>
              <a:t>Calcule la probabilidad de que entre 1 y 4 de ellos (ambos inclusive) hayan preferido el color amarillo. </a:t>
            </a:r>
            <a:r>
              <a:rPr lang="es-ES" dirty="0">
                <a:solidFill>
                  <a:srgbClr val="C00000"/>
                </a:solidFill>
              </a:rPr>
              <a:t>R = 0.5362</a:t>
            </a:r>
            <a:r>
              <a:rPr lang="es-ES" dirty="0"/>
              <a:t> </a:t>
            </a:r>
          </a:p>
          <a:p>
            <a:pPr marL="457200" indent="-457200">
              <a:buFont typeface="+mj-lt"/>
              <a:buAutoNum type="alphaLcParenR"/>
            </a:pPr>
            <a:r>
              <a:rPr lang="es-ES" dirty="0"/>
              <a:t>Calcule el número esperado de</a:t>
            </a:r>
            <a:br>
              <a:rPr lang="es-ES" dirty="0"/>
            </a:br>
            <a:r>
              <a:rPr lang="es-ES" dirty="0"/>
              <a:t>unidades amarillas entre las 15</a:t>
            </a:r>
            <a:br>
              <a:rPr lang="es-ES" dirty="0"/>
            </a:br>
            <a:r>
              <a:rPr lang="es-ES" dirty="0"/>
              <a:t>adquiridas. </a:t>
            </a:r>
            <a:r>
              <a:rPr lang="es-ES" dirty="0">
                <a:solidFill>
                  <a:srgbClr val="C00000"/>
                </a:solidFill>
              </a:rPr>
              <a:t>R = 0.75. Aproximadamente</a:t>
            </a:r>
            <a:br>
              <a:rPr lang="es-ES" dirty="0">
                <a:solidFill>
                  <a:srgbClr val="C00000"/>
                </a:solidFill>
              </a:rPr>
            </a:br>
            <a:r>
              <a:rPr lang="es-ES" dirty="0">
                <a:solidFill>
                  <a:srgbClr val="C00000"/>
                </a:solidFill>
              </a:rPr>
              <a:t>una de las 15 unidades, en promedio</a:t>
            </a:r>
            <a:r>
              <a:rPr lang="es-ES" dirty="0"/>
              <a:t>,</a:t>
            </a:r>
            <a:br>
              <a:rPr lang="es-ES" dirty="0"/>
            </a:br>
            <a:r>
              <a:rPr lang="es-ES" dirty="0">
                <a:solidFill>
                  <a:srgbClr val="C00000"/>
                </a:solidFill>
              </a:rPr>
              <a:t>será amarilla</a:t>
            </a:r>
            <a:endParaRPr lang="es-ES" dirty="0"/>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9493D9E3-363F-4BFB-92BD-7A0605BDEFF6}" type="slidenum">
              <a:rPr lang="es-ES"/>
              <a:pPr/>
              <a:t>118</a:t>
            </a:fld>
            <a:endParaRPr lang="es-ES"/>
          </a:p>
        </p:txBody>
      </p:sp>
      <p:pic>
        <p:nvPicPr>
          <p:cNvPr id="80898" name="Picture 2" descr="https://www.latestgadget.com.ph/image/cache/data/MP3,%20MP4,%20Media%20Players/Clip%20mp3%20Player%20with%20LCD-%20Green%202-1700x170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56176" y="3381840"/>
            <a:ext cx="2232248" cy="1674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13430"/>
      </p:ext>
    </p:extLst>
  </p:cSld>
  <p:clrMapOvr>
    <a:masterClrMapping/>
  </p:clrMapOvr>
  <p:transition spd="slow">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8067">
                                            <p:txEl>
                                              <p:pRg st="0" end="0"/>
                                            </p:txEl>
                                          </p:spTgt>
                                        </p:tgtEl>
                                        <p:attrNameLst>
                                          <p:attrName>style.visibility</p:attrName>
                                        </p:attrNameLst>
                                      </p:cBhvr>
                                      <p:to>
                                        <p:strVal val="visible"/>
                                      </p:to>
                                    </p:set>
                                    <p:animEffect transition="in" filter="fade">
                                      <p:cBhvr>
                                        <p:cTn id="7" dur="500"/>
                                        <p:tgtEl>
                                          <p:spTgt spid="880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8067">
                                            <p:txEl>
                                              <p:pRg st="1" end="1"/>
                                            </p:txEl>
                                          </p:spTgt>
                                        </p:tgtEl>
                                        <p:attrNameLst>
                                          <p:attrName>style.visibility</p:attrName>
                                        </p:attrNameLst>
                                      </p:cBhvr>
                                      <p:to>
                                        <p:strVal val="visible"/>
                                      </p:to>
                                    </p:set>
                                    <p:animEffect transition="in" filter="fade">
                                      <p:cBhvr>
                                        <p:cTn id="12" dur="500"/>
                                        <p:tgtEl>
                                          <p:spTgt spid="880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8067">
                                            <p:txEl>
                                              <p:pRg st="2" end="2"/>
                                            </p:txEl>
                                          </p:spTgt>
                                        </p:tgtEl>
                                        <p:attrNameLst>
                                          <p:attrName>style.visibility</p:attrName>
                                        </p:attrNameLst>
                                      </p:cBhvr>
                                      <p:to>
                                        <p:strVal val="visible"/>
                                      </p:to>
                                    </p:set>
                                    <p:animEffect transition="in" filter="fade">
                                      <p:cBhvr>
                                        <p:cTn id="17" dur="500"/>
                                        <p:tgtEl>
                                          <p:spTgt spid="8806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8067">
                                            <p:txEl>
                                              <p:pRg st="3" end="3"/>
                                            </p:txEl>
                                          </p:spTgt>
                                        </p:tgtEl>
                                        <p:attrNameLst>
                                          <p:attrName>style.visibility</p:attrName>
                                        </p:attrNameLst>
                                      </p:cBhvr>
                                      <p:to>
                                        <p:strVal val="visible"/>
                                      </p:to>
                                    </p:set>
                                    <p:animEffect transition="in" filter="fade">
                                      <p:cBhvr>
                                        <p:cTn id="22" dur="500"/>
                                        <p:tgtEl>
                                          <p:spTgt spid="8806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7"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normAutofit/>
          </a:bodyPr>
          <a:lstStyle/>
          <a:p>
            <a:r>
              <a:rPr lang="es-MX" dirty="0"/>
              <a:t>Distribución </a:t>
            </a:r>
            <a:r>
              <a:rPr lang="es-MX" dirty="0" err="1"/>
              <a:t>Hipergeométrica</a:t>
            </a:r>
            <a:endParaRPr lang="es-MX" dirty="0"/>
          </a:p>
        </p:txBody>
      </p:sp>
      <p:sp>
        <p:nvSpPr>
          <p:cNvPr id="8" name="7 Marcador de texto"/>
          <p:cNvSpPr>
            <a:spLocks noGrp="1"/>
          </p:cNvSpPr>
          <p:nvPr>
            <p:ph type="body" idx="1"/>
          </p:nvPr>
        </p:nvSpPr>
        <p:spPr/>
        <p:txBody>
          <a:bodyPr/>
          <a:lstStyle/>
          <a:p>
            <a:endParaRPr lang="es-MX"/>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119</a:t>
            </a:fld>
            <a:endParaRPr lang="es-ES"/>
          </a:p>
        </p:txBody>
      </p:sp>
    </p:spTree>
    <p:extLst>
      <p:ext uri="{BB962C8B-B14F-4D97-AF65-F5344CB8AC3E}">
        <p14:creationId xmlns:p14="http://schemas.microsoft.com/office/powerpoint/2010/main" val="263653338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Ejemplo</a:t>
            </a:r>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p:txBody>
              <a:bodyPr>
                <a:normAutofit fontScale="92500" lnSpcReduction="10000"/>
              </a:bodyPr>
              <a:lstStyle/>
              <a:p>
                <a:r>
                  <a:rPr lang="es-MX" dirty="0"/>
                  <a:t>Consideremos el experimento de lanzar una moneda y observar la cara que queda hacia arriba</a:t>
                </a:r>
              </a:p>
              <a:p>
                <a:r>
                  <a:rPr lang="es-MX" dirty="0"/>
                  <a:t>Sabemos que el espacio </a:t>
                </a:r>
                <a:r>
                  <a:rPr lang="es-MX" dirty="0" err="1"/>
                  <a:t>muestral</a:t>
                </a:r>
                <a:r>
                  <a:rPr lang="es-MX" dirty="0"/>
                  <a:t> de este experimento es </a:t>
                </a:r>
                <a:r>
                  <a:rPr lang="es-MX" dirty="0">
                    <a:sym typeface="Symbol"/>
                  </a:rPr>
                  <a:t> = {Águila, Sol}</a:t>
                </a:r>
              </a:p>
              <a:p>
                <a:r>
                  <a:rPr lang="es-MX" dirty="0">
                    <a:sym typeface="Symbol"/>
                  </a:rPr>
                  <a:t>Sea </a:t>
                </a:r>
                <a:r>
                  <a:rPr lang="es-MX" i="1" dirty="0">
                    <a:latin typeface="Times New Roman" panose="02020603050405020304" pitchFamily="18" charset="0"/>
                    <a:cs typeface="Times New Roman" panose="02020603050405020304" pitchFamily="18" charset="0"/>
                    <a:sym typeface="Symbol"/>
                  </a:rPr>
                  <a:t>X</a:t>
                </a:r>
                <a:r>
                  <a:rPr lang="es-MX" dirty="0">
                    <a:sym typeface="Symbol"/>
                  </a:rPr>
                  <a:t> la variable definida por </a:t>
                </a:r>
                <a14:m>
                  <m:oMath xmlns:m="http://schemas.openxmlformats.org/officeDocument/2006/math">
                    <m:r>
                      <a:rPr lang="es-MX" b="0" i="1" smtClean="0">
                        <a:latin typeface="Cambria Math"/>
                        <a:sym typeface="Symbol"/>
                      </a:rPr>
                      <m:t>𝑋</m:t>
                    </m:r>
                    <m:r>
                      <a:rPr lang="es-MX" b="0" i="1" smtClean="0">
                        <a:latin typeface="Cambria Math"/>
                        <a:sym typeface="Symbol"/>
                      </a:rPr>
                      <m:t>=</m:t>
                    </m:r>
                    <m:d>
                      <m:dPr>
                        <m:begChr m:val="{"/>
                        <m:endChr m:val=""/>
                        <m:ctrlPr>
                          <a:rPr lang="es-MX" b="0" i="1" smtClean="0">
                            <a:latin typeface="Cambria Math" panose="02040503050406030204" pitchFamily="18" charset="0"/>
                            <a:sym typeface="Symbol"/>
                          </a:rPr>
                        </m:ctrlPr>
                      </m:dPr>
                      <m:e>
                        <m:m>
                          <m:mPr>
                            <m:mcs>
                              <m:mc>
                                <m:mcPr>
                                  <m:count m:val="1"/>
                                  <m:mcJc m:val="center"/>
                                </m:mcPr>
                              </m:mc>
                            </m:mcs>
                            <m:ctrlPr>
                              <a:rPr lang="es-MX" b="0" i="1" smtClean="0">
                                <a:latin typeface="Cambria Math" panose="02040503050406030204" pitchFamily="18" charset="0"/>
                                <a:sym typeface="Symbol"/>
                              </a:rPr>
                            </m:ctrlPr>
                          </m:mPr>
                          <m:mr>
                            <m:e>
                              <m:r>
                                <m:rPr>
                                  <m:brk m:alnAt="7"/>
                                </m:rPr>
                                <a:rPr lang="es-MX" b="0" i="1" smtClean="0">
                                  <a:latin typeface="Cambria Math"/>
                                  <a:sym typeface="Symbol"/>
                                </a:rPr>
                                <m:t>0</m:t>
                              </m:r>
                              <m:r>
                                <a:rPr lang="es-MX" b="0" i="1" smtClean="0">
                                  <a:latin typeface="Cambria Math"/>
                                  <a:sym typeface="Symbol"/>
                                </a:rPr>
                                <m:t>, </m:t>
                              </m:r>
                              <m:r>
                                <a:rPr lang="es-MX" b="0" i="1" smtClean="0">
                                  <a:latin typeface="Cambria Math"/>
                                  <a:sym typeface="Symbol"/>
                                </a:rPr>
                                <m:t>𝑠𝑜𝑙</m:t>
                              </m:r>
                            </m:e>
                          </m:mr>
                          <m:mr>
                            <m:e>
                              <m:r>
                                <a:rPr lang="es-MX" b="0" i="1" smtClean="0">
                                  <a:latin typeface="Cambria Math"/>
                                  <a:sym typeface="Symbol"/>
                                </a:rPr>
                                <m:t>1, á</m:t>
                              </m:r>
                              <m:r>
                                <a:rPr lang="es-MX" b="0" i="1" smtClean="0">
                                  <a:latin typeface="Cambria Math"/>
                                  <a:sym typeface="Symbol"/>
                                </a:rPr>
                                <m:t>𝑔𝑢𝑖𝑙𝑎</m:t>
                              </m:r>
                            </m:e>
                          </m:mr>
                        </m:m>
                      </m:e>
                    </m:d>
                  </m:oMath>
                </a14:m>
                <a:endParaRPr lang="es-MX" dirty="0"/>
              </a:p>
              <a:p>
                <a:r>
                  <a:rPr lang="es-MX" dirty="0"/>
                  <a:t>Entonces </a:t>
                </a:r>
                <a:r>
                  <a:rPr lang="es-MX" i="1" dirty="0">
                    <a:latin typeface="Times New Roman" panose="02020603050405020304" pitchFamily="18" charset="0"/>
                    <a:cs typeface="Times New Roman" panose="02020603050405020304" pitchFamily="18" charset="0"/>
                  </a:rPr>
                  <a:t>X</a:t>
                </a:r>
                <a:r>
                  <a:rPr lang="es-MX" dirty="0"/>
                  <a:t> es una variable aleatoria</a:t>
                </a:r>
              </a:p>
              <a:p>
                <a:r>
                  <a:rPr lang="es-MX" dirty="0"/>
                  <a:t>Como la aparición de “águila” o “sol” es</a:t>
                </a:r>
                <a:br>
                  <a:rPr lang="es-MX" dirty="0"/>
                </a:br>
                <a:r>
                  <a:rPr lang="es-MX" dirty="0"/>
                  <a:t>un evento aleatorio, también lo son los</a:t>
                </a:r>
                <a:br>
                  <a:rPr lang="es-MX" dirty="0"/>
                </a:br>
                <a:r>
                  <a:rPr lang="es-MX" dirty="0"/>
                  <a:t>resultados de </a:t>
                </a:r>
                <a:r>
                  <a:rPr lang="es-MX" i="1" dirty="0">
                    <a:latin typeface="Times New Roman" panose="02020603050405020304" pitchFamily="18" charset="0"/>
                    <a:cs typeface="Times New Roman" panose="02020603050405020304" pitchFamily="18" charset="0"/>
                  </a:rPr>
                  <a:t>X</a:t>
                </a:r>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blipFill rotWithShape="1">
                <a:blip r:embed="rId2"/>
                <a:stretch>
                  <a:fillRect l="-444" t="-1833" r="-296"/>
                </a:stretch>
              </a:blipFill>
            </p:spPr>
            <p:txBody>
              <a:bodyPr/>
              <a:lstStyle/>
              <a:p>
                <a:r>
                  <a:rPr lang="es-MX">
                    <a:noFill/>
                  </a:rPr>
                  <a:t> </a:t>
                </a:r>
              </a:p>
            </p:txBody>
          </p:sp>
        </mc:Fallback>
      </mc:AlternateContent>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12</a:t>
            </a:fld>
            <a:endParaRPr lang="es-ES"/>
          </a:p>
        </p:txBody>
      </p:sp>
      <p:pic>
        <p:nvPicPr>
          <p:cNvPr id="79874" name="Picture 2" descr="hannibal animated GIF "/>
          <p:cNvPicPr>
            <a:picLocks noChangeAspect="1" noChangeArrowheads="1" noCrop="1"/>
          </p:cNvPicPr>
          <p:nvPr/>
        </p:nvPicPr>
        <p:blipFill>
          <a:blip>
            <a:extLst>
              <a:ext uri="{28A0092B-C50C-407E-A947-70E740481C1C}">
                <a14:useLocalDpi xmlns:a14="http://schemas.microsoft.com/office/drawing/2010/main" val="0"/>
              </a:ext>
            </a:extLst>
          </a:blip>
          <a:srcRect/>
          <a:stretch>
            <a:fillRect/>
          </a:stretch>
        </p:blipFill>
        <p:spPr bwMode="auto">
          <a:xfrm>
            <a:off x="6372200" y="3975906"/>
            <a:ext cx="2381250" cy="978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21571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s-MX" dirty="0"/>
              <a:t>Distribución </a:t>
            </a:r>
            <a:r>
              <a:rPr lang="es-MX" dirty="0" err="1"/>
              <a:t>Hipergeométrica</a:t>
            </a:r>
            <a:endParaRPr lang="es-ES" dirty="0"/>
          </a:p>
        </p:txBody>
      </p:sp>
      <p:sp>
        <p:nvSpPr>
          <p:cNvPr id="79875" name="Rectangle 3"/>
          <p:cNvSpPr>
            <a:spLocks noGrp="1" noChangeArrowheads="1"/>
          </p:cNvSpPr>
          <p:nvPr>
            <p:ph idx="1"/>
          </p:nvPr>
        </p:nvSpPr>
        <p:spPr/>
        <p:txBody>
          <a:bodyPr>
            <a:noAutofit/>
          </a:bodyPr>
          <a:lstStyle/>
          <a:p>
            <a:r>
              <a:rPr lang="es-MX" sz="3200" dirty="0"/>
              <a:t>Se tiene una población con un número finito de elementos, </a:t>
            </a:r>
            <a:r>
              <a:rPr lang="es-MX" sz="3200" i="1" dirty="0">
                <a:latin typeface="Times New Roman" pitchFamily="18" charset="0"/>
              </a:rPr>
              <a:t>N</a:t>
            </a:r>
          </a:p>
          <a:p>
            <a:r>
              <a:rPr lang="es-MX" sz="3200" dirty="0"/>
              <a:t>Hay </a:t>
            </a:r>
            <a:r>
              <a:rPr lang="es-MX" sz="3200" i="1" dirty="0">
                <a:latin typeface="Times New Roman" pitchFamily="18" charset="0"/>
              </a:rPr>
              <a:t>k</a:t>
            </a:r>
            <a:r>
              <a:rPr lang="es-MX" sz="3200" dirty="0"/>
              <a:t> elementos del tipo 1 y </a:t>
            </a:r>
            <a:r>
              <a:rPr lang="es-MX" sz="3200" i="1" dirty="0">
                <a:latin typeface="Times New Roman" pitchFamily="18" charset="0"/>
              </a:rPr>
              <a:t>N-k</a:t>
            </a:r>
            <a:r>
              <a:rPr lang="es-MX" sz="3200" dirty="0"/>
              <a:t> del tipo 2</a:t>
            </a:r>
          </a:p>
          <a:p>
            <a:r>
              <a:rPr lang="es-MX" sz="3200" dirty="0"/>
              <a:t>Se extraen </a:t>
            </a:r>
            <a:r>
              <a:rPr lang="es-MX" sz="3200" i="1" dirty="0">
                <a:latin typeface="Times New Roman" pitchFamily="18" charset="0"/>
              </a:rPr>
              <a:t>n</a:t>
            </a:r>
            <a:r>
              <a:rPr lang="es-MX" sz="3200" dirty="0"/>
              <a:t> elementos sin reemplazo</a:t>
            </a:r>
          </a:p>
          <a:p>
            <a:r>
              <a:rPr lang="es-MX" sz="3200" dirty="0"/>
              <a:t>Sea </a:t>
            </a:r>
            <a:r>
              <a:rPr lang="es-MX" sz="3200" i="1" dirty="0">
                <a:latin typeface="Times New Roman" pitchFamily="18" charset="0"/>
              </a:rPr>
              <a:t>X</a:t>
            </a:r>
            <a:r>
              <a:rPr lang="es-MX" sz="3200" dirty="0"/>
              <a:t> el número de elementos de tipo 1 entre los extraídos</a:t>
            </a:r>
          </a:p>
        </p:txBody>
      </p:sp>
      <p:sp>
        <p:nvSpPr>
          <p:cNvPr id="5" name="3 Marcador de fecha"/>
          <p:cNvSpPr>
            <a:spLocks noGrp="1"/>
          </p:cNvSpPr>
          <p:nvPr>
            <p:ph type="dt" sz="half" idx="10"/>
          </p:nvPr>
        </p:nvSpPr>
        <p:spPr/>
        <p:txBody>
          <a:bodyPr/>
          <a:lstStyle/>
          <a:p>
            <a:r>
              <a:rPr lang="es-MX"/>
              <a:t>v2.5:1016</a:t>
            </a:r>
            <a:endParaRPr lang="es-ES"/>
          </a:p>
        </p:txBody>
      </p:sp>
      <p:sp>
        <p:nvSpPr>
          <p:cNvPr id="6" name="4 Marcador de pie de página"/>
          <p:cNvSpPr>
            <a:spLocks noGrp="1"/>
          </p:cNvSpPr>
          <p:nvPr>
            <p:ph type="ftr" sz="quarter" idx="11"/>
          </p:nvPr>
        </p:nvSpPr>
        <p:spPr/>
        <p:txBody>
          <a:bodyPr/>
          <a:lstStyle/>
          <a:p>
            <a:r>
              <a:rPr lang="es-ES"/>
              <a:t>Distribuciones Discretas de Probabilidad</a:t>
            </a:r>
          </a:p>
        </p:txBody>
      </p:sp>
      <p:sp>
        <p:nvSpPr>
          <p:cNvPr id="7" name="5 Marcador de número de diapositiva"/>
          <p:cNvSpPr>
            <a:spLocks noGrp="1"/>
          </p:cNvSpPr>
          <p:nvPr>
            <p:ph type="sldNum" sz="quarter" idx="12"/>
          </p:nvPr>
        </p:nvSpPr>
        <p:spPr/>
        <p:txBody>
          <a:bodyPr/>
          <a:lstStyle/>
          <a:p>
            <a:fld id="{671FF037-43BF-4A28-9B26-0F504ECFAC5A}" type="slidenum">
              <a:rPr lang="es-ES"/>
              <a:pPr/>
              <a:t>120</a:t>
            </a:fld>
            <a:endParaRPr lang="es-ES"/>
          </a:p>
        </p:txBody>
      </p:sp>
    </p:spTree>
  </p:cSld>
  <p:clrMapOvr>
    <a:masterClrMapping/>
  </p:clrMapOvr>
  <p:transition spd="slow">
    <p:push dir="u"/>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s-MX" dirty="0"/>
              <a:t>Distribución </a:t>
            </a:r>
            <a:r>
              <a:rPr lang="es-MX" dirty="0" err="1"/>
              <a:t>Hipergeométrica</a:t>
            </a:r>
            <a:endParaRPr lang="es-ES" dirty="0"/>
          </a:p>
        </p:txBody>
      </p:sp>
      <mc:AlternateContent xmlns:mc="http://schemas.openxmlformats.org/markup-compatibility/2006" xmlns:a14="http://schemas.microsoft.com/office/drawing/2010/main">
        <mc:Choice Requires="a14">
          <p:sp>
            <p:nvSpPr>
              <p:cNvPr id="79875" name="Rectangle 3"/>
              <p:cNvSpPr>
                <a:spLocks noGrp="1" noChangeArrowheads="1"/>
              </p:cNvSpPr>
              <p:nvPr>
                <p:ph idx="1"/>
              </p:nvPr>
            </p:nvSpPr>
            <p:spPr/>
            <p:txBody>
              <a:bodyPr>
                <a:noAutofit/>
              </a:bodyPr>
              <a:lstStyle/>
              <a:p>
                <a:r>
                  <a:rPr lang="es-MX" dirty="0"/>
                  <a:t>Entonces </a:t>
                </a:r>
                <a:r>
                  <a:rPr lang="es-MX" i="1" dirty="0">
                    <a:latin typeface="Times New Roman" pitchFamily="18" charset="0"/>
                  </a:rPr>
                  <a:t>X</a:t>
                </a:r>
                <a:r>
                  <a:rPr lang="es-MX" dirty="0"/>
                  <a:t> se distribuye </a:t>
                </a:r>
                <a:r>
                  <a:rPr lang="es-MX" dirty="0" err="1"/>
                  <a:t>hipergeométrica</a:t>
                </a:r>
                <a:r>
                  <a:rPr lang="es-MX" dirty="0"/>
                  <a:t> con parámetros </a:t>
                </a:r>
                <a:r>
                  <a:rPr lang="es-MX" i="1" dirty="0">
                    <a:latin typeface="Times New Roman" pitchFamily="18" charset="0"/>
                  </a:rPr>
                  <a:t>N</a:t>
                </a:r>
                <a:r>
                  <a:rPr lang="es-MX" dirty="0"/>
                  <a:t>, </a:t>
                </a:r>
                <a:r>
                  <a:rPr lang="es-MX" i="1" dirty="0">
                    <a:latin typeface="Times New Roman" pitchFamily="18" charset="0"/>
                  </a:rPr>
                  <a:t>k</a:t>
                </a:r>
                <a:r>
                  <a:rPr lang="es-MX" dirty="0"/>
                  <a:t> y </a:t>
                </a:r>
                <a:r>
                  <a:rPr lang="es-MX" i="1" dirty="0">
                    <a:latin typeface="Times New Roman" pitchFamily="18" charset="0"/>
                  </a:rPr>
                  <a:t>n,</a:t>
                </a:r>
                <a:r>
                  <a:rPr lang="es-MX" dirty="0">
                    <a:latin typeface="Times New Roman" pitchFamily="18" charset="0"/>
                  </a:rPr>
                  <a:t> lo cual se representa con </a:t>
                </a:r>
                <a14:m>
                  <m:oMath xmlns:m="http://schemas.openxmlformats.org/officeDocument/2006/math">
                    <m:r>
                      <a:rPr lang="es-MX" b="0" i="1" smtClean="0">
                        <a:latin typeface="Cambria Math"/>
                      </a:rPr>
                      <m:t>𝑋</m:t>
                    </m:r>
                    <m:r>
                      <a:rPr lang="es-MX" b="0" i="1" smtClean="0">
                        <a:latin typeface="Cambria Math"/>
                        <a:ea typeface="Cambria Math"/>
                      </a:rPr>
                      <m:t>~</m:t>
                    </m:r>
                    <m:r>
                      <a:rPr lang="es-MX" b="0" i="1" smtClean="0">
                        <a:latin typeface="Cambria Math"/>
                        <a:ea typeface="Cambria Math"/>
                      </a:rPr>
                      <m:t>𝐻𝑖𝑝</m:t>
                    </m:r>
                    <m:d>
                      <m:dPr>
                        <m:ctrlPr>
                          <a:rPr lang="es-MX" b="0" i="1" smtClean="0">
                            <a:latin typeface="Cambria Math" panose="02040503050406030204" pitchFamily="18" charset="0"/>
                            <a:ea typeface="Cambria Math"/>
                          </a:rPr>
                        </m:ctrlPr>
                      </m:dPr>
                      <m:e>
                        <m:r>
                          <a:rPr lang="es-MX" b="0" i="1" smtClean="0">
                            <a:latin typeface="Cambria Math"/>
                            <a:ea typeface="Cambria Math"/>
                          </a:rPr>
                          <m:t>𝑁</m:t>
                        </m:r>
                        <m:r>
                          <a:rPr lang="es-MX" b="0" i="1" smtClean="0">
                            <a:latin typeface="Cambria Math"/>
                            <a:ea typeface="Cambria Math"/>
                          </a:rPr>
                          <m:t>,</m:t>
                        </m:r>
                        <m:r>
                          <a:rPr lang="es-MX" b="0" i="1" smtClean="0">
                            <a:latin typeface="Cambria Math"/>
                            <a:ea typeface="Cambria Math"/>
                          </a:rPr>
                          <m:t>𝑘</m:t>
                        </m:r>
                        <m:r>
                          <a:rPr lang="es-MX" b="0" i="1" smtClean="0">
                            <a:latin typeface="Cambria Math"/>
                            <a:ea typeface="Cambria Math"/>
                          </a:rPr>
                          <m:t>,</m:t>
                        </m:r>
                        <m:r>
                          <a:rPr lang="es-MX" b="0" i="1" smtClean="0">
                            <a:latin typeface="Cambria Math"/>
                            <a:ea typeface="Cambria Math"/>
                          </a:rPr>
                          <m:t>𝑛</m:t>
                        </m:r>
                      </m:e>
                    </m:d>
                  </m:oMath>
                </a14:m>
                <a:endParaRPr lang="es-MX" i="1" dirty="0">
                  <a:latin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s-MX" b="0" i="1" smtClean="0">
                          <a:latin typeface="Cambria Math"/>
                        </a:rPr>
                        <m:t>𝑓</m:t>
                      </m:r>
                      <m:d>
                        <m:dPr>
                          <m:ctrlPr>
                            <a:rPr lang="es-MX" b="0" i="1" smtClean="0">
                              <a:latin typeface="Cambria Math" panose="02040503050406030204" pitchFamily="18" charset="0"/>
                            </a:rPr>
                          </m:ctrlPr>
                        </m:dPr>
                        <m:e>
                          <m:r>
                            <a:rPr lang="es-MX" b="0" i="1" smtClean="0">
                              <a:latin typeface="Cambria Math"/>
                            </a:rPr>
                            <m:t>𝑥</m:t>
                          </m:r>
                        </m:e>
                      </m:d>
                      <m:r>
                        <a:rPr lang="es-MX" b="0" i="1" smtClean="0">
                          <a:latin typeface="Cambria Math"/>
                        </a:rPr>
                        <m:t>=</m:t>
                      </m:r>
                      <m:f>
                        <m:fPr>
                          <m:ctrlPr>
                            <a:rPr lang="es-MX" b="0" i="1" smtClean="0">
                              <a:latin typeface="Cambria Math" panose="02040503050406030204" pitchFamily="18" charset="0"/>
                            </a:rPr>
                          </m:ctrlPr>
                        </m:fPr>
                        <m:num>
                          <m:d>
                            <m:dPr>
                              <m:ctrlPr>
                                <a:rPr lang="es-MX" b="0" i="1" smtClean="0">
                                  <a:latin typeface="Cambria Math" panose="02040503050406030204" pitchFamily="18" charset="0"/>
                                </a:rPr>
                              </m:ctrlPr>
                            </m:dPr>
                            <m:e>
                              <m:m>
                                <m:mPr>
                                  <m:mcs>
                                    <m:mc>
                                      <m:mcPr>
                                        <m:count m:val="1"/>
                                        <m:mcJc m:val="center"/>
                                      </m:mcPr>
                                    </m:mc>
                                  </m:mcs>
                                  <m:ctrlPr>
                                    <a:rPr lang="es-MX" b="0" i="1" smtClean="0">
                                      <a:latin typeface="Cambria Math" panose="02040503050406030204" pitchFamily="18" charset="0"/>
                                    </a:rPr>
                                  </m:ctrlPr>
                                </m:mPr>
                                <m:mr>
                                  <m:e>
                                    <m:r>
                                      <a:rPr lang="es-MX" b="0" i="1" smtClean="0">
                                        <a:latin typeface="Cambria Math"/>
                                      </a:rPr>
                                      <m:t>𝑘</m:t>
                                    </m:r>
                                  </m:e>
                                </m:mr>
                                <m:mr>
                                  <m:e>
                                    <m:r>
                                      <a:rPr lang="es-MX" b="0" i="1" smtClean="0">
                                        <a:latin typeface="Cambria Math"/>
                                      </a:rPr>
                                      <m:t>𝑥</m:t>
                                    </m:r>
                                  </m:e>
                                </m:mr>
                              </m:m>
                            </m:e>
                          </m:d>
                          <m:d>
                            <m:dPr>
                              <m:ctrlPr>
                                <a:rPr lang="es-MX" b="0" i="1" smtClean="0">
                                  <a:latin typeface="Cambria Math" panose="02040503050406030204" pitchFamily="18" charset="0"/>
                                </a:rPr>
                              </m:ctrlPr>
                            </m:dPr>
                            <m:e>
                              <m:m>
                                <m:mPr>
                                  <m:mcs>
                                    <m:mc>
                                      <m:mcPr>
                                        <m:count m:val="1"/>
                                        <m:mcJc m:val="center"/>
                                      </m:mcPr>
                                    </m:mc>
                                  </m:mcs>
                                  <m:ctrlPr>
                                    <a:rPr lang="es-MX" b="0" i="1" smtClean="0">
                                      <a:latin typeface="Cambria Math" panose="02040503050406030204" pitchFamily="18" charset="0"/>
                                    </a:rPr>
                                  </m:ctrlPr>
                                </m:mPr>
                                <m:mr>
                                  <m:e>
                                    <m:r>
                                      <m:rPr>
                                        <m:brk m:alnAt="7"/>
                                      </m:rPr>
                                      <a:rPr lang="es-MX" b="0" i="1" smtClean="0">
                                        <a:latin typeface="Cambria Math"/>
                                      </a:rPr>
                                      <m:t>𝑁</m:t>
                                    </m:r>
                                    <m:r>
                                      <a:rPr lang="es-MX" b="0" i="1" smtClean="0">
                                        <a:latin typeface="Cambria Math"/>
                                      </a:rPr>
                                      <m:t>−</m:t>
                                    </m:r>
                                    <m:r>
                                      <a:rPr lang="es-MX" b="0" i="1" smtClean="0">
                                        <a:latin typeface="Cambria Math"/>
                                      </a:rPr>
                                      <m:t>𝑘</m:t>
                                    </m:r>
                                  </m:e>
                                </m:mr>
                                <m:mr>
                                  <m:e>
                                    <m:r>
                                      <a:rPr lang="es-MX" b="0" i="1" smtClean="0">
                                        <a:latin typeface="Cambria Math"/>
                                      </a:rPr>
                                      <m:t>𝑛</m:t>
                                    </m:r>
                                    <m:r>
                                      <a:rPr lang="es-MX" b="0" i="1" smtClean="0">
                                        <a:latin typeface="Cambria Math"/>
                                      </a:rPr>
                                      <m:t>−</m:t>
                                    </m:r>
                                    <m:r>
                                      <a:rPr lang="es-MX" b="0" i="1" smtClean="0">
                                        <a:latin typeface="Cambria Math"/>
                                      </a:rPr>
                                      <m:t>𝑥</m:t>
                                    </m:r>
                                  </m:e>
                                </m:mr>
                              </m:m>
                            </m:e>
                          </m:d>
                        </m:num>
                        <m:den>
                          <m:d>
                            <m:dPr>
                              <m:ctrlPr>
                                <a:rPr lang="es-MX" b="0" i="1" smtClean="0">
                                  <a:latin typeface="Cambria Math" panose="02040503050406030204" pitchFamily="18" charset="0"/>
                                </a:rPr>
                              </m:ctrlPr>
                            </m:dPr>
                            <m:e>
                              <m:m>
                                <m:mPr>
                                  <m:mcs>
                                    <m:mc>
                                      <m:mcPr>
                                        <m:count m:val="1"/>
                                        <m:mcJc m:val="center"/>
                                      </m:mcPr>
                                    </m:mc>
                                  </m:mcs>
                                  <m:ctrlPr>
                                    <a:rPr lang="es-MX" b="0" i="1" smtClean="0">
                                      <a:latin typeface="Cambria Math" panose="02040503050406030204" pitchFamily="18" charset="0"/>
                                    </a:rPr>
                                  </m:ctrlPr>
                                </m:mPr>
                                <m:mr>
                                  <m:e>
                                    <m:r>
                                      <m:rPr>
                                        <m:brk m:alnAt="7"/>
                                      </m:rPr>
                                      <a:rPr lang="es-MX" b="0" i="1" smtClean="0">
                                        <a:latin typeface="Cambria Math"/>
                                      </a:rPr>
                                      <m:t>𝑁</m:t>
                                    </m:r>
                                  </m:e>
                                </m:mr>
                                <m:mr>
                                  <m:e>
                                    <m:r>
                                      <a:rPr lang="es-MX" b="0" i="1" smtClean="0">
                                        <a:latin typeface="Cambria Math"/>
                                      </a:rPr>
                                      <m:t>𝑛</m:t>
                                    </m:r>
                                  </m:e>
                                </m:mr>
                              </m:m>
                            </m:e>
                          </m:d>
                        </m:den>
                      </m:f>
                      <m:r>
                        <a:rPr lang="es-MX" b="0" i="1" smtClean="0">
                          <a:latin typeface="Cambria Math"/>
                        </a:rPr>
                        <m:t>;  </m:t>
                      </m:r>
                      <m:r>
                        <a:rPr lang="es-MX" b="0" i="1" smtClean="0">
                          <a:latin typeface="Cambria Math"/>
                        </a:rPr>
                        <m:t>𝑚𝑎𝑥</m:t>
                      </m:r>
                      <m:d>
                        <m:dPr>
                          <m:begChr m:val="{"/>
                          <m:endChr m:val="}"/>
                          <m:ctrlPr>
                            <a:rPr lang="es-MX" b="0" i="1" smtClean="0">
                              <a:latin typeface="Cambria Math" panose="02040503050406030204" pitchFamily="18" charset="0"/>
                            </a:rPr>
                          </m:ctrlPr>
                        </m:dPr>
                        <m:e>
                          <m:r>
                            <a:rPr lang="es-MX" b="0" i="1" smtClean="0">
                              <a:latin typeface="Cambria Math"/>
                            </a:rPr>
                            <m:t>0,</m:t>
                          </m:r>
                          <m:r>
                            <a:rPr lang="es-MX" b="0" i="1" smtClean="0">
                              <a:latin typeface="Cambria Math"/>
                            </a:rPr>
                            <m:t>𝑘</m:t>
                          </m:r>
                          <m:r>
                            <a:rPr lang="es-MX" b="0" i="1" smtClean="0">
                              <a:latin typeface="Cambria Math"/>
                            </a:rPr>
                            <m:t>−</m:t>
                          </m:r>
                          <m:d>
                            <m:dPr>
                              <m:ctrlPr>
                                <a:rPr lang="es-MX" b="0" i="1" smtClean="0">
                                  <a:latin typeface="Cambria Math" panose="02040503050406030204" pitchFamily="18" charset="0"/>
                                </a:rPr>
                              </m:ctrlPr>
                            </m:dPr>
                            <m:e>
                              <m:r>
                                <a:rPr lang="es-MX" b="0" i="1" smtClean="0">
                                  <a:latin typeface="Cambria Math"/>
                                </a:rPr>
                                <m:t>𝑁</m:t>
                              </m:r>
                              <m:r>
                                <a:rPr lang="es-MX" b="0" i="1" smtClean="0">
                                  <a:latin typeface="Cambria Math"/>
                                </a:rPr>
                                <m:t>−</m:t>
                              </m:r>
                              <m:r>
                                <a:rPr lang="es-MX" b="0" i="1" smtClean="0">
                                  <a:latin typeface="Cambria Math"/>
                                </a:rPr>
                                <m:t>𝑛</m:t>
                              </m:r>
                            </m:e>
                          </m:d>
                        </m:e>
                      </m:d>
                      <m:r>
                        <a:rPr lang="es-MX" b="0" i="1" smtClean="0">
                          <a:latin typeface="Cambria Math"/>
                          <a:ea typeface="Cambria Math"/>
                        </a:rPr>
                        <m:t>≤</m:t>
                      </m:r>
                      <m:r>
                        <a:rPr lang="es-MX" b="0" i="1" smtClean="0">
                          <a:latin typeface="Cambria Math"/>
                          <a:ea typeface="Cambria Math"/>
                        </a:rPr>
                        <m:t>𝑥</m:t>
                      </m:r>
                      <m:r>
                        <a:rPr lang="es-MX" b="0" i="1" smtClean="0">
                          <a:latin typeface="Cambria Math"/>
                          <a:ea typeface="Cambria Math"/>
                        </a:rPr>
                        <m:t>≤</m:t>
                      </m:r>
                      <m:r>
                        <a:rPr lang="es-MX" b="0" i="1" smtClean="0">
                          <a:latin typeface="Cambria Math"/>
                          <a:ea typeface="Cambria Math"/>
                        </a:rPr>
                        <m:t>𝑚𝑖𝑛</m:t>
                      </m:r>
                      <m:d>
                        <m:dPr>
                          <m:begChr m:val="{"/>
                          <m:endChr m:val="}"/>
                          <m:ctrlPr>
                            <a:rPr lang="es-MX" b="0" i="1" smtClean="0">
                              <a:latin typeface="Cambria Math" panose="02040503050406030204" pitchFamily="18" charset="0"/>
                              <a:ea typeface="Cambria Math"/>
                            </a:rPr>
                          </m:ctrlPr>
                        </m:dPr>
                        <m:e>
                          <m:r>
                            <a:rPr lang="es-MX" b="0" i="1" smtClean="0">
                              <a:latin typeface="Cambria Math"/>
                              <a:ea typeface="Cambria Math"/>
                            </a:rPr>
                            <m:t>𝑛</m:t>
                          </m:r>
                          <m:r>
                            <a:rPr lang="es-MX" b="0" i="1" smtClean="0">
                              <a:latin typeface="Cambria Math"/>
                              <a:ea typeface="Cambria Math"/>
                            </a:rPr>
                            <m:t>,</m:t>
                          </m:r>
                          <m:r>
                            <a:rPr lang="es-MX" b="0" i="1" smtClean="0">
                              <a:latin typeface="Cambria Math"/>
                              <a:ea typeface="Cambria Math"/>
                            </a:rPr>
                            <m:t>𝑘</m:t>
                          </m:r>
                        </m:e>
                      </m:d>
                    </m:oMath>
                  </m:oMathPara>
                </a14:m>
                <a:endParaRPr lang="es-ES" i="1" dirty="0">
                  <a:latin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s-MX" b="0" i="1" smtClean="0">
                          <a:latin typeface="Cambria Math"/>
                        </a:rPr>
                        <m:t>𝐸</m:t>
                      </m:r>
                      <m:d>
                        <m:dPr>
                          <m:ctrlPr>
                            <a:rPr lang="es-MX" b="0" i="1" smtClean="0">
                              <a:latin typeface="Cambria Math" panose="02040503050406030204" pitchFamily="18" charset="0"/>
                            </a:rPr>
                          </m:ctrlPr>
                        </m:dPr>
                        <m:e>
                          <m:r>
                            <a:rPr lang="es-MX" b="0" i="1" smtClean="0">
                              <a:latin typeface="Cambria Math"/>
                            </a:rPr>
                            <m:t>𝑋</m:t>
                          </m:r>
                        </m:e>
                      </m:d>
                      <m:r>
                        <a:rPr lang="es-MX" b="0" i="1" smtClean="0">
                          <a:latin typeface="Cambria Math"/>
                        </a:rPr>
                        <m:t>=</m:t>
                      </m:r>
                      <m:f>
                        <m:fPr>
                          <m:ctrlPr>
                            <a:rPr lang="es-MX" b="0" i="1" smtClean="0">
                              <a:latin typeface="Cambria Math" panose="02040503050406030204" pitchFamily="18" charset="0"/>
                            </a:rPr>
                          </m:ctrlPr>
                        </m:fPr>
                        <m:num>
                          <m:r>
                            <a:rPr lang="es-MX" b="0" i="1" smtClean="0">
                              <a:latin typeface="Cambria Math"/>
                            </a:rPr>
                            <m:t>𝑛𝑘</m:t>
                          </m:r>
                        </m:num>
                        <m:den>
                          <m:r>
                            <a:rPr lang="es-MX" b="0" i="1" smtClean="0">
                              <a:latin typeface="Cambria Math"/>
                            </a:rPr>
                            <m:t>𝑁</m:t>
                          </m:r>
                        </m:den>
                      </m:f>
                    </m:oMath>
                  </m:oMathPara>
                </a14:m>
                <a:endParaRPr lang="es-MX" b="0" i="1" dirty="0">
                  <a:latin typeface="Times New Roman" pitchFamily="18" charset="0"/>
                </a:endParaRPr>
              </a:p>
              <a:p>
                <a:pPr marL="0" indent="0">
                  <a:buNone/>
                </a:pPr>
                <a14:m>
                  <m:oMathPara xmlns:m="http://schemas.openxmlformats.org/officeDocument/2006/math">
                    <m:oMathParaPr>
                      <m:jc m:val="centerGroup"/>
                    </m:oMathParaPr>
                    <m:oMath xmlns:m="http://schemas.openxmlformats.org/officeDocument/2006/math">
                      <m:r>
                        <a:rPr lang="es-MX" b="0" i="1" smtClean="0">
                          <a:latin typeface="Cambria Math"/>
                        </a:rPr>
                        <m:t>𝑉𝑎𝑟</m:t>
                      </m:r>
                      <m:d>
                        <m:dPr>
                          <m:ctrlPr>
                            <a:rPr lang="es-MX" b="0" i="1" smtClean="0">
                              <a:latin typeface="Cambria Math" panose="02040503050406030204" pitchFamily="18" charset="0"/>
                            </a:rPr>
                          </m:ctrlPr>
                        </m:dPr>
                        <m:e>
                          <m:r>
                            <a:rPr lang="es-MX" b="0" i="1" smtClean="0">
                              <a:latin typeface="Cambria Math"/>
                            </a:rPr>
                            <m:t>𝑋</m:t>
                          </m:r>
                        </m:e>
                      </m:d>
                      <m:r>
                        <a:rPr lang="es-MX" b="0" i="1" smtClean="0">
                          <a:latin typeface="Cambria Math"/>
                        </a:rPr>
                        <m:t>=</m:t>
                      </m:r>
                      <m:f>
                        <m:fPr>
                          <m:ctrlPr>
                            <a:rPr lang="es-MX" b="0" i="1" smtClean="0">
                              <a:latin typeface="Cambria Math" panose="02040503050406030204" pitchFamily="18" charset="0"/>
                            </a:rPr>
                          </m:ctrlPr>
                        </m:fPr>
                        <m:num>
                          <m:r>
                            <a:rPr lang="es-MX" b="0" i="1" smtClean="0">
                              <a:latin typeface="Cambria Math"/>
                            </a:rPr>
                            <m:t>𝑛𝑘</m:t>
                          </m:r>
                          <m:d>
                            <m:dPr>
                              <m:ctrlPr>
                                <a:rPr lang="es-MX" b="0" i="1" smtClean="0">
                                  <a:latin typeface="Cambria Math" panose="02040503050406030204" pitchFamily="18" charset="0"/>
                                </a:rPr>
                              </m:ctrlPr>
                            </m:dPr>
                            <m:e>
                              <m:r>
                                <a:rPr lang="es-MX" b="0" i="1" smtClean="0">
                                  <a:latin typeface="Cambria Math"/>
                                </a:rPr>
                                <m:t>𝑁</m:t>
                              </m:r>
                              <m:r>
                                <a:rPr lang="es-MX" b="0" i="1" smtClean="0">
                                  <a:latin typeface="Cambria Math"/>
                                </a:rPr>
                                <m:t>−</m:t>
                              </m:r>
                              <m:r>
                                <a:rPr lang="es-MX" b="0" i="1" smtClean="0">
                                  <a:latin typeface="Cambria Math"/>
                                </a:rPr>
                                <m:t>𝑘</m:t>
                              </m:r>
                            </m:e>
                          </m:d>
                          <m:d>
                            <m:dPr>
                              <m:ctrlPr>
                                <a:rPr lang="es-MX" b="0" i="1" smtClean="0">
                                  <a:latin typeface="Cambria Math" panose="02040503050406030204" pitchFamily="18" charset="0"/>
                                </a:rPr>
                              </m:ctrlPr>
                            </m:dPr>
                            <m:e>
                              <m:r>
                                <a:rPr lang="es-MX" b="0" i="1" smtClean="0">
                                  <a:latin typeface="Cambria Math"/>
                                </a:rPr>
                                <m:t>𝑁</m:t>
                              </m:r>
                              <m:r>
                                <a:rPr lang="es-MX" b="0" i="1" smtClean="0">
                                  <a:latin typeface="Cambria Math"/>
                                </a:rPr>
                                <m:t>−</m:t>
                              </m:r>
                              <m:r>
                                <a:rPr lang="es-MX" b="0" i="1" smtClean="0">
                                  <a:latin typeface="Cambria Math"/>
                                </a:rPr>
                                <m:t>𝑛</m:t>
                              </m:r>
                            </m:e>
                          </m:d>
                        </m:num>
                        <m:den>
                          <m:sSup>
                            <m:sSupPr>
                              <m:ctrlPr>
                                <a:rPr lang="es-MX" b="0" i="1" smtClean="0">
                                  <a:latin typeface="Cambria Math" panose="02040503050406030204" pitchFamily="18" charset="0"/>
                                </a:rPr>
                              </m:ctrlPr>
                            </m:sSupPr>
                            <m:e>
                              <m:r>
                                <a:rPr lang="es-MX" b="0" i="1" smtClean="0">
                                  <a:latin typeface="Cambria Math"/>
                                </a:rPr>
                                <m:t>𝑁</m:t>
                              </m:r>
                            </m:e>
                            <m:sup>
                              <m:r>
                                <a:rPr lang="es-MX" b="0" i="1" smtClean="0">
                                  <a:latin typeface="Cambria Math"/>
                                </a:rPr>
                                <m:t>2</m:t>
                              </m:r>
                            </m:sup>
                          </m:sSup>
                          <m:d>
                            <m:dPr>
                              <m:ctrlPr>
                                <a:rPr lang="es-MX" b="0" i="1" smtClean="0">
                                  <a:latin typeface="Cambria Math" panose="02040503050406030204" pitchFamily="18" charset="0"/>
                                </a:rPr>
                              </m:ctrlPr>
                            </m:dPr>
                            <m:e>
                              <m:r>
                                <a:rPr lang="es-MX" b="0" i="1" smtClean="0">
                                  <a:latin typeface="Cambria Math"/>
                                </a:rPr>
                                <m:t>𝑁</m:t>
                              </m:r>
                              <m:r>
                                <a:rPr lang="es-MX" b="0" i="1" smtClean="0">
                                  <a:latin typeface="Cambria Math"/>
                                </a:rPr>
                                <m:t>−1</m:t>
                              </m:r>
                            </m:e>
                          </m:d>
                        </m:den>
                      </m:f>
                    </m:oMath>
                  </m:oMathPara>
                </a14:m>
                <a:endParaRPr lang="es-ES" i="1" dirty="0">
                  <a:latin typeface="Times New Roman" pitchFamily="18" charset="0"/>
                </a:endParaRPr>
              </a:p>
            </p:txBody>
          </p:sp>
        </mc:Choice>
        <mc:Fallback xmlns="">
          <p:sp>
            <p:nvSpPr>
              <p:cNvPr id="79875" name="Rectangle 3"/>
              <p:cNvSpPr>
                <a:spLocks noGrp="1" noRot="1" noChangeAspect="1" noMove="1" noResize="1" noEditPoints="1" noAdjustHandles="1" noChangeArrowheads="1" noChangeShapeType="1" noTextEdit="1"/>
              </p:cNvSpPr>
              <p:nvPr>
                <p:ph idx="1"/>
              </p:nvPr>
            </p:nvSpPr>
            <p:spPr>
              <a:blipFill rotWithShape="1">
                <a:blip r:embed="rId2"/>
                <a:stretch>
                  <a:fillRect l="-667" t="-1000" r="-1556"/>
                </a:stretch>
              </a:blipFill>
            </p:spPr>
            <p:txBody>
              <a:bodyPr/>
              <a:lstStyle/>
              <a:p>
                <a:r>
                  <a:rPr lang="es-MX">
                    <a:noFill/>
                  </a:rPr>
                  <a:t> </a:t>
                </a:r>
              </a:p>
            </p:txBody>
          </p:sp>
        </mc:Fallback>
      </mc:AlternateContent>
      <p:sp>
        <p:nvSpPr>
          <p:cNvPr id="5" name="3 Marcador de fecha"/>
          <p:cNvSpPr>
            <a:spLocks noGrp="1"/>
          </p:cNvSpPr>
          <p:nvPr>
            <p:ph type="dt" sz="half" idx="10"/>
          </p:nvPr>
        </p:nvSpPr>
        <p:spPr/>
        <p:txBody>
          <a:bodyPr/>
          <a:lstStyle/>
          <a:p>
            <a:r>
              <a:rPr lang="es-MX"/>
              <a:t>v2.5:1016</a:t>
            </a:r>
            <a:endParaRPr lang="es-ES"/>
          </a:p>
        </p:txBody>
      </p:sp>
      <p:sp>
        <p:nvSpPr>
          <p:cNvPr id="6" name="4 Marcador de pie de página"/>
          <p:cNvSpPr>
            <a:spLocks noGrp="1"/>
          </p:cNvSpPr>
          <p:nvPr>
            <p:ph type="ftr" sz="quarter" idx="11"/>
          </p:nvPr>
        </p:nvSpPr>
        <p:spPr/>
        <p:txBody>
          <a:bodyPr/>
          <a:lstStyle/>
          <a:p>
            <a:r>
              <a:rPr lang="es-ES"/>
              <a:t>Distribuciones Discretas de Probabilidad</a:t>
            </a:r>
          </a:p>
        </p:txBody>
      </p:sp>
      <p:sp>
        <p:nvSpPr>
          <p:cNvPr id="7" name="5 Marcador de número de diapositiva"/>
          <p:cNvSpPr>
            <a:spLocks noGrp="1"/>
          </p:cNvSpPr>
          <p:nvPr>
            <p:ph type="sldNum" sz="quarter" idx="12"/>
          </p:nvPr>
        </p:nvSpPr>
        <p:spPr/>
        <p:txBody>
          <a:bodyPr/>
          <a:lstStyle/>
          <a:p>
            <a:fld id="{671FF037-43BF-4A28-9B26-0F504ECFAC5A}" type="slidenum">
              <a:rPr lang="es-ES"/>
              <a:pPr/>
              <a:t>121</a:t>
            </a:fld>
            <a:endParaRPr lang="es-ES"/>
          </a:p>
        </p:txBody>
      </p:sp>
    </p:spTree>
    <p:extLst>
      <p:ext uri="{BB962C8B-B14F-4D97-AF65-F5344CB8AC3E}">
        <p14:creationId xmlns:p14="http://schemas.microsoft.com/office/powerpoint/2010/main" val="700382723"/>
      </p:ext>
    </p:extLst>
  </p:cSld>
  <p:clrMapOvr>
    <a:masterClrMapping/>
  </p:clrMapOvr>
  <p:transition spd="slow">
    <p:push dir="u"/>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3 Grupo"/>
          <p:cNvGrpSpPr/>
          <p:nvPr/>
        </p:nvGrpSpPr>
        <p:grpSpPr>
          <a:xfrm>
            <a:off x="5823902" y="164862"/>
            <a:ext cx="3333750" cy="1185149"/>
            <a:chOff x="5823902" y="248280"/>
            <a:chExt cx="3333750" cy="1580198"/>
          </a:xfrm>
        </p:grpSpPr>
        <p:pic>
          <p:nvPicPr>
            <p:cNvPr id="10" name="Picture 372" descr="http://momath.org/wp-content/uploads/2015/09/urn2_sm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23902" y="248280"/>
              <a:ext cx="3333750" cy="1580198"/>
            </a:xfrm>
            <a:prstGeom prst="rect">
              <a:avLst/>
            </a:prstGeom>
            <a:noFill/>
            <a:extLst>
              <a:ext uri="{909E8E84-426E-40DD-AFC4-6F175D3DCCD1}">
                <a14:hiddenFill xmlns:a14="http://schemas.microsoft.com/office/drawing/2010/main">
                  <a:solidFill>
                    <a:srgbClr val="FFFFFF"/>
                  </a:solidFill>
                </a14:hiddenFill>
              </a:ext>
            </a:extLst>
          </p:spPr>
        </p:pic>
        <p:sp>
          <p:nvSpPr>
            <p:cNvPr id="2" name="1 Elipse"/>
            <p:cNvSpPr>
              <a:spLocks noChangeAspect="1"/>
            </p:cNvSpPr>
            <p:nvPr/>
          </p:nvSpPr>
          <p:spPr>
            <a:xfrm>
              <a:off x="6746471" y="1422893"/>
              <a:ext cx="396944" cy="39694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9634" name="Rectangle 2"/>
          <p:cNvSpPr>
            <a:spLocks noGrp="1" noChangeArrowheads="1"/>
          </p:cNvSpPr>
          <p:nvPr>
            <p:ph type="title"/>
          </p:nvPr>
        </p:nvSpPr>
        <p:spPr/>
        <p:txBody>
          <a:bodyPr/>
          <a:lstStyle/>
          <a:p>
            <a:r>
              <a:rPr lang="es-ES"/>
              <a:t>Ejemplo</a:t>
            </a:r>
          </a:p>
        </p:txBody>
      </p:sp>
      <p:sp>
        <p:nvSpPr>
          <p:cNvPr id="69635" name="Rectangle 3"/>
          <p:cNvSpPr>
            <a:spLocks noGrp="1" noChangeArrowheads="1"/>
          </p:cNvSpPr>
          <p:nvPr>
            <p:ph idx="1"/>
          </p:nvPr>
        </p:nvSpPr>
        <p:spPr/>
        <p:txBody>
          <a:bodyPr/>
          <a:lstStyle/>
          <a:p>
            <a:r>
              <a:rPr lang="es-ES" sz="2800" dirty="0"/>
              <a:t>Se sacan dos bolas de manera sucesiva sin reemplazo de una urna que contiene cuatro bolas rojas y tres negras. Sea </a:t>
            </a:r>
            <a:r>
              <a:rPr lang="es-ES" sz="2800" i="1" dirty="0">
                <a:latin typeface="Times New Roman" pitchFamily="18" charset="0"/>
              </a:rPr>
              <a:t>Y</a:t>
            </a:r>
            <a:r>
              <a:rPr lang="es-ES" sz="2800" dirty="0"/>
              <a:t> el número de bolas rojas extraídas</a:t>
            </a:r>
          </a:p>
          <a:p>
            <a:r>
              <a:rPr lang="es-ES" sz="2800" dirty="0"/>
              <a:t>Obtenga la distribución de probabilidad de </a:t>
            </a:r>
            <a:r>
              <a:rPr lang="es-ES" sz="2800" i="1" dirty="0">
                <a:latin typeface="Times New Roman" panose="02020603050405020304" pitchFamily="18" charset="0"/>
                <a:cs typeface="Times New Roman" panose="02020603050405020304" pitchFamily="18" charset="0"/>
              </a:rPr>
              <a:t>Y</a:t>
            </a:r>
          </a:p>
        </p:txBody>
      </p:sp>
      <p:sp>
        <p:nvSpPr>
          <p:cNvPr id="6" name="3 Marcador de fecha"/>
          <p:cNvSpPr>
            <a:spLocks noGrp="1"/>
          </p:cNvSpPr>
          <p:nvPr>
            <p:ph type="dt" sz="half" idx="10"/>
          </p:nvPr>
        </p:nvSpPr>
        <p:spPr/>
        <p:txBody>
          <a:bodyPr/>
          <a:lstStyle/>
          <a:p>
            <a:r>
              <a:rPr lang="es-MX"/>
              <a:t>v2.5:1016</a:t>
            </a:r>
            <a:endParaRPr lang="es-ES"/>
          </a:p>
        </p:txBody>
      </p:sp>
      <p:sp>
        <p:nvSpPr>
          <p:cNvPr id="7" name="4 Marcador de pie de página"/>
          <p:cNvSpPr>
            <a:spLocks noGrp="1"/>
          </p:cNvSpPr>
          <p:nvPr>
            <p:ph type="ftr" sz="quarter" idx="11"/>
          </p:nvPr>
        </p:nvSpPr>
        <p:spPr/>
        <p:txBody>
          <a:bodyPr/>
          <a:lstStyle/>
          <a:p>
            <a:r>
              <a:rPr lang="es-ES" dirty="0"/>
              <a:t>Distribuciones Discretas de Probabilidad</a:t>
            </a:r>
          </a:p>
        </p:txBody>
      </p:sp>
      <p:sp>
        <p:nvSpPr>
          <p:cNvPr id="8" name="5 Marcador de número de diapositiva"/>
          <p:cNvSpPr>
            <a:spLocks noGrp="1"/>
          </p:cNvSpPr>
          <p:nvPr>
            <p:ph type="sldNum" sz="quarter" idx="12"/>
          </p:nvPr>
        </p:nvSpPr>
        <p:spPr/>
        <p:txBody>
          <a:bodyPr/>
          <a:lstStyle/>
          <a:p>
            <a:fld id="{2462C713-AC52-450E-B70A-285538CDB79B}" type="slidenum">
              <a:rPr lang="es-ES"/>
              <a:pPr/>
              <a:t>122</a:t>
            </a:fld>
            <a:endParaRPr lang="es-ES"/>
          </a:p>
        </p:txBody>
      </p:sp>
      <p:graphicFrame>
        <p:nvGraphicFramePr>
          <p:cNvPr id="69636" name="Object 4"/>
          <p:cNvGraphicFramePr>
            <a:graphicFrameLocks noChangeAspect="1"/>
          </p:cNvGraphicFramePr>
          <p:nvPr>
            <p:extLst>
              <p:ext uri="{D42A27DB-BD31-4B8C-83A1-F6EECF244321}">
                <p14:modId xmlns:p14="http://schemas.microsoft.com/office/powerpoint/2010/main" val="1345069030"/>
              </p:ext>
            </p:extLst>
          </p:nvPr>
        </p:nvGraphicFramePr>
        <p:xfrm>
          <a:off x="1600201" y="3545507"/>
          <a:ext cx="1966913" cy="1258491"/>
        </p:xfrm>
        <a:graphic>
          <a:graphicData uri="http://schemas.openxmlformats.org/presentationml/2006/ole">
            <mc:AlternateContent xmlns:mc="http://schemas.openxmlformats.org/markup-compatibility/2006">
              <mc:Choice xmlns:v="urn:schemas-microsoft-com:vml" Requires="v">
                <p:oleObj name="Hoja de cálculo" r:id="rId3" imgW="1162185" imgH="990690" progId="Excel.Sheet.8">
                  <p:embed/>
                </p:oleObj>
              </mc:Choice>
              <mc:Fallback>
                <p:oleObj name="Hoja de cálculo" r:id="rId3" imgW="1162185" imgH="990690" progId="Excel.Sheet.8">
                  <p:embed/>
                  <p:pic>
                    <p:nvPicPr>
                      <p:cNvPr id="0" name="Picture 4"/>
                      <p:cNvPicPr>
                        <a:picLocks noChangeAspect="1" noChangeArrowheads="1"/>
                      </p:cNvPicPr>
                      <p:nvPr/>
                    </p:nvPicPr>
                    <p:blipFill>
                      <a:blip r:embed="rId4"/>
                      <a:srcRect/>
                      <a:stretch>
                        <a:fillRect/>
                      </a:stretch>
                    </p:blipFill>
                    <p:spPr bwMode="auto">
                      <a:xfrm>
                        <a:off x="1600201" y="3545507"/>
                        <a:ext cx="1966913" cy="125849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638" name="Object 6"/>
          <p:cNvGraphicFramePr>
            <a:graphicFrameLocks noChangeAspect="1"/>
          </p:cNvGraphicFramePr>
          <p:nvPr>
            <p:extLst>
              <p:ext uri="{D42A27DB-BD31-4B8C-83A1-F6EECF244321}">
                <p14:modId xmlns:p14="http://schemas.microsoft.com/office/powerpoint/2010/main" val="4212306070"/>
              </p:ext>
            </p:extLst>
          </p:nvPr>
        </p:nvGraphicFramePr>
        <p:xfrm>
          <a:off x="5221288" y="3675286"/>
          <a:ext cx="1903412" cy="1050131"/>
        </p:xfrm>
        <a:graphic>
          <a:graphicData uri="http://schemas.openxmlformats.org/presentationml/2006/ole">
            <mc:AlternateContent xmlns:mc="http://schemas.openxmlformats.org/markup-compatibility/2006">
              <mc:Choice xmlns:v="urn:schemas-microsoft-com:vml" Requires="v">
                <p:oleObj name="Hoja de cálculo" r:id="rId5" imgW="1124085" imgH="828675" progId="Excel.Sheet.8">
                  <p:embed/>
                </p:oleObj>
              </mc:Choice>
              <mc:Fallback>
                <p:oleObj name="Hoja de cálculo" r:id="rId5" imgW="1124085" imgH="828675" progId="Excel.Sheet.8">
                  <p:embed/>
                  <p:pic>
                    <p:nvPicPr>
                      <p:cNvPr id="0" name="Picture 6"/>
                      <p:cNvPicPr>
                        <a:picLocks noChangeAspect="1" noChangeArrowheads="1"/>
                      </p:cNvPicPr>
                      <p:nvPr/>
                    </p:nvPicPr>
                    <p:blipFill>
                      <a:blip r:embed="rId6"/>
                      <a:srcRect/>
                      <a:stretch>
                        <a:fillRect/>
                      </a:stretch>
                    </p:blipFill>
                    <p:spPr bwMode="auto">
                      <a:xfrm>
                        <a:off x="5221288" y="3675286"/>
                        <a:ext cx="1903412" cy="105013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push dir="d"/>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descr="http://www.techsuplex.com/wp-content/uploads/2015/07/Computer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72200" y="3921900"/>
            <a:ext cx="2540000" cy="1112044"/>
          </a:xfrm>
          <a:prstGeom prst="rect">
            <a:avLst/>
          </a:prstGeom>
          <a:noFill/>
          <a:extLst>
            <a:ext uri="{909E8E84-426E-40DD-AFC4-6F175D3DCCD1}">
              <a14:hiddenFill xmlns:a14="http://schemas.microsoft.com/office/drawing/2010/main">
                <a:solidFill>
                  <a:srgbClr val="FFFFFF"/>
                </a:solidFill>
              </a14:hiddenFill>
            </a:ext>
          </a:extLst>
        </p:spPr>
      </p:pic>
      <p:sp>
        <p:nvSpPr>
          <p:cNvPr id="76802" name="Rectangle 2"/>
          <p:cNvSpPr>
            <a:spLocks noGrp="1" noChangeArrowheads="1"/>
          </p:cNvSpPr>
          <p:nvPr>
            <p:ph type="title"/>
          </p:nvPr>
        </p:nvSpPr>
        <p:spPr/>
        <p:txBody>
          <a:bodyPr/>
          <a:lstStyle/>
          <a:p>
            <a:r>
              <a:rPr lang="es-ES"/>
              <a:t>Ejercicio</a:t>
            </a:r>
          </a:p>
        </p:txBody>
      </p:sp>
      <p:sp>
        <p:nvSpPr>
          <p:cNvPr id="76803" name="Rectangle 3"/>
          <p:cNvSpPr>
            <a:spLocks noGrp="1" noChangeArrowheads="1"/>
          </p:cNvSpPr>
          <p:nvPr>
            <p:ph idx="1"/>
          </p:nvPr>
        </p:nvSpPr>
        <p:spPr>
          <a:solidFill>
            <a:schemeClr val="bg1">
              <a:alpha val="70000"/>
            </a:schemeClr>
          </a:solidFill>
        </p:spPr>
        <p:txBody>
          <a:bodyPr>
            <a:noAutofit/>
          </a:bodyPr>
          <a:lstStyle/>
          <a:p>
            <a:r>
              <a:rPr lang="es-ES" sz="3200" dirty="0"/>
              <a:t>Un embarque de ocho computadoras personales del mismo tipo para una tienda contiene tres que están defectuosas</a:t>
            </a:r>
          </a:p>
          <a:p>
            <a:r>
              <a:rPr lang="es-ES" sz="3200" dirty="0"/>
              <a:t>Una escuela compra dos de esas computadoras que se eligen aleatoriamente</a:t>
            </a:r>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8BBB7FF4-D178-4DA6-B60B-E3F99F611711}" type="slidenum">
              <a:rPr lang="es-ES"/>
              <a:pPr/>
              <a:t>123</a:t>
            </a:fld>
            <a:endParaRPr lang="es-ES"/>
          </a:p>
        </p:txBody>
      </p:sp>
    </p:spTree>
  </p:cSld>
  <p:clrMapOvr>
    <a:masterClrMapping/>
  </p:clrMapOvr>
  <p:transition spd="slow">
    <p:push dir="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descr="http://www.techsuplex.com/wp-content/uploads/2015/07/Computer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72200" y="3921900"/>
            <a:ext cx="2540000" cy="1112044"/>
          </a:xfrm>
          <a:prstGeom prst="rect">
            <a:avLst/>
          </a:prstGeom>
          <a:noFill/>
          <a:extLst>
            <a:ext uri="{909E8E84-426E-40DD-AFC4-6F175D3DCCD1}">
              <a14:hiddenFill xmlns:a14="http://schemas.microsoft.com/office/drawing/2010/main">
                <a:solidFill>
                  <a:srgbClr val="FFFFFF"/>
                </a:solidFill>
              </a14:hiddenFill>
            </a:ext>
          </a:extLst>
        </p:spPr>
      </p:pic>
      <p:sp>
        <p:nvSpPr>
          <p:cNvPr id="76802" name="Rectangle 2"/>
          <p:cNvSpPr>
            <a:spLocks noGrp="1" noChangeArrowheads="1"/>
          </p:cNvSpPr>
          <p:nvPr>
            <p:ph type="title"/>
          </p:nvPr>
        </p:nvSpPr>
        <p:spPr/>
        <p:txBody>
          <a:bodyPr/>
          <a:lstStyle/>
          <a:p>
            <a:r>
              <a:rPr lang="es-ES"/>
              <a:t>Ejercicio</a:t>
            </a:r>
          </a:p>
        </p:txBody>
      </p:sp>
      <p:sp>
        <p:nvSpPr>
          <p:cNvPr id="76803" name="Rectangle 3"/>
          <p:cNvSpPr>
            <a:spLocks noGrp="1" noChangeArrowheads="1"/>
          </p:cNvSpPr>
          <p:nvPr>
            <p:ph idx="1"/>
          </p:nvPr>
        </p:nvSpPr>
        <p:spPr>
          <a:solidFill>
            <a:schemeClr val="bg1">
              <a:alpha val="70000"/>
            </a:schemeClr>
          </a:solidFill>
        </p:spPr>
        <p:txBody>
          <a:bodyPr>
            <a:noAutofit/>
          </a:bodyPr>
          <a:lstStyle/>
          <a:p>
            <a:r>
              <a:rPr lang="es-ES" sz="2200" dirty="0"/>
              <a:t>Encuentre</a:t>
            </a:r>
          </a:p>
          <a:p>
            <a:pPr marL="457200" indent="-457200">
              <a:buFont typeface="+mj-lt"/>
              <a:buAutoNum type="alphaLcParenR"/>
            </a:pPr>
            <a:r>
              <a:rPr lang="es-ES" sz="2200" dirty="0"/>
              <a:t>La distribución de probabilidad para el número de computadoras defectuosas entre las que compró la escuela</a:t>
            </a:r>
          </a:p>
          <a:p>
            <a:pPr marL="457200" indent="-457200">
              <a:buFont typeface="+mj-lt"/>
              <a:buAutoNum type="alphaLcParenR"/>
            </a:pPr>
            <a:r>
              <a:rPr lang="es-MX" sz="2200" dirty="0"/>
              <a:t>La distribución acumulada del número de computadoras defectuosas</a:t>
            </a:r>
          </a:p>
          <a:p>
            <a:pPr marL="457200" indent="-457200">
              <a:buFont typeface="+mj-lt"/>
              <a:buAutoNum type="alphaLcParenR"/>
            </a:pPr>
            <a:r>
              <a:rPr lang="es-ES" sz="2200" dirty="0"/>
              <a:t>El número esperado de computadoras defectuosas entre las compradas </a:t>
            </a:r>
            <a:r>
              <a:rPr lang="es-ES" sz="2200" dirty="0">
                <a:solidFill>
                  <a:srgbClr val="FF0000"/>
                </a:solidFill>
              </a:rPr>
              <a:t>R = 0.75</a:t>
            </a:r>
          </a:p>
          <a:p>
            <a:pPr marL="457200" indent="-457200">
              <a:buFont typeface="+mj-lt"/>
              <a:buAutoNum type="alphaLcParenR"/>
            </a:pPr>
            <a:r>
              <a:rPr lang="es-ES" sz="2200" dirty="0"/>
              <a:t>La varianza del número de computadoras</a:t>
            </a:r>
            <a:br>
              <a:rPr lang="es-ES" sz="2200" dirty="0"/>
            </a:br>
            <a:r>
              <a:rPr lang="es-ES" sz="2200" dirty="0"/>
              <a:t>defectuosas adquiridas </a:t>
            </a:r>
            <a:r>
              <a:rPr lang="es-ES" sz="2200" dirty="0">
                <a:solidFill>
                  <a:srgbClr val="FF0000"/>
                </a:solidFill>
              </a:rPr>
              <a:t>R = 0.4018</a:t>
            </a:r>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8BBB7FF4-D178-4DA6-B60B-E3F99F611711}" type="slidenum">
              <a:rPr lang="es-ES"/>
              <a:pPr/>
              <a:t>124</a:t>
            </a:fld>
            <a:endParaRPr lang="es-ES"/>
          </a:p>
        </p:txBody>
      </p:sp>
    </p:spTree>
  </p:cSld>
  <p:clrMapOvr>
    <a:masterClrMapping/>
  </p:clrMapOvr>
  <p:transition spd="slow">
    <p:push dir="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Ejercicio</a:t>
            </a:r>
          </a:p>
        </p:txBody>
      </p:sp>
      <p:sp>
        <p:nvSpPr>
          <p:cNvPr id="3" name="2 Marcador de contenido"/>
          <p:cNvSpPr>
            <a:spLocks noGrp="1"/>
          </p:cNvSpPr>
          <p:nvPr>
            <p:ph idx="1"/>
          </p:nvPr>
        </p:nvSpPr>
        <p:spPr/>
        <p:txBody>
          <a:bodyPr>
            <a:normAutofit fontScale="62500" lnSpcReduction="20000"/>
          </a:bodyPr>
          <a:lstStyle/>
          <a:p>
            <a:r>
              <a:rPr lang="es-MX" sz="2800" dirty="0"/>
              <a:t>Un lote de 100 piezas metálicas contiene 3 defectuosas</a:t>
            </a:r>
          </a:p>
          <a:p>
            <a:r>
              <a:rPr lang="es-MX" sz="2800" dirty="0"/>
              <a:t>Para realizar el control de calidad del lote, se elige aleatoriamente una muestra de 10 piezas</a:t>
            </a:r>
          </a:p>
          <a:p>
            <a:pPr marL="457200" indent="-457200">
              <a:buFont typeface="+mj-lt"/>
              <a:buAutoNum type="alphaLcParenR"/>
            </a:pPr>
            <a:r>
              <a:rPr lang="es-MX" sz="2800" dirty="0"/>
              <a:t>Obtenga la distribución de probabilidad del número de piezas defectuosas en la muestra</a:t>
            </a:r>
          </a:p>
          <a:p>
            <a:pPr marL="457200" indent="-457200">
              <a:buFont typeface="+mj-lt"/>
              <a:buAutoNum type="alphaLcParenR"/>
            </a:pPr>
            <a:r>
              <a:rPr lang="es-MX" sz="2800" dirty="0"/>
              <a:t>Calcule el número esperado de piezas defectuosas en la muestra </a:t>
            </a:r>
            <a:r>
              <a:rPr lang="es-MX" sz="2800" dirty="0">
                <a:solidFill>
                  <a:srgbClr val="FF0000"/>
                </a:solidFill>
              </a:rPr>
              <a:t>R = 0.3</a:t>
            </a:r>
          </a:p>
          <a:p>
            <a:pPr marL="457200" indent="-457200">
              <a:buFont typeface="+mj-lt"/>
              <a:buAutoNum type="alphaLcParenR"/>
            </a:pPr>
            <a:r>
              <a:rPr lang="es-MX" sz="2800" dirty="0"/>
              <a:t>¿Qué cantidad de piezas defectuosas en la muestra consideraría aceptable suponiendo que efectivamente hay cuando mucho 3 en el lote? </a:t>
            </a:r>
            <a:r>
              <a:rPr lang="es-MX" sz="2800" dirty="0">
                <a:solidFill>
                  <a:srgbClr val="FF0000"/>
                </a:solidFill>
              </a:rPr>
              <a:t>R = 0 o 1 piezas, puesto que la probabilidad de que eso ocurra es 0.9742. La probabilidad de 2 defectuosas es 0.025, que es pequeña.</a:t>
            </a:r>
            <a:br>
              <a:rPr lang="es-MX" sz="2800" dirty="0">
                <a:solidFill>
                  <a:srgbClr val="FF0000"/>
                </a:solidFill>
              </a:rPr>
            </a:br>
            <a:r>
              <a:rPr lang="es-MX" sz="2800" dirty="0">
                <a:solidFill>
                  <a:srgbClr val="FF0000"/>
                </a:solidFill>
              </a:rPr>
              <a:t>Podría optarse por una revisión al 100%.</a:t>
            </a:r>
            <a:br>
              <a:rPr lang="es-MX" sz="2800" dirty="0">
                <a:solidFill>
                  <a:srgbClr val="FF0000"/>
                </a:solidFill>
              </a:rPr>
            </a:br>
            <a:r>
              <a:rPr lang="es-MX" sz="2800" dirty="0">
                <a:solidFill>
                  <a:srgbClr val="FF0000"/>
                </a:solidFill>
              </a:rPr>
              <a:t>La probabilidad de que haya 3 defectuosas en la muestra es de 0.0007, que es muy pequeña.</a:t>
            </a:r>
            <a:br>
              <a:rPr lang="es-MX" sz="2800" dirty="0">
                <a:solidFill>
                  <a:srgbClr val="FF0000"/>
                </a:solidFill>
              </a:rPr>
            </a:br>
            <a:r>
              <a:rPr lang="es-MX" sz="2800" dirty="0">
                <a:solidFill>
                  <a:srgbClr val="FF0000"/>
                </a:solidFill>
              </a:rPr>
              <a:t>Si hubiera 3 defectuosas en la muestra, se rechaza el lote</a:t>
            </a:r>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125</a:t>
            </a:fld>
            <a:endParaRPr lang="es-ES"/>
          </a:p>
        </p:txBody>
      </p:sp>
    </p:spTree>
    <p:extLst>
      <p:ext uri="{BB962C8B-B14F-4D97-AF65-F5344CB8AC3E}">
        <p14:creationId xmlns:p14="http://schemas.microsoft.com/office/powerpoint/2010/main" val="34132990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normAutofit/>
          </a:bodyPr>
          <a:lstStyle/>
          <a:p>
            <a:r>
              <a:rPr lang="es-MX" dirty="0"/>
              <a:t>Distribución </a:t>
            </a:r>
            <a:r>
              <a:rPr lang="es-MX" dirty="0" err="1"/>
              <a:t>poisson</a:t>
            </a:r>
            <a:endParaRPr lang="es-MX" dirty="0"/>
          </a:p>
        </p:txBody>
      </p:sp>
      <p:sp>
        <p:nvSpPr>
          <p:cNvPr id="8" name="7 Marcador de texto"/>
          <p:cNvSpPr>
            <a:spLocks noGrp="1"/>
          </p:cNvSpPr>
          <p:nvPr>
            <p:ph type="body" idx="1"/>
          </p:nvPr>
        </p:nvSpPr>
        <p:spPr/>
        <p:txBody>
          <a:bodyPr/>
          <a:lstStyle/>
          <a:p>
            <a:endParaRPr lang="es-MX"/>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126</a:t>
            </a:fld>
            <a:endParaRPr lang="es-ES"/>
          </a:p>
        </p:txBody>
      </p:sp>
    </p:spTree>
    <p:extLst>
      <p:ext uri="{BB962C8B-B14F-4D97-AF65-F5344CB8AC3E}">
        <p14:creationId xmlns:p14="http://schemas.microsoft.com/office/powerpoint/2010/main" val="263653338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1 Título"/>
          <p:cNvSpPr>
            <a:spLocks noGrp="1"/>
          </p:cNvSpPr>
          <p:nvPr>
            <p:ph type="title"/>
          </p:nvPr>
        </p:nvSpPr>
        <p:spPr/>
        <p:txBody>
          <a:bodyPr/>
          <a:lstStyle/>
          <a:p>
            <a:r>
              <a:rPr lang="es-MX" dirty="0"/>
              <a:t>Distribución </a:t>
            </a:r>
            <a:r>
              <a:rPr lang="es-MX" dirty="0" err="1"/>
              <a:t>Poisson</a:t>
            </a:r>
            <a:endParaRPr lang="es-MX" dirty="0"/>
          </a:p>
        </p:txBody>
      </p:sp>
      <p:sp>
        <p:nvSpPr>
          <p:cNvPr id="18435" name="2 Marcador de contenido"/>
          <p:cNvSpPr>
            <a:spLocks noGrp="1"/>
          </p:cNvSpPr>
          <p:nvPr>
            <p:ph idx="1"/>
          </p:nvPr>
        </p:nvSpPr>
        <p:spPr/>
        <p:txBody>
          <a:bodyPr>
            <a:normAutofit lnSpcReduction="10000"/>
          </a:bodyPr>
          <a:lstStyle/>
          <a:p>
            <a:r>
              <a:rPr lang="es-MX" sz="2600" dirty="0"/>
              <a:t>Consideremos un tipo de eventos “raros” (en cuanto a que su probabilidad de ocurrir puede considerarse pequeña)</a:t>
            </a:r>
          </a:p>
          <a:p>
            <a:r>
              <a:rPr lang="es-MX" sz="2600" dirty="0"/>
              <a:t>Pensemos que la tasa de ocurrencia de tales eventos en un intervalo de tiempo, longitud, masa, volumen, </a:t>
            </a:r>
            <a:r>
              <a:rPr lang="es-MX" sz="2600" dirty="0" err="1"/>
              <a:t>etc</a:t>
            </a:r>
            <a:r>
              <a:rPr lang="es-MX" sz="2600" dirty="0"/>
              <a:t>, es constante e igual a </a:t>
            </a:r>
            <a:r>
              <a:rPr lang="es-MX" sz="2600" dirty="0">
                <a:sym typeface="Symbol"/>
              </a:rPr>
              <a:t></a:t>
            </a:r>
          </a:p>
          <a:p>
            <a:r>
              <a:rPr lang="es-MX" sz="2600" dirty="0">
                <a:sym typeface="Symbol"/>
              </a:rPr>
              <a:t>Consideremos, también, que  </a:t>
            </a:r>
            <a:r>
              <a:rPr lang="es-MX" sz="2600" dirty="0"/>
              <a:t>depende solamente del tamaño del intervalo; en particular es directamente proporcional a dicho tamaño</a:t>
            </a:r>
          </a:p>
        </p:txBody>
      </p:sp>
      <p:sp>
        <p:nvSpPr>
          <p:cNvPr id="18436" name="3 Marcador de fecha"/>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s-MX" sz="1400">
                <a:solidFill>
                  <a:schemeClr val="tx2"/>
                </a:solidFill>
                <a:latin typeface="Arial Narrow" pitchFamily="34" charset="0"/>
              </a:rPr>
              <a:t>v2.5:1016</a:t>
            </a:r>
            <a:endParaRPr lang="es-ES" sz="1400">
              <a:solidFill>
                <a:schemeClr val="tx2"/>
              </a:solidFill>
              <a:latin typeface="Arial Narrow" pitchFamily="34" charset="0"/>
            </a:endParaRPr>
          </a:p>
        </p:txBody>
      </p:sp>
      <p:sp>
        <p:nvSpPr>
          <p:cNvPr id="18437" name="4 Marcador de pie de página"/>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s-ES" sz="1400">
                <a:solidFill>
                  <a:schemeClr val="tx2"/>
                </a:solidFill>
                <a:latin typeface="Arial Narrow" pitchFamily="34" charset="0"/>
              </a:rPr>
              <a:t>Distribuciones Discretas de Probabilidad</a:t>
            </a:r>
          </a:p>
        </p:txBody>
      </p:sp>
      <p:sp>
        <p:nvSpPr>
          <p:cNvPr id="18438" name="5 Marcador de número de diapositiva"/>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D5A6B51B-9075-4189-A245-4B46B71B69A0}" type="slidenum">
              <a:rPr lang="es-ES" sz="1400" smtClean="0">
                <a:solidFill>
                  <a:schemeClr val="tx2"/>
                </a:solidFill>
                <a:latin typeface="Arial Narrow" pitchFamily="34" charset="0"/>
              </a:rPr>
              <a:pPr eaLnBrk="1" hangingPunct="1"/>
              <a:t>127</a:t>
            </a:fld>
            <a:endParaRPr lang="es-ES" sz="1400">
              <a:solidFill>
                <a:schemeClr val="tx2"/>
              </a:solidFill>
              <a:latin typeface="Arial Narrow" pitchFamily="34" charset="0"/>
            </a:endParaRPr>
          </a:p>
        </p:txBody>
      </p:sp>
    </p:spTree>
    <p:extLst>
      <p:ext uri="{BB962C8B-B14F-4D97-AF65-F5344CB8AC3E}">
        <p14:creationId xmlns:p14="http://schemas.microsoft.com/office/powerpoint/2010/main" val="1292685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animEffect transition="in" filter="fade">
                                      <p:cBhvr>
                                        <p:cTn id="7" dur="500"/>
                                        <p:tgtEl>
                                          <p:spTgt spid="184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435">
                                            <p:txEl>
                                              <p:pRg st="1" end="1"/>
                                            </p:txEl>
                                          </p:spTgt>
                                        </p:tgtEl>
                                        <p:attrNameLst>
                                          <p:attrName>style.visibility</p:attrName>
                                        </p:attrNameLst>
                                      </p:cBhvr>
                                      <p:to>
                                        <p:strVal val="visible"/>
                                      </p:to>
                                    </p:set>
                                    <p:animEffect transition="in" filter="fade">
                                      <p:cBhvr>
                                        <p:cTn id="12" dur="500"/>
                                        <p:tgtEl>
                                          <p:spTgt spid="184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435">
                                            <p:txEl>
                                              <p:pRg st="2" end="2"/>
                                            </p:txEl>
                                          </p:spTgt>
                                        </p:tgtEl>
                                        <p:attrNameLst>
                                          <p:attrName>style.visibility</p:attrName>
                                        </p:attrNameLst>
                                      </p:cBhvr>
                                      <p:to>
                                        <p:strVal val="visible"/>
                                      </p:to>
                                    </p:set>
                                    <p:animEffect transition="in" filter="fade">
                                      <p:cBhvr>
                                        <p:cTn id="17" dur="500"/>
                                        <p:tgtEl>
                                          <p:spTgt spid="1843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1 Título"/>
          <p:cNvSpPr>
            <a:spLocks noGrp="1"/>
          </p:cNvSpPr>
          <p:nvPr>
            <p:ph type="title"/>
          </p:nvPr>
        </p:nvSpPr>
        <p:spPr/>
        <p:txBody>
          <a:bodyPr/>
          <a:lstStyle/>
          <a:p>
            <a:r>
              <a:rPr lang="es-MX" dirty="0"/>
              <a:t>Distribución </a:t>
            </a:r>
            <a:r>
              <a:rPr lang="es-MX" dirty="0" err="1"/>
              <a:t>Poisson</a:t>
            </a:r>
            <a:endParaRPr lang="es-MX" dirty="0"/>
          </a:p>
        </p:txBody>
      </p:sp>
      <p:sp>
        <p:nvSpPr>
          <p:cNvPr id="18435" name="2 Marcador de contenido"/>
          <p:cNvSpPr>
            <a:spLocks noGrp="1"/>
          </p:cNvSpPr>
          <p:nvPr>
            <p:ph idx="1"/>
          </p:nvPr>
        </p:nvSpPr>
        <p:spPr>
          <a:xfrm>
            <a:off x="457200" y="1146398"/>
            <a:ext cx="8229600" cy="3657600"/>
          </a:xfrm>
        </p:spPr>
        <p:txBody>
          <a:bodyPr>
            <a:normAutofit/>
          </a:bodyPr>
          <a:lstStyle/>
          <a:p>
            <a:r>
              <a:rPr lang="es-MX" sz="3600" dirty="0"/>
              <a:t>Sea X la variable que cuenta el número de ocurrencias de tales eventos en un cierto lapso</a:t>
            </a:r>
          </a:p>
          <a:p>
            <a:r>
              <a:rPr lang="es-MX" sz="3600" dirty="0"/>
              <a:t>Se puede mostrar que la variable X sigue la distribución de </a:t>
            </a:r>
            <a:r>
              <a:rPr lang="es-MX" sz="3600" dirty="0" err="1"/>
              <a:t>Poisson</a:t>
            </a:r>
            <a:r>
              <a:rPr lang="es-MX" sz="3600" dirty="0"/>
              <a:t> con parámetro </a:t>
            </a:r>
            <a:r>
              <a:rPr lang="es-MX" sz="3600" dirty="0">
                <a:sym typeface="Symbol"/>
              </a:rPr>
              <a:t></a:t>
            </a:r>
            <a:endParaRPr lang="es-MX" sz="3600" dirty="0"/>
          </a:p>
        </p:txBody>
      </p:sp>
      <p:sp>
        <p:nvSpPr>
          <p:cNvPr id="18436" name="3 Marcador de fecha"/>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s-MX" sz="1400">
                <a:solidFill>
                  <a:schemeClr val="tx2"/>
                </a:solidFill>
                <a:latin typeface="Arial Narrow" pitchFamily="34" charset="0"/>
              </a:rPr>
              <a:t>v2.5:1016</a:t>
            </a:r>
            <a:endParaRPr lang="es-ES" sz="1400">
              <a:solidFill>
                <a:schemeClr val="tx2"/>
              </a:solidFill>
              <a:latin typeface="Arial Narrow" pitchFamily="34" charset="0"/>
            </a:endParaRPr>
          </a:p>
        </p:txBody>
      </p:sp>
      <p:sp>
        <p:nvSpPr>
          <p:cNvPr id="18437" name="4 Marcador de pie de página"/>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s-ES" sz="1400">
                <a:solidFill>
                  <a:schemeClr val="tx2"/>
                </a:solidFill>
                <a:latin typeface="Arial Narrow" pitchFamily="34" charset="0"/>
              </a:rPr>
              <a:t>Distribuciones Discretas de Probabilidad</a:t>
            </a:r>
          </a:p>
        </p:txBody>
      </p:sp>
      <p:sp>
        <p:nvSpPr>
          <p:cNvPr id="18438" name="5 Marcador de número de diapositiva"/>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D5A6B51B-9075-4189-A245-4B46B71B69A0}" type="slidenum">
              <a:rPr lang="es-ES" sz="1400" smtClean="0">
                <a:solidFill>
                  <a:schemeClr val="tx2"/>
                </a:solidFill>
                <a:latin typeface="Arial Narrow" pitchFamily="34" charset="0"/>
              </a:rPr>
              <a:pPr eaLnBrk="1" hangingPunct="1"/>
              <a:t>128</a:t>
            </a:fld>
            <a:endParaRPr lang="es-ES" sz="1400">
              <a:solidFill>
                <a:schemeClr val="tx2"/>
              </a:solidFill>
              <a:latin typeface="Arial Narrow" pitchFamily="34" charset="0"/>
            </a:endParaRPr>
          </a:p>
        </p:txBody>
      </p:sp>
    </p:spTree>
    <p:extLst>
      <p:ext uri="{BB962C8B-B14F-4D97-AF65-F5344CB8AC3E}">
        <p14:creationId xmlns:p14="http://schemas.microsoft.com/office/powerpoint/2010/main" val="1292685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animEffect transition="in" filter="fade">
                                      <p:cBhvr>
                                        <p:cTn id="7" dur="500"/>
                                        <p:tgtEl>
                                          <p:spTgt spid="184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435">
                                            <p:txEl>
                                              <p:pRg st="1" end="1"/>
                                            </p:txEl>
                                          </p:spTgt>
                                        </p:tgtEl>
                                        <p:attrNameLst>
                                          <p:attrName>style.visibility</p:attrName>
                                        </p:attrNameLst>
                                      </p:cBhvr>
                                      <p:to>
                                        <p:strVal val="visible"/>
                                      </p:to>
                                    </p:set>
                                    <p:animEffect transition="in" filter="fade">
                                      <p:cBhvr>
                                        <p:cTn id="12" dur="500"/>
                                        <p:tgtEl>
                                          <p:spTgt spid="1843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Distribución </a:t>
            </a:r>
            <a:r>
              <a:rPr lang="es-MX" dirty="0" err="1"/>
              <a:t>Poisson</a:t>
            </a:r>
            <a:endParaRPr lang="es-MX" dirty="0"/>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p:txBody>
              <a:bodyPr>
                <a:normAutofit lnSpcReduction="10000"/>
              </a:bodyPr>
              <a:lstStyle/>
              <a:p>
                <a:r>
                  <a:rPr lang="es-MX" sz="3200" dirty="0"/>
                  <a:t>Si </a:t>
                </a:r>
                <a14:m>
                  <m:oMath xmlns:m="http://schemas.openxmlformats.org/officeDocument/2006/math">
                    <m:r>
                      <a:rPr lang="es-MX" sz="3200" b="0" i="1" smtClean="0">
                        <a:latin typeface="Cambria Math"/>
                      </a:rPr>
                      <m:t>𝑋</m:t>
                    </m:r>
                    <m:r>
                      <a:rPr lang="es-MX" sz="3200" b="0" i="1" smtClean="0">
                        <a:latin typeface="Cambria Math"/>
                        <a:ea typeface="Cambria Math"/>
                      </a:rPr>
                      <m:t>~</m:t>
                    </m:r>
                    <m:r>
                      <a:rPr lang="es-MX" sz="3200" b="0" i="1" smtClean="0">
                        <a:latin typeface="Cambria Math"/>
                        <a:ea typeface="Cambria Math"/>
                      </a:rPr>
                      <m:t>𝑃𝑜𝑖</m:t>
                    </m:r>
                    <m:d>
                      <m:dPr>
                        <m:ctrlPr>
                          <a:rPr lang="es-MX" sz="3200" b="0" i="1" smtClean="0">
                            <a:latin typeface="Cambria Math" panose="02040503050406030204" pitchFamily="18" charset="0"/>
                            <a:ea typeface="Cambria Math"/>
                          </a:rPr>
                        </m:ctrlPr>
                      </m:dPr>
                      <m:e>
                        <m:r>
                          <a:rPr lang="es-MX" sz="3200" b="0" i="1" smtClean="0">
                            <a:latin typeface="Cambria Math"/>
                            <a:ea typeface="Cambria Math"/>
                          </a:rPr>
                          <m:t>𝜆</m:t>
                        </m:r>
                      </m:e>
                    </m:d>
                  </m:oMath>
                </a14:m>
                <a:r>
                  <a:rPr lang="es-MX" sz="3200" dirty="0"/>
                  <a:t>, entonces su </a:t>
                </a:r>
                <a:r>
                  <a:rPr lang="es-MX" sz="3200" dirty="0" err="1"/>
                  <a:t>fmp</a:t>
                </a:r>
                <a:r>
                  <a:rPr lang="es-MX" sz="3200" dirty="0"/>
                  <a:t> es</a:t>
                </a:r>
                <a:endParaRPr lang="es-MX" sz="3200" b="0" i="1" dirty="0">
                  <a:latin typeface="Cambria Math"/>
                </a:endParaRPr>
              </a:p>
              <a:p>
                <a:pPr marL="0" indent="0">
                  <a:buNone/>
                </a:pPr>
                <a14:m>
                  <m:oMathPara xmlns:m="http://schemas.openxmlformats.org/officeDocument/2006/math">
                    <m:oMathParaPr>
                      <m:jc m:val="centerGroup"/>
                    </m:oMathParaPr>
                    <m:oMath xmlns:m="http://schemas.openxmlformats.org/officeDocument/2006/math">
                      <m:r>
                        <a:rPr lang="es-MX" sz="3200" b="0" i="1" smtClean="0">
                          <a:latin typeface="Cambria Math"/>
                        </a:rPr>
                        <m:t>𝑓</m:t>
                      </m:r>
                      <m:d>
                        <m:dPr>
                          <m:ctrlPr>
                            <a:rPr lang="es-MX" sz="3200" b="0" i="1" smtClean="0">
                              <a:latin typeface="Cambria Math" panose="02040503050406030204" pitchFamily="18" charset="0"/>
                            </a:rPr>
                          </m:ctrlPr>
                        </m:dPr>
                        <m:e>
                          <m:r>
                            <a:rPr lang="es-MX" sz="3200" b="0" i="1" smtClean="0">
                              <a:latin typeface="Cambria Math"/>
                            </a:rPr>
                            <m:t>𝑥</m:t>
                          </m:r>
                        </m:e>
                      </m:d>
                      <m:r>
                        <a:rPr lang="es-MX" sz="3200" b="0" i="1" smtClean="0">
                          <a:latin typeface="Cambria Math"/>
                        </a:rPr>
                        <m:t>=</m:t>
                      </m:r>
                      <m:f>
                        <m:fPr>
                          <m:ctrlPr>
                            <a:rPr lang="es-MX" sz="3200" b="0" i="1" smtClean="0">
                              <a:latin typeface="Cambria Math" panose="02040503050406030204" pitchFamily="18" charset="0"/>
                            </a:rPr>
                          </m:ctrlPr>
                        </m:fPr>
                        <m:num>
                          <m:sSup>
                            <m:sSupPr>
                              <m:ctrlPr>
                                <a:rPr lang="es-MX" sz="3200" b="0" i="1" smtClean="0">
                                  <a:latin typeface="Cambria Math" panose="02040503050406030204" pitchFamily="18" charset="0"/>
                                </a:rPr>
                              </m:ctrlPr>
                            </m:sSupPr>
                            <m:e>
                              <m:r>
                                <a:rPr lang="es-MX" sz="3200" b="0" i="1" smtClean="0">
                                  <a:latin typeface="Cambria Math"/>
                                  <a:ea typeface="Cambria Math"/>
                                </a:rPr>
                                <m:t>𝜆</m:t>
                              </m:r>
                            </m:e>
                            <m:sup>
                              <m:r>
                                <a:rPr lang="es-MX" sz="3200" b="0" i="1" smtClean="0">
                                  <a:latin typeface="Cambria Math"/>
                                </a:rPr>
                                <m:t>𝑥</m:t>
                              </m:r>
                            </m:sup>
                          </m:sSup>
                          <m:sSup>
                            <m:sSupPr>
                              <m:ctrlPr>
                                <a:rPr lang="es-MX" sz="3200" b="0" i="1" smtClean="0">
                                  <a:latin typeface="Cambria Math" panose="02040503050406030204" pitchFamily="18" charset="0"/>
                                </a:rPr>
                              </m:ctrlPr>
                            </m:sSupPr>
                            <m:e>
                              <m:r>
                                <a:rPr lang="es-MX" sz="3200" b="0" i="1" smtClean="0">
                                  <a:latin typeface="Cambria Math"/>
                                </a:rPr>
                                <m:t>𝑒</m:t>
                              </m:r>
                            </m:e>
                            <m:sup>
                              <m:r>
                                <a:rPr lang="es-MX" sz="3200" b="0" i="1" smtClean="0">
                                  <a:latin typeface="Cambria Math"/>
                                </a:rPr>
                                <m:t>−</m:t>
                              </m:r>
                              <m:r>
                                <a:rPr lang="es-MX" sz="3200" b="0" i="1" smtClean="0">
                                  <a:latin typeface="Cambria Math"/>
                                  <a:ea typeface="Cambria Math"/>
                                </a:rPr>
                                <m:t>𝜆</m:t>
                              </m:r>
                            </m:sup>
                          </m:sSup>
                        </m:num>
                        <m:den>
                          <m:r>
                            <a:rPr lang="es-MX" sz="3200" b="0" i="1" smtClean="0">
                              <a:latin typeface="Cambria Math"/>
                            </a:rPr>
                            <m:t>𝑥</m:t>
                          </m:r>
                          <m:r>
                            <a:rPr lang="es-MX" sz="3200" b="0" i="1" smtClean="0">
                              <a:latin typeface="Cambria Math"/>
                            </a:rPr>
                            <m:t>!</m:t>
                          </m:r>
                        </m:den>
                      </m:f>
                      <m:r>
                        <a:rPr lang="es-MX" sz="3200" b="0" i="1" smtClean="0">
                          <a:latin typeface="Cambria Math"/>
                        </a:rPr>
                        <m:t>;</m:t>
                      </m:r>
                      <m:r>
                        <a:rPr lang="es-MX" sz="3200" b="0" i="1" smtClean="0">
                          <a:latin typeface="Cambria Math"/>
                        </a:rPr>
                        <m:t>𝑥</m:t>
                      </m:r>
                      <m:r>
                        <a:rPr lang="es-MX" sz="3200" b="0" i="1" smtClean="0">
                          <a:latin typeface="Cambria Math"/>
                        </a:rPr>
                        <m:t>=0,1,2,…</m:t>
                      </m:r>
                    </m:oMath>
                  </m:oMathPara>
                </a14:m>
                <a:endParaRPr lang="es-MX" sz="3200" dirty="0"/>
              </a:p>
              <a:p>
                <a:r>
                  <a:rPr lang="es-MX" sz="3200" b="0" dirty="0"/>
                  <a:t>Su valor esperado es</a:t>
                </a:r>
              </a:p>
              <a:p>
                <a:pPr marL="0" indent="0">
                  <a:buNone/>
                </a:pPr>
                <a14:m>
                  <m:oMathPara xmlns:m="http://schemas.openxmlformats.org/officeDocument/2006/math">
                    <m:oMathParaPr>
                      <m:jc m:val="centerGroup"/>
                    </m:oMathParaPr>
                    <m:oMath xmlns:m="http://schemas.openxmlformats.org/officeDocument/2006/math">
                      <m:r>
                        <a:rPr lang="es-MX" sz="3200" b="0" i="1" smtClean="0">
                          <a:latin typeface="Cambria Math"/>
                        </a:rPr>
                        <m:t>𝐸</m:t>
                      </m:r>
                      <m:d>
                        <m:dPr>
                          <m:ctrlPr>
                            <a:rPr lang="es-MX" sz="3200" b="0" i="1" smtClean="0">
                              <a:latin typeface="Cambria Math" panose="02040503050406030204" pitchFamily="18" charset="0"/>
                            </a:rPr>
                          </m:ctrlPr>
                        </m:dPr>
                        <m:e>
                          <m:r>
                            <a:rPr lang="es-MX" sz="3200" b="0" i="1" smtClean="0">
                              <a:latin typeface="Cambria Math"/>
                            </a:rPr>
                            <m:t>𝑋</m:t>
                          </m:r>
                        </m:e>
                      </m:d>
                      <m:r>
                        <a:rPr lang="es-MX" sz="3200" b="0" i="1" smtClean="0">
                          <a:latin typeface="Cambria Math"/>
                        </a:rPr>
                        <m:t>=</m:t>
                      </m:r>
                      <m:r>
                        <a:rPr lang="es-MX" sz="3200" b="0" i="1" smtClean="0">
                          <a:latin typeface="Cambria Math"/>
                          <a:ea typeface="Cambria Math"/>
                        </a:rPr>
                        <m:t>𝜆</m:t>
                      </m:r>
                    </m:oMath>
                  </m:oMathPara>
                </a14:m>
                <a:endParaRPr lang="es-MX" sz="3200" b="0" dirty="0">
                  <a:ea typeface="Cambria Math"/>
                </a:endParaRPr>
              </a:p>
              <a:p>
                <a:r>
                  <a:rPr lang="es-MX" sz="3200" b="0" dirty="0"/>
                  <a:t>Su varianza</a:t>
                </a:r>
              </a:p>
              <a:p>
                <a:pPr marL="0" indent="0">
                  <a:buNone/>
                </a:pPr>
                <a14:m>
                  <m:oMathPara xmlns:m="http://schemas.openxmlformats.org/officeDocument/2006/math">
                    <m:oMathParaPr>
                      <m:jc m:val="centerGroup"/>
                    </m:oMathParaPr>
                    <m:oMath xmlns:m="http://schemas.openxmlformats.org/officeDocument/2006/math">
                      <m:r>
                        <a:rPr lang="es-MX" sz="3200" b="0" i="1" smtClean="0">
                          <a:latin typeface="Cambria Math"/>
                        </a:rPr>
                        <m:t>𝑉𝑎𝑟</m:t>
                      </m:r>
                      <m:d>
                        <m:dPr>
                          <m:ctrlPr>
                            <a:rPr lang="es-MX" sz="3200" b="0" i="1" smtClean="0">
                              <a:latin typeface="Cambria Math" panose="02040503050406030204" pitchFamily="18" charset="0"/>
                            </a:rPr>
                          </m:ctrlPr>
                        </m:dPr>
                        <m:e>
                          <m:r>
                            <a:rPr lang="es-MX" sz="3200" b="0" i="1" smtClean="0">
                              <a:latin typeface="Cambria Math"/>
                            </a:rPr>
                            <m:t>𝑋</m:t>
                          </m:r>
                        </m:e>
                      </m:d>
                      <m:r>
                        <a:rPr lang="es-MX" sz="3200" b="0" i="1" smtClean="0">
                          <a:latin typeface="Cambria Math"/>
                        </a:rPr>
                        <m:t>=</m:t>
                      </m:r>
                      <m:r>
                        <a:rPr lang="es-MX" sz="3200" b="0" i="1" smtClean="0">
                          <a:latin typeface="Cambria Math"/>
                          <a:ea typeface="Cambria Math"/>
                        </a:rPr>
                        <m:t>𝜆</m:t>
                      </m:r>
                    </m:oMath>
                  </m:oMathPara>
                </a14:m>
                <a:endParaRPr lang="es-MX" sz="3200"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blipFill rotWithShape="1">
                <a:blip r:embed="rId2"/>
                <a:stretch>
                  <a:fillRect l="-1259" t="-1625"/>
                </a:stretch>
              </a:blipFill>
            </p:spPr>
            <p:txBody>
              <a:bodyPr/>
              <a:lstStyle/>
              <a:p>
                <a:r>
                  <a:rPr lang="es-MX">
                    <a:noFill/>
                  </a:rPr>
                  <a:t> </a:t>
                </a:r>
              </a:p>
            </p:txBody>
          </p:sp>
        </mc:Fallback>
      </mc:AlternateContent>
      <p:sp>
        <p:nvSpPr>
          <p:cNvPr id="4" name="3 Marcador de fecha"/>
          <p:cNvSpPr>
            <a:spLocks noGrp="1"/>
          </p:cNvSpPr>
          <p:nvPr>
            <p:ph type="dt" sz="half" idx="10"/>
          </p:nvPr>
        </p:nvSpPr>
        <p:spPr/>
        <p:txBody>
          <a:bodyPr/>
          <a:lstStyle/>
          <a:p>
            <a:pPr>
              <a:defRPr/>
            </a:pPr>
            <a:r>
              <a:rPr lang="es-MX"/>
              <a:t>v2.5:1016</a:t>
            </a:r>
            <a:endParaRPr lang="es-ES"/>
          </a:p>
        </p:txBody>
      </p:sp>
      <p:sp>
        <p:nvSpPr>
          <p:cNvPr id="5" name="4 Marcador de pie de página"/>
          <p:cNvSpPr>
            <a:spLocks noGrp="1"/>
          </p:cNvSpPr>
          <p:nvPr>
            <p:ph type="ftr" sz="quarter" idx="11"/>
          </p:nvPr>
        </p:nvSpPr>
        <p:spPr/>
        <p:txBody>
          <a:bodyPr/>
          <a:lstStyle/>
          <a:p>
            <a:pPr>
              <a:defRPr/>
            </a:pPr>
            <a:r>
              <a:rPr lang="es-ES"/>
              <a:t>Distribuciones Discretas de Probabilidad</a:t>
            </a:r>
          </a:p>
        </p:txBody>
      </p:sp>
      <p:sp>
        <p:nvSpPr>
          <p:cNvPr id="6" name="5 Marcador de número de diapositiva"/>
          <p:cNvSpPr>
            <a:spLocks noGrp="1"/>
          </p:cNvSpPr>
          <p:nvPr>
            <p:ph type="sldNum" sz="quarter" idx="12"/>
          </p:nvPr>
        </p:nvSpPr>
        <p:spPr/>
        <p:txBody>
          <a:bodyPr/>
          <a:lstStyle/>
          <a:p>
            <a:pPr>
              <a:defRPr/>
            </a:pPr>
            <a:fld id="{40180D14-5FB3-4779-9F0A-6BED65BC3015}" type="slidenum">
              <a:rPr lang="es-ES" smtClean="0"/>
              <a:pPr>
                <a:defRPr/>
              </a:pPr>
              <a:t>129</a:t>
            </a:fld>
            <a:endParaRPr lang="es-ES"/>
          </a:p>
        </p:txBody>
      </p:sp>
    </p:spTree>
    <p:extLst>
      <p:ext uri="{BB962C8B-B14F-4D97-AF65-F5344CB8AC3E}">
        <p14:creationId xmlns:p14="http://schemas.microsoft.com/office/powerpoint/2010/main" val="3190438267"/>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Ejemplo</a:t>
            </a:r>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p:txBody>
              <a:bodyPr>
                <a:normAutofit/>
              </a:bodyPr>
              <a:lstStyle/>
              <a:p>
                <a:r>
                  <a:rPr lang="es-MX" sz="3200" dirty="0"/>
                  <a:t>Del mismo modo, ya que la aparición de “águila” o “sol” lleva asociada una probabilidad, esta se “hereda” a los resultados de X</a:t>
                </a:r>
              </a:p>
              <a:p>
                <a14:m>
                  <m:oMath xmlns:m="http://schemas.openxmlformats.org/officeDocument/2006/math">
                    <m:r>
                      <a:rPr lang="es-MX" sz="3200" b="0" i="1" smtClean="0">
                        <a:latin typeface="Cambria Math"/>
                      </a:rPr>
                      <m:t>𝑃</m:t>
                    </m:r>
                    <m:d>
                      <m:dPr>
                        <m:ctrlPr>
                          <a:rPr lang="es-MX" sz="3200" b="0" i="1" smtClean="0">
                            <a:latin typeface="Cambria Math" panose="02040503050406030204" pitchFamily="18" charset="0"/>
                          </a:rPr>
                        </m:ctrlPr>
                      </m:dPr>
                      <m:e>
                        <m:d>
                          <m:dPr>
                            <m:begChr m:val="{"/>
                            <m:endChr m:val="}"/>
                            <m:ctrlPr>
                              <a:rPr lang="es-MX" sz="3200" b="0" i="1" smtClean="0">
                                <a:latin typeface="Cambria Math" panose="02040503050406030204" pitchFamily="18" charset="0"/>
                              </a:rPr>
                            </m:ctrlPr>
                          </m:dPr>
                          <m:e>
                            <m:r>
                              <a:rPr lang="es-MX" sz="3200" b="0" i="1" smtClean="0">
                                <a:latin typeface="Cambria Math"/>
                              </a:rPr>
                              <m:t>𝑋</m:t>
                            </m:r>
                            <m:r>
                              <a:rPr lang="es-MX" sz="3200" b="0" i="1" smtClean="0">
                                <a:latin typeface="Cambria Math"/>
                              </a:rPr>
                              <m:t>=0</m:t>
                            </m:r>
                          </m:e>
                        </m:d>
                      </m:e>
                    </m:d>
                    <m:r>
                      <a:rPr lang="es-MX" sz="3200" b="0" i="1" smtClean="0">
                        <a:latin typeface="Cambria Math"/>
                      </a:rPr>
                      <m:t>=</m:t>
                    </m:r>
                    <m:r>
                      <a:rPr lang="es-MX" sz="3200" b="0" i="1" smtClean="0">
                        <a:latin typeface="Cambria Math"/>
                      </a:rPr>
                      <m:t>𝑃</m:t>
                    </m:r>
                    <m:d>
                      <m:dPr>
                        <m:ctrlPr>
                          <a:rPr lang="es-MX" sz="3200" b="0" i="1" smtClean="0">
                            <a:latin typeface="Cambria Math" panose="02040503050406030204" pitchFamily="18" charset="0"/>
                          </a:rPr>
                        </m:ctrlPr>
                      </m:dPr>
                      <m:e>
                        <m:d>
                          <m:dPr>
                            <m:begChr m:val="{"/>
                            <m:endChr m:val="}"/>
                            <m:ctrlPr>
                              <a:rPr lang="es-MX" sz="3200" b="0" i="1" smtClean="0">
                                <a:latin typeface="Cambria Math" panose="02040503050406030204" pitchFamily="18" charset="0"/>
                              </a:rPr>
                            </m:ctrlPr>
                          </m:dPr>
                          <m:e>
                            <m:r>
                              <a:rPr lang="es-MX" sz="3200" b="0" i="1" smtClean="0">
                                <a:latin typeface="Cambria Math"/>
                              </a:rPr>
                              <m:t>𝐶𝑎𝑒</m:t>
                            </m:r>
                            <m:r>
                              <a:rPr lang="es-MX" sz="3200" b="0" i="1" smtClean="0">
                                <a:latin typeface="Cambria Math"/>
                              </a:rPr>
                              <m:t> </m:t>
                            </m:r>
                            <m:r>
                              <a:rPr lang="es-MX" sz="3200" b="0" i="1" smtClean="0">
                                <a:latin typeface="Cambria Math"/>
                              </a:rPr>
                              <m:t>𝑠𝑜𝑙</m:t>
                            </m:r>
                          </m:e>
                        </m:d>
                      </m:e>
                    </m:d>
                    <m:r>
                      <a:rPr lang="es-MX" sz="3200" b="0" i="1" smtClean="0">
                        <a:latin typeface="Cambria Math"/>
                      </a:rPr>
                      <m:t>=0.5</m:t>
                    </m:r>
                  </m:oMath>
                </a14:m>
                <a:endParaRPr lang="es-MX" sz="3200" b="0" dirty="0"/>
              </a:p>
              <a:p>
                <a14:m>
                  <m:oMath xmlns:m="http://schemas.openxmlformats.org/officeDocument/2006/math">
                    <m:r>
                      <a:rPr lang="es-MX" sz="3200" i="1">
                        <a:latin typeface="Cambria Math"/>
                      </a:rPr>
                      <m:t>𝑃</m:t>
                    </m:r>
                    <m:d>
                      <m:dPr>
                        <m:ctrlPr>
                          <a:rPr lang="es-MX" sz="3200" i="1">
                            <a:latin typeface="Cambria Math" panose="02040503050406030204" pitchFamily="18" charset="0"/>
                          </a:rPr>
                        </m:ctrlPr>
                      </m:dPr>
                      <m:e>
                        <m:d>
                          <m:dPr>
                            <m:begChr m:val="{"/>
                            <m:endChr m:val="}"/>
                            <m:ctrlPr>
                              <a:rPr lang="es-MX" sz="3200" i="1" smtClean="0">
                                <a:latin typeface="Cambria Math" panose="02040503050406030204" pitchFamily="18" charset="0"/>
                              </a:rPr>
                            </m:ctrlPr>
                          </m:dPr>
                          <m:e>
                            <m:r>
                              <a:rPr lang="es-MX" sz="3200" b="0" i="1" smtClean="0">
                                <a:latin typeface="Cambria Math"/>
                              </a:rPr>
                              <m:t>𝑋</m:t>
                            </m:r>
                            <m:r>
                              <a:rPr lang="es-MX" sz="3200" b="0" i="1" smtClean="0">
                                <a:latin typeface="Cambria Math"/>
                              </a:rPr>
                              <m:t>=1</m:t>
                            </m:r>
                          </m:e>
                        </m:d>
                      </m:e>
                    </m:d>
                    <m:r>
                      <a:rPr lang="es-MX" sz="3200" i="1">
                        <a:latin typeface="Cambria Math"/>
                      </a:rPr>
                      <m:t>=</m:t>
                    </m:r>
                    <m:r>
                      <a:rPr lang="es-MX" sz="3200" b="0" i="1" smtClean="0">
                        <a:latin typeface="Cambria Math"/>
                      </a:rPr>
                      <m:t>𝑃</m:t>
                    </m:r>
                    <m:d>
                      <m:dPr>
                        <m:ctrlPr>
                          <a:rPr lang="es-MX" sz="3200" b="0" i="1" smtClean="0">
                            <a:latin typeface="Cambria Math" panose="02040503050406030204" pitchFamily="18" charset="0"/>
                          </a:rPr>
                        </m:ctrlPr>
                      </m:dPr>
                      <m:e>
                        <m:d>
                          <m:dPr>
                            <m:begChr m:val="{"/>
                            <m:endChr m:val="}"/>
                            <m:ctrlPr>
                              <a:rPr lang="es-MX" sz="3200" b="0" i="1" smtClean="0">
                                <a:latin typeface="Cambria Math" panose="02040503050406030204" pitchFamily="18" charset="0"/>
                              </a:rPr>
                            </m:ctrlPr>
                          </m:dPr>
                          <m:e>
                            <m:r>
                              <a:rPr lang="es-MX" sz="3200" b="0" i="1" smtClean="0">
                                <a:latin typeface="Cambria Math"/>
                              </a:rPr>
                              <m:t>𝐶𝑎𝑒</m:t>
                            </m:r>
                            <m:r>
                              <a:rPr lang="es-MX" sz="3200" b="0" i="1" smtClean="0">
                                <a:latin typeface="Cambria Math"/>
                              </a:rPr>
                              <m:t> á</m:t>
                            </m:r>
                            <m:r>
                              <a:rPr lang="es-MX" sz="3200" b="0" i="1" smtClean="0">
                                <a:latin typeface="Cambria Math"/>
                              </a:rPr>
                              <m:t>𝑔𝑢𝑖𝑙𝑎</m:t>
                            </m:r>
                          </m:e>
                        </m:d>
                      </m:e>
                    </m:d>
                    <m:r>
                      <a:rPr lang="es-MX" sz="3200" b="0" i="1" smtClean="0">
                        <a:latin typeface="Cambria Math"/>
                      </a:rPr>
                      <m:t>=</m:t>
                    </m:r>
                    <m:r>
                      <a:rPr lang="es-MX" sz="3200" i="1">
                        <a:latin typeface="Cambria Math"/>
                      </a:rPr>
                      <m:t>0.5</m:t>
                    </m:r>
                  </m:oMath>
                </a14:m>
                <a:endParaRPr lang="es-MX" sz="3200"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blipFill rotWithShape="1">
                <a:blip r:embed="rId3"/>
                <a:stretch>
                  <a:fillRect l="-1259" t="-1625"/>
                </a:stretch>
              </a:blipFill>
            </p:spPr>
            <p:txBody>
              <a:bodyPr/>
              <a:lstStyle/>
              <a:p>
                <a:r>
                  <a:rPr lang="es-MX">
                    <a:noFill/>
                  </a:rPr>
                  <a:t> </a:t>
                </a:r>
              </a:p>
            </p:txBody>
          </p:sp>
        </mc:Fallback>
      </mc:AlternateContent>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13</a:t>
            </a:fld>
            <a:endParaRPr lang="es-ES"/>
          </a:p>
        </p:txBody>
      </p:sp>
      <p:pic>
        <p:nvPicPr>
          <p:cNvPr id="82946" name="Picture 2" descr="http://www.gifs.net/Animation11/Everything_Else/Money/Coin_spins.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452320" y="519522"/>
            <a:ext cx="723900" cy="542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134574"/>
      </p:ext>
    </p:extLst>
  </p:cSld>
  <p:clrMapOvr>
    <a:masterClrMapping/>
  </p:clrMapOvr>
  <p:transition spd="slow">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Ejemplo</a:t>
            </a:r>
          </a:p>
        </p:txBody>
      </p:sp>
      <p:sp>
        <p:nvSpPr>
          <p:cNvPr id="3" name="2 Marcador de contenido"/>
          <p:cNvSpPr>
            <a:spLocks noGrp="1"/>
          </p:cNvSpPr>
          <p:nvPr>
            <p:ph idx="1"/>
          </p:nvPr>
        </p:nvSpPr>
        <p:spPr/>
        <p:txBody>
          <a:bodyPr>
            <a:normAutofit lnSpcReduction="10000"/>
          </a:bodyPr>
          <a:lstStyle/>
          <a:p>
            <a:pPr marL="731520" lvl="1" indent="-457200">
              <a:buFont typeface="+mj-lt"/>
              <a:buAutoNum type="alphaLcParenR"/>
            </a:pPr>
            <a:r>
              <a:rPr lang="es-MX" dirty="0"/>
              <a:t>En la revisión de asientos contables de una gran empresa se encuentra que en promedio hay un error en la suma cada 50 páginas. Calcule la probabilidad de encontrar al menos un error en las siguientes 50 páginas </a:t>
            </a:r>
            <a:r>
              <a:rPr lang="es-MX" dirty="0">
                <a:solidFill>
                  <a:srgbClr val="C00000"/>
                </a:solidFill>
              </a:rPr>
              <a:t>R= 0.6321</a:t>
            </a:r>
            <a:endParaRPr lang="es-MX" dirty="0"/>
          </a:p>
          <a:p>
            <a:pPr marL="731520" lvl="1" indent="-457200">
              <a:buFont typeface="+mj-lt"/>
              <a:buAutoNum type="alphaLcParenR"/>
            </a:pPr>
            <a:r>
              <a:rPr lang="es-MX" dirty="0"/>
              <a:t>Calcule la probabilidad de observar menos de dos errores en las siguientes 50 páginas</a:t>
            </a:r>
            <a:br>
              <a:rPr lang="es-MX" dirty="0"/>
            </a:br>
            <a:r>
              <a:rPr lang="es-MX" dirty="0">
                <a:solidFill>
                  <a:srgbClr val="C00000"/>
                </a:solidFill>
              </a:rPr>
              <a:t>R= 0.7358</a:t>
            </a:r>
          </a:p>
          <a:p>
            <a:pPr marL="731520" lvl="1" indent="-457200">
              <a:buFont typeface="+mj-lt"/>
              <a:buAutoNum type="alphaLcParenR"/>
            </a:pPr>
            <a:r>
              <a:rPr lang="es-MX" dirty="0"/>
              <a:t>Se encuentre exactamente un error en las siguientes 100 páginas</a:t>
            </a:r>
            <a:br>
              <a:rPr lang="es-MX" dirty="0"/>
            </a:br>
            <a:r>
              <a:rPr lang="es-MX" dirty="0">
                <a:solidFill>
                  <a:srgbClr val="C00000"/>
                </a:solidFill>
              </a:rPr>
              <a:t>R= 0.2707</a:t>
            </a:r>
          </a:p>
          <a:p>
            <a:pPr marL="731520" lvl="1" indent="-457200">
              <a:buFont typeface="+mj-lt"/>
              <a:buAutoNum type="alphaLcParenR"/>
            </a:pPr>
            <a:r>
              <a:rPr lang="es-MX" dirty="0"/>
              <a:t>Se encuentre exactamente un error en las siguientes 10 páginas</a:t>
            </a:r>
            <a:br>
              <a:rPr lang="es-MX" dirty="0"/>
            </a:br>
            <a:r>
              <a:rPr lang="es-MX" dirty="0">
                <a:solidFill>
                  <a:srgbClr val="C00000"/>
                </a:solidFill>
              </a:rPr>
              <a:t>R= 0.1637</a:t>
            </a:r>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130</a:t>
            </a:fld>
            <a:endParaRPr lang="es-ES"/>
          </a:p>
        </p:txBody>
      </p:sp>
      <p:pic>
        <p:nvPicPr>
          <p:cNvPr id="82946" name="Picture 2" descr="http://financesonline.com/uploads/2014/06/acc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48264" y="357504"/>
            <a:ext cx="1714500"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803688"/>
      </p:ext>
    </p:extLst>
  </p:cSld>
  <p:clrMapOvr>
    <a:masterClrMapping/>
  </p:clrMapOvr>
  <p:transition spd="slow">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descr="http://www.jnhfsk.com/en/ueditor/php/upload/1561412921346.jpg"/>
          <p:cNvPicPr>
            <a:picLocks noChangeAspect="1" noChangeArrowheads="1"/>
          </p:cNvPicPr>
          <p:nvPr/>
        </p:nvPicPr>
        <p:blipFill rotWithShape="1">
          <a:blip r:embed="rId2">
            <a:extLst>
              <a:ext uri="{28A0092B-C50C-407E-A947-70E740481C1C}">
                <a14:useLocalDpi xmlns:a14="http://schemas.microsoft.com/office/drawing/2010/main" val="0"/>
              </a:ext>
            </a:extLst>
          </a:blip>
          <a:srcRect t="30399" r="12298"/>
          <a:stretch/>
        </p:blipFill>
        <p:spPr bwMode="auto">
          <a:xfrm>
            <a:off x="5802560" y="0"/>
            <a:ext cx="3341440" cy="1491630"/>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lstStyle/>
          <a:p>
            <a:r>
              <a:rPr lang="es-MX" dirty="0"/>
              <a:t>Ejemplo</a:t>
            </a:r>
          </a:p>
        </p:txBody>
      </p:sp>
      <p:sp>
        <p:nvSpPr>
          <p:cNvPr id="3" name="2 Marcador de contenido"/>
          <p:cNvSpPr>
            <a:spLocks noGrp="1"/>
          </p:cNvSpPr>
          <p:nvPr>
            <p:ph idx="1"/>
          </p:nvPr>
        </p:nvSpPr>
        <p:spPr/>
        <p:txBody>
          <a:bodyPr>
            <a:normAutofit fontScale="92500" lnSpcReduction="20000"/>
          </a:bodyPr>
          <a:lstStyle/>
          <a:p>
            <a:r>
              <a:rPr lang="es-MX" sz="2800" dirty="0"/>
              <a:t>En la inspección de hojalata producida por un proceso electrolítico continuo, se identifican 0.2 imperfecciones en promedio por minuto. Determine las probabilidades de identificar</a:t>
            </a:r>
          </a:p>
          <a:p>
            <a:pPr marL="514350" indent="-514350">
              <a:buFont typeface="+mj-lt"/>
              <a:buAutoNum type="alphaLcParenR"/>
            </a:pPr>
            <a:r>
              <a:rPr lang="es-MX" sz="2800" dirty="0"/>
              <a:t>Exactamente una imperfección en un minuto</a:t>
            </a:r>
          </a:p>
          <a:p>
            <a:pPr marL="514350" indent="-514350">
              <a:buFont typeface="+mj-lt"/>
              <a:buAutoNum type="alphaLcParenR"/>
            </a:pPr>
            <a:r>
              <a:rPr lang="es-MX" sz="2800" dirty="0"/>
              <a:t>Al menos una imperfección en un minuto</a:t>
            </a:r>
          </a:p>
          <a:p>
            <a:pPr marL="514350" indent="-514350">
              <a:buFont typeface="+mj-lt"/>
              <a:buAutoNum type="alphaLcParenR"/>
            </a:pPr>
            <a:r>
              <a:rPr lang="es-MX" sz="2800" dirty="0"/>
              <a:t>Exactamente una imperfección en 3 minutos</a:t>
            </a:r>
          </a:p>
          <a:p>
            <a:pPr marL="514350" indent="-514350">
              <a:buFont typeface="+mj-lt"/>
              <a:buAutoNum type="alphaLcParenR"/>
            </a:pPr>
            <a:r>
              <a:rPr lang="es-MX" sz="2800" dirty="0"/>
              <a:t>Al menos dos imperfecciones en 5 minutos</a:t>
            </a:r>
          </a:p>
          <a:p>
            <a:pPr marL="514350" indent="-514350">
              <a:buFont typeface="+mj-lt"/>
              <a:buAutoNum type="alphaLcParenR"/>
            </a:pPr>
            <a:r>
              <a:rPr lang="es-MX" sz="2800" dirty="0"/>
              <a:t>Cuando mucho una imperfección en 15 minutos</a:t>
            </a:r>
          </a:p>
        </p:txBody>
      </p:sp>
      <p:sp>
        <p:nvSpPr>
          <p:cNvPr id="4" name="3 Marcador de fecha"/>
          <p:cNvSpPr>
            <a:spLocks noGrp="1"/>
          </p:cNvSpPr>
          <p:nvPr>
            <p:ph type="dt" sz="half" idx="10"/>
          </p:nvPr>
        </p:nvSpPr>
        <p:spPr/>
        <p:txBody>
          <a:bodyPr/>
          <a:lstStyle/>
          <a:p>
            <a:pPr>
              <a:defRPr/>
            </a:pPr>
            <a:r>
              <a:rPr lang="es-MX"/>
              <a:t>v2.5:1016</a:t>
            </a:r>
            <a:endParaRPr lang="es-ES"/>
          </a:p>
        </p:txBody>
      </p:sp>
      <p:sp>
        <p:nvSpPr>
          <p:cNvPr id="5" name="4 Marcador de pie de página"/>
          <p:cNvSpPr>
            <a:spLocks noGrp="1"/>
          </p:cNvSpPr>
          <p:nvPr>
            <p:ph type="ftr" sz="quarter" idx="11"/>
          </p:nvPr>
        </p:nvSpPr>
        <p:spPr/>
        <p:txBody>
          <a:bodyPr/>
          <a:lstStyle/>
          <a:p>
            <a:pPr>
              <a:defRPr/>
            </a:pPr>
            <a:r>
              <a:rPr lang="es-ES"/>
              <a:t>Distribuciones Discretas de Probabilidad</a:t>
            </a:r>
          </a:p>
        </p:txBody>
      </p:sp>
      <p:sp>
        <p:nvSpPr>
          <p:cNvPr id="6" name="5 Marcador de número de diapositiva"/>
          <p:cNvSpPr>
            <a:spLocks noGrp="1"/>
          </p:cNvSpPr>
          <p:nvPr>
            <p:ph type="sldNum" sz="quarter" idx="12"/>
          </p:nvPr>
        </p:nvSpPr>
        <p:spPr/>
        <p:txBody>
          <a:bodyPr/>
          <a:lstStyle/>
          <a:p>
            <a:pPr>
              <a:defRPr/>
            </a:pPr>
            <a:fld id="{40180D14-5FB3-4779-9F0A-6BED65BC3015}" type="slidenum">
              <a:rPr lang="es-ES" smtClean="0"/>
              <a:pPr>
                <a:defRPr/>
              </a:pPr>
              <a:t>131</a:t>
            </a:fld>
            <a:endParaRPr lang="es-ES"/>
          </a:p>
        </p:txBody>
      </p:sp>
    </p:spTree>
    <p:extLst>
      <p:ext uri="{BB962C8B-B14F-4D97-AF65-F5344CB8AC3E}">
        <p14:creationId xmlns:p14="http://schemas.microsoft.com/office/powerpoint/2010/main" val="3510811278"/>
      </p:ext>
    </p:extLst>
  </p:cSld>
  <p:clrMapOvr>
    <a:masterClrMapping/>
  </p:clrMapOvr>
  <p:transition spd="slow">
    <p:cover dir="u"/>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www.jnhfsk.com/en/ueditor/php/upload/1561412921346.jpg"/>
          <p:cNvPicPr>
            <a:picLocks noChangeAspect="1" noChangeArrowheads="1"/>
          </p:cNvPicPr>
          <p:nvPr/>
        </p:nvPicPr>
        <p:blipFill rotWithShape="1">
          <a:blip r:embed="rId2">
            <a:extLst>
              <a:ext uri="{28A0092B-C50C-407E-A947-70E740481C1C}">
                <a14:useLocalDpi xmlns:a14="http://schemas.microsoft.com/office/drawing/2010/main" val="0"/>
              </a:ext>
            </a:extLst>
          </a:blip>
          <a:srcRect t="30399" r="12298"/>
          <a:stretch/>
        </p:blipFill>
        <p:spPr bwMode="auto">
          <a:xfrm>
            <a:off x="5802560" y="0"/>
            <a:ext cx="3341440" cy="1491630"/>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lstStyle/>
          <a:p>
            <a:r>
              <a:rPr lang="es-MX" dirty="0"/>
              <a:t>Ejemplo. Solución</a:t>
            </a:r>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p:txBody>
              <a:bodyPr>
                <a:normAutofit/>
              </a:bodyPr>
              <a:lstStyle/>
              <a:p>
                <a:r>
                  <a:rPr lang="es-MX" sz="3600" dirty="0"/>
                  <a:t>Sea X el número de imperfecciones detectadas por unidad de tiempo</a:t>
                </a:r>
              </a:p>
              <a:p>
                <a:r>
                  <a:rPr lang="es-MX" sz="3600" dirty="0"/>
                  <a:t>Suponemos que </a:t>
                </a:r>
                <a14:m>
                  <m:oMath xmlns:m="http://schemas.openxmlformats.org/officeDocument/2006/math">
                    <m:r>
                      <a:rPr lang="es-MX" sz="3600" b="0" i="1" smtClean="0">
                        <a:latin typeface="Cambria Math"/>
                      </a:rPr>
                      <m:t>𝑋</m:t>
                    </m:r>
                    <m:r>
                      <a:rPr lang="es-MX" sz="3600" b="0" i="1" smtClean="0">
                        <a:latin typeface="Cambria Math"/>
                        <a:ea typeface="Cambria Math"/>
                      </a:rPr>
                      <m:t>~</m:t>
                    </m:r>
                    <m:r>
                      <a:rPr lang="es-MX" sz="3600" b="0" i="1" smtClean="0">
                        <a:latin typeface="Cambria Math"/>
                        <a:ea typeface="Cambria Math"/>
                      </a:rPr>
                      <m:t>𝑃𝑜𝑖</m:t>
                    </m:r>
                    <m:r>
                      <a:rPr lang="es-MX" sz="3600" b="0" i="1" smtClean="0">
                        <a:latin typeface="Cambria Math"/>
                        <a:ea typeface="Cambria Math"/>
                      </a:rPr>
                      <m:t>(0.2)</m:t>
                    </m:r>
                  </m:oMath>
                </a14:m>
                <a:r>
                  <a:rPr lang="es-MX" sz="3600" dirty="0"/>
                  <a:t>, entonces</a:t>
                </a:r>
              </a:p>
              <a:p>
                <a:pPr marL="742950" indent="-742950">
                  <a:buFont typeface="+mj-lt"/>
                  <a:buAutoNum type="alphaLcParenR"/>
                </a:pPr>
                <a14:m>
                  <m:oMath xmlns:m="http://schemas.openxmlformats.org/officeDocument/2006/math">
                    <m:r>
                      <a:rPr lang="es-MX" sz="3600" b="0" i="1" smtClean="0">
                        <a:latin typeface="Cambria Math"/>
                      </a:rPr>
                      <m:t>𝑃</m:t>
                    </m:r>
                    <m:d>
                      <m:dPr>
                        <m:ctrlPr>
                          <a:rPr lang="es-MX" sz="3600" b="0" i="1" smtClean="0">
                            <a:latin typeface="Cambria Math" panose="02040503050406030204" pitchFamily="18" charset="0"/>
                          </a:rPr>
                        </m:ctrlPr>
                      </m:dPr>
                      <m:e>
                        <m:r>
                          <a:rPr lang="es-MX" sz="3600" b="0" i="1" smtClean="0">
                            <a:latin typeface="Cambria Math"/>
                          </a:rPr>
                          <m:t>𝑋</m:t>
                        </m:r>
                        <m:r>
                          <a:rPr lang="es-MX" sz="3600" b="0" i="1" smtClean="0">
                            <a:latin typeface="Cambria Math"/>
                          </a:rPr>
                          <m:t>=1</m:t>
                        </m:r>
                      </m:e>
                    </m:d>
                    <m:r>
                      <a:rPr lang="es-MX" sz="3600" b="0" i="1" smtClean="0">
                        <a:latin typeface="Cambria Math"/>
                      </a:rPr>
                      <m:t>=0.1637</m:t>
                    </m:r>
                  </m:oMath>
                </a14:m>
                <a:endParaRPr lang="es-MX" sz="3600" b="0" dirty="0"/>
              </a:p>
              <a:p>
                <a:pPr marL="742950" indent="-742950">
                  <a:buFont typeface="+mj-lt"/>
                  <a:buAutoNum type="alphaLcParenR"/>
                </a:pPr>
                <a14:m>
                  <m:oMath xmlns:m="http://schemas.openxmlformats.org/officeDocument/2006/math">
                    <m:r>
                      <a:rPr lang="es-MX" sz="3600" i="1" smtClean="0">
                        <a:latin typeface="Cambria Math"/>
                      </a:rPr>
                      <m:t>𝑃</m:t>
                    </m:r>
                    <m:d>
                      <m:dPr>
                        <m:ctrlPr>
                          <a:rPr lang="es-MX" sz="3600" i="1">
                            <a:latin typeface="Cambria Math" panose="02040503050406030204" pitchFamily="18" charset="0"/>
                          </a:rPr>
                        </m:ctrlPr>
                      </m:dPr>
                      <m:e>
                        <m:r>
                          <a:rPr lang="es-MX" sz="3600" i="1">
                            <a:latin typeface="Cambria Math"/>
                          </a:rPr>
                          <m:t>𝑋</m:t>
                        </m:r>
                        <m:r>
                          <a:rPr lang="es-MX" sz="3600" i="1" smtClean="0">
                            <a:latin typeface="Cambria Math"/>
                            <a:ea typeface="Cambria Math"/>
                          </a:rPr>
                          <m:t>≥</m:t>
                        </m:r>
                        <m:r>
                          <a:rPr lang="es-MX" sz="3600" i="1">
                            <a:latin typeface="Cambria Math"/>
                          </a:rPr>
                          <m:t>1</m:t>
                        </m:r>
                      </m:e>
                    </m:d>
                    <m:r>
                      <a:rPr lang="es-MX" sz="3600" i="1">
                        <a:latin typeface="Cambria Math"/>
                      </a:rPr>
                      <m:t>=0.1</m:t>
                    </m:r>
                    <m:r>
                      <a:rPr lang="es-MX" sz="3600" b="0" i="1" smtClean="0">
                        <a:latin typeface="Cambria Math"/>
                      </a:rPr>
                      <m:t>813</m:t>
                    </m:r>
                  </m:oMath>
                </a14:m>
                <a:endParaRPr lang="es-MX" sz="3600" b="0"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blipFill rotWithShape="1">
                <a:blip r:embed="rId3"/>
                <a:stretch>
                  <a:fillRect l="-1556" t="-2500" r="-2222"/>
                </a:stretch>
              </a:blipFill>
            </p:spPr>
            <p:txBody>
              <a:bodyPr/>
              <a:lstStyle/>
              <a:p>
                <a:r>
                  <a:rPr lang="es-MX">
                    <a:noFill/>
                  </a:rPr>
                  <a:t> </a:t>
                </a:r>
              </a:p>
            </p:txBody>
          </p:sp>
        </mc:Fallback>
      </mc:AlternateContent>
      <p:sp>
        <p:nvSpPr>
          <p:cNvPr id="4" name="3 Marcador de fecha"/>
          <p:cNvSpPr>
            <a:spLocks noGrp="1"/>
          </p:cNvSpPr>
          <p:nvPr>
            <p:ph type="dt" sz="half" idx="10"/>
          </p:nvPr>
        </p:nvSpPr>
        <p:spPr/>
        <p:txBody>
          <a:bodyPr/>
          <a:lstStyle/>
          <a:p>
            <a:pPr>
              <a:defRPr/>
            </a:pPr>
            <a:r>
              <a:rPr lang="es-MX"/>
              <a:t>v2.5:1016</a:t>
            </a:r>
            <a:endParaRPr lang="es-ES"/>
          </a:p>
        </p:txBody>
      </p:sp>
      <p:sp>
        <p:nvSpPr>
          <p:cNvPr id="5" name="4 Marcador de pie de página"/>
          <p:cNvSpPr>
            <a:spLocks noGrp="1"/>
          </p:cNvSpPr>
          <p:nvPr>
            <p:ph type="ftr" sz="quarter" idx="11"/>
          </p:nvPr>
        </p:nvSpPr>
        <p:spPr/>
        <p:txBody>
          <a:bodyPr/>
          <a:lstStyle/>
          <a:p>
            <a:pPr>
              <a:defRPr/>
            </a:pPr>
            <a:r>
              <a:rPr lang="es-ES"/>
              <a:t>Distribuciones Discretas de Probabilidad</a:t>
            </a:r>
          </a:p>
        </p:txBody>
      </p:sp>
      <p:sp>
        <p:nvSpPr>
          <p:cNvPr id="6" name="5 Marcador de número de diapositiva"/>
          <p:cNvSpPr>
            <a:spLocks noGrp="1"/>
          </p:cNvSpPr>
          <p:nvPr>
            <p:ph type="sldNum" sz="quarter" idx="12"/>
          </p:nvPr>
        </p:nvSpPr>
        <p:spPr/>
        <p:txBody>
          <a:bodyPr/>
          <a:lstStyle/>
          <a:p>
            <a:pPr>
              <a:defRPr/>
            </a:pPr>
            <a:fld id="{40180D14-5FB3-4779-9F0A-6BED65BC3015}" type="slidenum">
              <a:rPr lang="es-ES" smtClean="0"/>
              <a:pPr>
                <a:defRPr/>
              </a:pPr>
              <a:t>132</a:t>
            </a:fld>
            <a:endParaRPr lang="es-ES"/>
          </a:p>
        </p:txBody>
      </p:sp>
    </p:spTree>
    <p:extLst>
      <p:ext uri="{BB962C8B-B14F-4D97-AF65-F5344CB8AC3E}">
        <p14:creationId xmlns:p14="http://schemas.microsoft.com/office/powerpoint/2010/main" val="3002289624"/>
      </p:ext>
    </p:extLst>
  </p:cSld>
  <p:clrMapOvr>
    <a:masterClrMapping/>
  </p:clrMapOvr>
  <p:transition spd="slow">
    <p:cover dir="d"/>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www.jnhfsk.com/en/ueditor/php/upload/1561412921346.jpg"/>
          <p:cNvPicPr>
            <a:picLocks noChangeAspect="1" noChangeArrowheads="1"/>
          </p:cNvPicPr>
          <p:nvPr/>
        </p:nvPicPr>
        <p:blipFill rotWithShape="1">
          <a:blip r:embed="rId2">
            <a:extLst>
              <a:ext uri="{28A0092B-C50C-407E-A947-70E740481C1C}">
                <a14:useLocalDpi xmlns:a14="http://schemas.microsoft.com/office/drawing/2010/main" val="0"/>
              </a:ext>
            </a:extLst>
          </a:blip>
          <a:srcRect t="30399" r="12298"/>
          <a:stretch/>
        </p:blipFill>
        <p:spPr bwMode="auto">
          <a:xfrm>
            <a:off x="5802560" y="0"/>
            <a:ext cx="3341440" cy="1491630"/>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lstStyle/>
          <a:p>
            <a:r>
              <a:rPr lang="es-MX" dirty="0"/>
              <a:t>Ejemplo. Solución</a:t>
            </a:r>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p:txBody>
              <a:bodyPr>
                <a:normAutofit lnSpcReduction="10000"/>
              </a:bodyPr>
              <a:lstStyle/>
              <a:p>
                <a:r>
                  <a:rPr lang="es-MX" sz="3200" dirty="0"/>
                  <a:t>Para calcular la probabilidad de que haya exactamente una imperfección en 3 minutos hay que </a:t>
                </a:r>
                <a:r>
                  <a:rPr lang="es-MX" sz="3200" dirty="0" err="1"/>
                  <a:t>reescalar</a:t>
                </a:r>
                <a:r>
                  <a:rPr lang="es-MX" sz="3200" dirty="0"/>
                  <a:t> el valor de la tasa de ocurrencia</a:t>
                </a:r>
              </a:p>
              <a:p>
                <a:r>
                  <a:rPr lang="es-MX" sz="3200" dirty="0"/>
                  <a:t>En particular, la tasa por cada tres minutos es </a:t>
                </a:r>
                <a14:m>
                  <m:oMath xmlns:m="http://schemas.openxmlformats.org/officeDocument/2006/math">
                    <m:r>
                      <a:rPr lang="es-MX" sz="3200" i="1" smtClean="0">
                        <a:latin typeface="Cambria Math"/>
                        <a:ea typeface="Cambria Math"/>
                      </a:rPr>
                      <m:t>𝜆</m:t>
                    </m:r>
                    <m:r>
                      <a:rPr lang="es-MX" sz="3200" b="0" i="1" smtClean="0">
                        <a:latin typeface="Cambria Math"/>
                        <a:ea typeface="Cambria Math"/>
                      </a:rPr>
                      <m:t>=3</m:t>
                    </m:r>
                    <m:d>
                      <m:dPr>
                        <m:ctrlPr>
                          <a:rPr lang="es-MX" sz="3200" b="0" i="1" smtClean="0">
                            <a:latin typeface="Cambria Math" panose="02040503050406030204" pitchFamily="18" charset="0"/>
                            <a:ea typeface="Cambria Math"/>
                          </a:rPr>
                        </m:ctrlPr>
                      </m:dPr>
                      <m:e>
                        <m:r>
                          <a:rPr lang="es-MX" sz="3200" b="0" i="1" smtClean="0">
                            <a:latin typeface="Cambria Math"/>
                            <a:ea typeface="Cambria Math"/>
                          </a:rPr>
                          <m:t>0.2</m:t>
                        </m:r>
                      </m:e>
                    </m:d>
                    <m:r>
                      <a:rPr lang="es-MX" sz="3200" b="0" i="1" smtClean="0">
                        <a:latin typeface="Cambria Math"/>
                        <a:ea typeface="Cambria Math"/>
                      </a:rPr>
                      <m:t>=0.6</m:t>
                    </m:r>
                  </m:oMath>
                </a14:m>
                <a:r>
                  <a:rPr lang="es-MX" sz="3200" b="0" dirty="0">
                    <a:ea typeface="Cambria Math"/>
                  </a:rPr>
                  <a:t>. </a:t>
                </a:r>
                <a:r>
                  <a:rPr lang="es-MX" sz="3200" b="0" dirty="0"/>
                  <a:t>Luego</a:t>
                </a:r>
              </a:p>
              <a:p>
                <a:pPr marL="514350" indent="-514350">
                  <a:buFont typeface="+mj-lt"/>
                  <a:buAutoNum type="alphaLcParenR" startAt="3"/>
                </a:pPr>
                <a14:m>
                  <m:oMath xmlns:m="http://schemas.openxmlformats.org/officeDocument/2006/math">
                    <m:r>
                      <a:rPr lang="es-MX" sz="3200" b="0" i="1" smtClean="0">
                        <a:latin typeface="Cambria Math"/>
                      </a:rPr>
                      <m:t>𝑃</m:t>
                    </m:r>
                    <m:d>
                      <m:dPr>
                        <m:ctrlPr>
                          <a:rPr lang="es-MX" sz="3200" b="0" i="1" smtClean="0">
                            <a:latin typeface="Cambria Math" panose="02040503050406030204" pitchFamily="18" charset="0"/>
                          </a:rPr>
                        </m:ctrlPr>
                      </m:dPr>
                      <m:e>
                        <m:r>
                          <a:rPr lang="es-MX" sz="3200" b="0" i="1" smtClean="0">
                            <a:latin typeface="Cambria Math"/>
                          </a:rPr>
                          <m:t>𝑋</m:t>
                        </m:r>
                        <m:r>
                          <a:rPr lang="es-MX" sz="3200" b="0" i="1" smtClean="0">
                            <a:latin typeface="Cambria Math"/>
                          </a:rPr>
                          <m:t>=1</m:t>
                        </m:r>
                      </m:e>
                    </m:d>
                    <m:r>
                      <a:rPr lang="es-MX" sz="3200" b="0" i="1" smtClean="0">
                        <a:latin typeface="Cambria Math"/>
                      </a:rPr>
                      <m:t>=0.3293</m:t>
                    </m:r>
                  </m:oMath>
                </a14:m>
                <a:endParaRPr lang="es-MX" sz="3200" b="0" dirty="0"/>
              </a:p>
              <a:p>
                <a:endParaRPr lang="es-MX" sz="3200"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blipFill rotWithShape="1">
                <a:blip r:embed="rId3"/>
                <a:stretch>
                  <a:fillRect l="-1259" t="-3500" r="-1111"/>
                </a:stretch>
              </a:blipFill>
            </p:spPr>
            <p:txBody>
              <a:bodyPr/>
              <a:lstStyle/>
              <a:p>
                <a:r>
                  <a:rPr lang="es-MX">
                    <a:noFill/>
                  </a:rPr>
                  <a:t> </a:t>
                </a:r>
              </a:p>
            </p:txBody>
          </p:sp>
        </mc:Fallback>
      </mc:AlternateContent>
      <p:sp>
        <p:nvSpPr>
          <p:cNvPr id="4" name="3 Marcador de fecha"/>
          <p:cNvSpPr>
            <a:spLocks noGrp="1"/>
          </p:cNvSpPr>
          <p:nvPr>
            <p:ph type="dt" sz="half" idx="10"/>
          </p:nvPr>
        </p:nvSpPr>
        <p:spPr/>
        <p:txBody>
          <a:bodyPr/>
          <a:lstStyle/>
          <a:p>
            <a:pPr>
              <a:defRPr/>
            </a:pPr>
            <a:r>
              <a:rPr lang="es-MX"/>
              <a:t>v2.5:1016</a:t>
            </a:r>
            <a:endParaRPr lang="es-ES"/>
          </a:p>
        </p:txBody>
      </p:sp>
      <p:sp>
        <p:nvSpPr>
          <p:cNvPr id="5" name="4 Marcador de pie de página"/>
          <p:cNvSpPr>
            <a:spLocks noGrp="1"/>
          </p:cNvSpPr>
          <p:nvPr>
            <p:ph type="ftr" sz="quarter" idx="11"/>
          </p:nvPr>
        </p:nvSpPr>
        <p:spPr/>
        <p:txBody>
          <a:bodyPr/>
          <a:lstStyle/>
          <a:p>
            <a:pPr>
              <a:defRPr/>
            </a:pPr>
            <a:r>
              <a:rPr lang="es-ES"/>
              <a:t>Distribuciones Discretas de Probabilidad</a:t>
            </a:r>
          </a:p>
        </p:txBody>
      </p:sp>
      <p:sp>
        <p:nvSpPr>
          <p:cNvPr id="6" name="5 Marcador de número de diapositiva"/>
          <p:cNvSpPr>
            <a:spLocks noGrp="1"/>
          </p:cNvSpPr>
          <p:nvPr>
            <p:ph type="sldNum" sz="quarter" idx="12"/>
          </p:nvPr>
        </p:nvSpPr>
        <p:spPr/>
        <p:txBody>
          <a:bodyPr/>
          <a:lstStyle/>
          <a:p>
            <a:pPr>
              <a:defRPr/>
            </a:pPr>
            <a:fld id="{40180D14-5FB3-4779-9F0A-6BED65BC3015}" type="slidenum">
              <a:rPr lang="es-ES" smtClean="0"/>
              <a:pPr>
                <a:defRPr/>
              </a:pPr>
              <a:t>133</a:t>
            </a:fld>
            <a:endParaRPr lang="es-ES"/>
          </a:p>
        </p:txBody>
      </p:sp>
    </p:spTree>
    <p:extLst>
      <p:ext uri="{BB962C8B-B14F-4D97-AF65-F5344CB8AC3E}">
        <p14:creationId xmlns:p14="http://schemas.microsoft.com/office/powerpoint/2010/main" val="3002289624"/>
      </p:ext>
    </p:extLst>
  </p:cSld>
  <p:clrMapOvr>
    <a:masterClrMapping/>
  </p:clrMapOvr>
  <p:transition spd="slow">
    <p:cover dir="ld"/>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www.jnhfsk.com/en/ueditor/php/upload/1561412921346.jpg"/>
          <p:cNvPicPr>
            <a:picLocks noChangeAspect="1" noChangeArrowheads="1"/>
          </p:cNvPicPr>
          <p:nvPr/>
        </p:nvPicPr>
        <p:blipFill rotWithShape="1">
          <a:blip r:embed="rId2">
            <a:extLst>
              <a:ext uri="{28A0092B-C50C-407E-A947-70E740481C1C}">
                <a14:useLocalDpi xmlns:a14="http://schemas.microsoft.com/office/drawing/2010/main" val="0"/>
              </a:ext>
            </a:extLst>
          </a:blip>
          <a:srcRect t="30399" r="12298"/>
          <a:stretch/>
        </p:blipFill>
        <p:spPr bwMode="auto">
          <a:xfrm>
            <a:off x="5802560" y="0"/>
            <a:ext cx="3341440" cy="1491630"/>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lstStyle/>
          <a:p>
            <a:r>
              <a:rPr lang="es-MX" dirty="0"/>
              <a:t>Ejemplo. Solución</a:t>
            </a:r>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p:txBody>
              <a:bodyPr>
                <a:normAutofit fontScale="92500" lnSpcReduction="10000"/>
              </a:bodyPr>
              <a:lstStyle/>
              <a:p>
                <a:pPr marL="742950" indent="-742950">
                  <a:buFont typeface="+mj-lt"/>
                  <a:buAutoNum type="alphaLcParenR" startAt="4"/>
                </a:pPr>
                <a:r>
                  <a:rPr lang="es-MX" sz="3600" dirty="0"/>
                  <a:t>Probabilidad de identificar al menos dos imperfecciones en 5 minutos</a:t>
                </a:r>
              </a:p>
              <a:p>
                <a:pPr marL="0" indent="0">
                  <a:buNone/>
                </a:pPr>
                <a14:m>
                  <m:oMathPara xmlns:m="http://schemas.openxmlformats.org/officeDocument/2006/math">
                    <m:oMathParaPr>
                      <m:jc m:val="centerGroup"/>
                    </m:oMathParaPr>
                    <m:oMath xmlns:m="http://schemas.openxmlformats.org/officeDocument/2006/math">
                      <m:r>
                        <a:rPr lang="es-MX" sz="3600" b="0" i="1" smtClean="0">
                          <a:latin typeface="Cambria Math"/>
                        </a:rPr>
                        <m:t>𝑃</m:t>
                      </m:r>
                      <m:d>
                        <m:dPr>
                          <m:ctrlPr>
                            <a:rPr lang="es-MX" sz="3600" b="0" i="1" smtClean="0">
                              <a:latin typeface="Cambria Math" panose="02040503050406030204" pitchFamily="18" charset="0"/>
                            </a:rPr>
                          </m:ctrlPr>
                        </m:dPr>
                        <m:e>
                          <m:r>
                            <a:rPr lang="es-MX" sz="3600" b="0" i="1" smtClean="0">
                              <a:latin typeface="Cambria Math"/>
                            </a:rPr>
                            <m:t>𝑋</m:t>
                          </m:r>
                          <m:r>
                            <a:rPr lang="es-MX" sz="3600" b="0" i="1" smtClean="0">
                              <a:latin typeface="Cambria Math"/>
                              <a:ea typeface="Cambria Math"/>
                            </a:rPr>
                            <m:t>≥2</m:t>
                          </m:r>
                        </m:e>
                      </m:d>
                      <m:r>
                        <a:rPr lang="es-MX" sz="3600" b="0" i="1" smtClean="0">
                          <a:latin typeface="Cambria Math"/>
                          <a:ea typeface="Cambria Math"/>
                        </a:rPr>
                        <m:t>=</m:t>
                      </m:r>
                      <m:r>
                        <a:rPr lang="es-MX" sz="3600" b="0" i="1" smtClean="0">
                          <a:latin typeface="Cambria Math"/>
                          <a:ea typeface="Cambria Math"/>
                        </a:rPr>
                        <m:t>𝑃</m:t>
                      </m:r>
                      <m:d>
                        <m:dPr>
                          <m:ctrlPr>
                            <a:rPr lang="es-MX" sz="3600" b="0" i="1" smtClean="0">
                              <a:latin typeface="Cambria Math" panose="02040503050406030204" pitchFamily="18" charset="0"/>
                              <a:ea typeface="Cambria Math"/>
                            </a:rPr>
                          </m:ctrlPr>
                        </m:dPr>
                        <m:e>
                          <m:r>
                            <a:rPr lang="es-MX" sz="3600" b="0" i="1" smtClean="0">
                              <a:latin typeface="Cambria Math"/>
                              <a:ea typeface="Cambria Math"/>
                            </a:rPr>
                            <m:t>𝑋</m:t>
                          </m:r>
                          <m:r>
                            <a:rPr lang="es-MX" sz="3600" b="0" i="1" smtClean="0">
                              <a:latin typeface="Cambria Math"/>
                              <a:ea typeface="Cambria Math"/>
                            </a:rPr>
                            <m:t>&gt;1</m:t>
                          </m:r>
                        </m:e>
                      </m:d>
                      <m:r>
                        <a:rPr lang="es-MX" sz="3600" b="0" i="1" smtClean="0">
                          <a:latin typeface="Cambria Math"/>
                          <a:ea typeface="Cambria Math"/>
                        </a:rPr>
                        <m:t>=0.2642</m:t>
                      </m:r>
                    </m:oMath>
                  </m:oMathPara>
                </a14:m>
                <a:endParaRPr lang="es-MX" sz="3600" dirty="0"/>
              </a:p>
              <a:p>
                <a:pPr marL="742950" indent="-742950">
                  <a:buFont typeface="+mj-lt"/>
                  <a:buAutoNum type="alphaLcParenR" startAt="5"/>
                </a:pPr>
                <a:r>
                  <a:rPr lang="es-MX" sz="3600" dirty="0"/>
                  <a:t>Probabilidad de identificar cuando mucho una imperfección en 15 minutos</a:t>
                </a:r>
              </a:p>
              <a:p>
                <a:pPr marL="0" indent="0">
                  <a:buNone/>
                </a:pPr>
                <a14:m>
                  <m:oMathPara xmlns:m="http://schemas.openxmlformats.org/officeDocument/2006/math">
                    <m:oMathParaPr>
                      <m:jc m:val="centerGroup"/>
                    </m:oMathParaPr>
                    <m:oMath xmlns:m="http://schemas.openxmlformats.org/officeDocument/2006/math">
                      <m:r>
                        <a:rPr lang="es-MX" sz="3200" b="0" i="1" smtClean="0">
                          <a:latin typeface="Cambria Math"/>
                        </a:rPr>
                        <m:t>𝑃</m:t>
                      </m:r>
                      <m:d>
                        <m:dPr>
                          <m:ctrlPr>
                            <a:rPr lang="es-MX" sz="3200" b="0" i="1" smtClean="0">
                              <a:latin typeface="Cambria Math" panose="02040503050406030204" pitchFamily="18" charset="0"/>
                            </a:rPr>
                          </m:ctrlPr>
                        </m:dPr>
                        <m:e>
                          <m:r>
                            <a:rPr lang="es-MX" sz="3200" b="0" i="1" smtClean="0">
                              <a:latin typeface="Cambria Math"/>
                            </a:rPr>
                            <m:t>𝑋</m:t>
                          </m:r>
                          <m:r>
                            <a:rPr lang="es-MX" sz="3200" b="0" i="1" smtClean="0">
                              <a:latin typeface="Cambria Math"/>
                              <a:ea typeface="Cambria Math"/>
                            </a:rPr>
                            <m:t>≤1</m:t>
                          </m:r>
                        </m:e>
                      </m:d>
                      <m:r>
                        <a:rPr lang="es-MX" sz="3200" b="0" i="1" smtClean="0">
                          <a:latin typeface="Cambria Math"/>
                          <a:ea typeface="Cambria Math"/>
                        </a:rPr>
                        <m:t>=</m:t>
                      </m:r>
                      <m:r>
                        <a:rPr lang="es-MX" sz="3200" b="0" i="1" smtClean="0">
                          <a:latin typeface="Cambria Math"/>
                          <a:ea typeface="Cambria Math"/>
                        </a:rPr>
                        <m:t>𝑃</m:t>
                      </m:r>
                      <m:d>
                        <m:dPr>
                          <m:ctrlPr>
                            <a:rPr lang="es-MX" sz="3200" b="0" i="1" smtClean="0">
                              <a:latin typeface="Cambria Math" panose="02040503050406030204" pitchFamily="18" charset="0"/>
                              <a:ea typeface="Cambria Math"/>
                            </a:rPr>
                          </m:ctrlPr>
                        </m:dPr>
                        <m:e>
                          <m:r>
                            <a:rPr lang="es-MX" sz="3200" b="0" i="1" smtClean="0">
                              <a:latin typeface="Cambria Math"/>
                              <a:ea typeface="Cambria Math"/>
                            </a:rPr>
                            <m:t>𝑋</m:t>
                          </m:r>
                          <m:r>
                            <a:rPr lang="es-MX" sz="3200" b="0" i="1" smtClean="0">
                              <a:latin typeface="Cambria Math"/>
                              <a:ea typeface="Cambria Math"/>
                            </a:rPr>
                            <m:t>&lt;2</m:t>
                          </m:r>
                        </m:e>
                      </m:d>
                      <m:r>
                        <a:rPr lang="es-MX" sz="3200" b="0" i="1" smtClean="0">
                          <a:latin typeface="Cambria Math"/>
                          <a:ea typeface="Cambria Math"/>
                        </a:rPr>
                        <m:t>=0.1991</m:t>
                      </m:r>
                    </m:oMath>
                  </m:oMathPara>
                </a14:m>
                <a:endParaRPr lang="es-MX" sz="3200"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blipFill rotWithShape="1">
                <a:blip r:embed="rId3"/>
                <a:stretch>
                  <a:fillRect l="-1259" t="-3500"/>
                </a:stretch>
              </a:blipFill>
            </p:spPr>
            <p:txBody>
              <a:bodyPr/>
              <a:lstStyle/>
              <a:p>
                <a:r>
                  <a:rPr lang="es-MX">
                    <a:noFill/>
                  </a:rPr>
                  <a:t> </a:t>
                </a:r>
              </a:p>
            </p:txBody>
          </p:sp>
        </mc:Fallback>
      </mc:AlternateContent>
      <p:sp>
        <p:nvSpPr>
          <p:cNvPr id="4" name="3 Marcador de fecha"/>
          <p:cNvSpPr>
            <a:spLocks noGrp="1"/>
          </p:cNvSpPr>
          <p:nvPr>
            <p:ph type="dt" sz="half" idx="10"/>
          </p:nvPr>
        </p:nvSpPr>
        <p:spPr/>
        <p:txBody>
          <a:bodyPr/>
          <a:lstStyle/>
          <a:p>
            <a:pPr>
              <a:defRPr/>
            </a:pPr>
            <a:r>
              <a:rPr lang="es-MX"/>
              <a:t>v2.5:1016</a:t>
            </a:r>
            <a:endParaRPr lang="es-ES"/>
          </a:p>
        </p:txBody>
      </p:sp>
      <p:sp>
        <p:nvSpPr>
          <p:cNvPr id="5" name="4 Marcador de pie de página"/>
          <p:cNvSpPr>
            <a:spLocks noGrp="1"/>
          </p:cNvSpPr>
          <p:nvPr>
            <p:ph type="ftr" sz="quarter" idx="11"/>
          </p:nvPr>
        </p:nvSpPr>
        <p:spPr/>
        <p:txBody>
          <a:bodyPr/>
          <a:lstStyle/>
          <a:p>
            <a:pPr>
              <a:defRPr/>
            </a:pPr>
            <a:r>
              <a:rPr lang="es-ES"/>
              <a:t>Distribuciones Discretas de Probabilidad</a:t>
            </a:r>
          </a:p>
        </p:txBody>
      </p:sp>
      <p:sp>
        <p:nvSpPr>
          <p:cNvPr id="6" name="5 Marcador de número de diapositiva"/>
          <p:cNvSpPr>
            <a:spLocks noGrp="1"/>
          </p:cNvSpPr>
          <p:nvPr>
            <p:ph type="sldNum" sz="quarter" idx="12"/>
          </p:nvPr>
        </p:nvSpPr>
        <p:spPr/>
        <p:txBody>
          <a:bodyPr/>
          <a:lstStyle/>
          <a:p>
            <a:pPr>
              <a:defRPr/>
            </a:pPr>
            <a:fld id="{40180D14-5FB3-4779-9F0A-6BED65BC3015}" type="slidenum">
              <a:rPr lang="es-ES" smtClean="0"/>
              <a:pPr>
                <a:defRPr/>
              </a:pPr>
              <a:t>134</a:t>
            </a:fld>
            <a:endParaRPr lang="es-ES"/>
          </a:p>
        </p:txBody>
      </p:sp>
    </p:spTree>
    <p:extLst>
      <p:ext uri="{BB962C8B-B14F-4D97-AF65-F5344CB8AC3E}">
        <p14:creationId xmlns:p14="http://schemas.microsoft.com/office/powerpoint/2010/main" val="1588946536"/>
      </p:ext>
    </p:extLst>
  </p:cSld>
  <p:clrMapOvr>
    <a:masterClrMapping/>
  </p:clrMapOvr>
  <p:transition spd="slow">
    <p:cover dir="ru"/>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descr="http://elastixtech.com/wp-content/uploads/2012/10/call-center_estructura.jpg?fb36f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7068" y="4081332"/>
            <a:ext cx="2217420" cy="1028700"/>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lstStyle/>
          <a:p>
            <a:r>
              <a:rPr lang="es-MX" dirty="0"/>
              <a:t>Ejercicio</a:t>
            </a:r>
          </a:p>
        </p:txBody>
      </p:sp>
      <p:sp>
        <p:nvSpPr>
          <p:cNvPr id="3" name="2 Marcador de contenido"/>
          <p:cNvSpPr>
            <a:spLocks noGrp="1"/>
          </p:cNvSpPr>
          <p:nvPr>
            <p:ph idx="1"/>
          </p:nvPr>
        </p:nvSpPr>
        <p:spPr>
          <a:noFill/>
        </p:spPr>
        <p:txBody>
          <a:bodyPr>
            <a:normAutofit fontScale="77500" lnSpcReduction="20000"/>
          </a:bodyPr>
          <a:lstStyle/>
          <a:p>
            <a:r>
              <a:rPr lang="es-MX" dirty="0"/>
              <a:t>Un empleado en un centro de atención telefónica trabaja de las 8:00 am a las 5:00 pm, con descansos de 10:30 a 10:45 y de 14:45 a 15:00</a:t>
            </a:r>
          </a:p>
          <a:p>
            <a:r>
              <a:rPr lang="es-MX" dirty="0"/>
              <a:t>Suponga que las llamadas llegan de acuerdo con un proceso </a:t>
            </a:r>
            <a:r>
              <a:rPr lang="es-MX" dirty="0" err="1"/>
              <a:t>Poisson</a:t>
            </a:r>
            <a:r>
              <a:rPr lang="es-MX" dirty="0"/>
              <a:t> con un número esperado de llamadas por hora igual a 6</a:t>
            </a:r>
          </a:p>
          <a:p>
            <a:pPr marL="514350" indent="-514350">
              <a:buFont typeface="+mj-lt"/>
              <a:buAutoNum type="alphaLcParenR"/>
            </a:pPr>
            <a:r>
              <a:rPr lang="es-MX" dirty="0"/>
              <a:t>¿Cuál es la probabilidad de que haya cuando mucho </a:t>
            </a:r>
            <a:r>
              <a:rPr lang="es-MX" dirty="0">
                <a:solidFill>
                  <a:srgbClr val="FF0000"/>
                </a:solidFill>
              </a:rPr>
              <a:t>2</a:t>
            </a:r>
            <a:r>
              <a:rPr lang="es-MX" dirty="0"/>
              <a:t> llamadas durante los descansos?</a:t>
            </a:r>
            <a:br>
              <a:rPr lang="es-MX" dirty="0"/>
            </a:br>
            <a:r>
              <a:rPr lang="es-MX" dirty="0">
                <a:solidFill>
                  <a:srgbClr val="FF0000"/>
                </a:solidFill>
              </a:rPr>
              <a:t>R = 0.4232</a:t>
            </a:r>
          </a:p>
          <a:p>
            <a:pPr marL="514350" indent="-514350">
              <a:buFont typeface="+mj-lt"/>
              <a:buAutoNum type="alphaLcParenR"/>
            </a:pPr>
            <a:r>
              <a:rPr lang="es-MX" dirty="0"/>
              <a:t>¿Cuál es la probabilidad de que la primer llamada llegue después de las 8:10 am?</a:t>
            </a:r>
            <a:br>
              <a:rPr lang="es-MX" dirty="0"/>
            </a:br>
            <a:r>
              <a:rPr lang="es-MX" dirty="0">
                <a:solidFill>
                  <a:srgbClr val="FF0000"/>
                </a:solidFill>
              </a:rPr>
              <a:t>R = 0.3679 ( P(X = 0) )</a:t>
            </a:r>
          </a:p>
          <a:p>
            <a:pPr marL="514350" indent="-514350">
              <a:buFont typeface="+mj-lt"/>
              <a:buAutoNum type="alphaLcParenR"/>
            </a:pPr>
            <a:r>
              <a:rPr lang="es-MX" dirty="0"/>
              <a:t>¿Cuál es la probabilidad de que el empleado pueda realizar una actividad distinta durante 45 minutos sin que sea interrumpido por una llamada?</a:t>
            </a:r>
            <a:br>
              <a:rPr lang="es-MX" dirty="0"/>
            </a:br>
            <a:r>
              <a:rPr lang="es-MX" dirty="0">
                <a:solidFill>
                  <a:srgbClr val="FF0000"/>
                </a:solidFill>
              </a:rPr>
              <a:t>R = 0.0111</a:t>
            </a:r>
            <a:endParaRPr lang="es-MX" dirty="0"/>
          </a:p>
        </p:txBody>
      </p:sp>
      <p:sp>
        <p:nvSpPr>
          <p:cNvPr id="4" name="3 Marcador de fecha"/>
          <p:cNvSpPr>
            <a:spLocks noGrp="1"/>
          </p:cNvSpPr>
          <p:nvPr>
            <p:ph type="dt" sz="half" idx="10"/>
          </p:nvPr>
        </p:nvSpPr>
        <p:spPr/>
        <p:txBody>
          <a:bodyPr/>
          <a:lstStyle/>
          <a:p>
            <a:pPr>
              <a:defRPr/>
            </a:pPr>
            <a:r>
              <a:rPr lang="es-MX"/>
              <a:t>v2.5:1016</a:t>
            </a:r>
            <a:endParaRPr lang="es-ES"/>
          </a:p>
        </p:txBody>
      </p:sp>
      <p:sp>
        <p:nvSpPr>
          <p:cNvPr id="5" name="4 Marcador de pie de página"/>
          <p:cNvSpPr>
            <a:spLocks noGrp="1"/>
          </p:cNvSpPr>
          <p:nvPr>
            <p:ph type="ftr" sz="quarter" idx="11"/>
          </p:nvPr>
        </p:nvSpPr>
        <p:spPr/>
        <p:txBody>
          <a:bodyPr/>
          <a:lstStyle/>
          <a:p>
            <a:pPr>
              <a:defRPr/>
            </a:pPr>
            <a:r>
              <a:rPr lang="es-ES"/>
              <a:t>Distribuciones Discretas de Probabilidad</a:t>
            </a:r>
          </a:p>
        </p:txBody>
      </p:sp>
      <p:sp>
        <p:nvSpPr>
          <p:cNvPr id="6" name="5 Marcador de número de diapositiva"/>
          <p:cNvSpPr>
            <a:spLocks noGrp="1"/>
          </p:cNvSpPr>
          <p:nvPr>
            <p:ph type="sldNum" sz="quarter" idx="12"/>
          </p:nvPr>
        </p:nvSpPr>
        <p:spPr/>
        <p:txBody>
          <a:bodyPr/>
          <a:lstStyle/>
          <a:p>
            <a:pPr>
              <a:defRPr/>
            </a:pPr>
            <a:fld id="{40180D14-5FB3-4779-9F0A-6BED65BC3015}" type="slidenum">
              <a:rPr lang="es-ES" smtClean="0"/>
              <a:pPr>
                <a:defRPr/>
              </a:pPr>
              <a:t>135</a:t>
            </a:fld>
            <a:endParaRPr lang="es-ES"/>
          </a:p>
        </p:txBody>
      </p:sp>
    </p:spTree>
    <p:extLst>
      <p:ext uri="{BB962C8B-B14F-4D97-AF65-F5344CB8AC3E}">
        <p14:creationId xmlns:p14="http://schemas.microsoft.com/office/powerpoint/2010/main" val="3969646715"/>
      </p:ext>
    </p:extLst>
  </p:cSld>
  <p:clrMapOvr>
    <a:masterClrMapping/>
  </p:clrMapOvr>
  <p:transition spd="slow">
    <p:cover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Ejercicio. Solución</a:t>
            </a:r>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p:txBody>
              <a:bodyPr>
                <a:normAutofit fontScale="92500"/>
              </a:bodyPr>
              <a:lstStyle/>
              <a:p>
                <a:r>
                  <a:rPr lang="es-MX" sz="3200" dirty="0"/>
                  <a:t>¿Cuál es la probabilidad de que haya cando mucho 2 llamadas durante los descansos?</a:t>
                </a:r>
              </a:p>
              <a:p>
                <a:r>
                  <a:rPr lang="es-MX" sz="3200" dirty="0"/>
                  <a:t>Dado que en total sus dos descansos duran 30 minutos, hay que ajustar la tasa a dicho intervalo, lo que da </a:t>
                </a:r>
                <a14:m>
                  <m:oMath xmlns:m="http://schemas.openxmlformats.org/officeDocument/2006/math">
                    <m:sSub>
                      <m:sSubPr>
                        <m:ctrlPr>
                          <a:rPr lang="es-MX" sz="3200" i="1" smtClean="0">
                            <a:latin typeface="Cambria Math" panose="02040503050406030204" pitchFamily="18" charset="0"/>
                            <a:ea typeface="Cambria Math"/>
                          </a:rPr>
                        </m:ctrlPr>
                      </m:sSubPr>
                      <m:e>
                        <m:r>
                          <a:rPr lang="es-MX" sz="3200" i="1">
                            <a:latin typeface="Cambria Math"/>
                            <a:ea typeface="Cambria Math"/>
                          </a:rPr>
                          <m:t>𝜆</m:t>
                        </m:r>
                      </m:e>
                      <m:sub>
                        <m:r>
                          <a:rPr lang="es-MX" sz="3200" b="0" i="1" smtClean="0">
                            <a:latin typeface="Cambria Math"/>
                            <a:ea typeface="Cambria Math"/>
                          </a:rPr>
                          <m:t>30</m:t>
                        </m:r>
                        <m:r>
                          <a:rPr lang="es-MX" sz="3200" b="0" i="1" smtClean="0">
                            <a:latin typeface="Cambria Math"/>
                            <a:ea typeface="Cambria Math"/>
                          </a:rPr>
                          <m:t>𝑚𝑖𝑛</m:t>
                        </m:r>
                      </m:sub>
                    </m:sSub>
                    <m:r>
                      <a:rPr lang="es-MX" sz="3200" b="0" i="1" smtClean="0">
                        <a:latin typeface="Cambria Math"/>
                        <a:ea typeface="Cambria Math"/>
                      </a:rPr>
                      <m:t>=3</m:t>
                    </m:r>
                  </m:oMath>
                </a14:m>
                <a:r>
                  <a:rPr lang="es-MX" sz="3200" dirty="0"/>
                  <a:t> llamadas</a:t>
                </a:r>
              </a:p>
              <a:p>
                <a:r>
                  <a:rPr lang="es-MX" sz="3200" dirty="0"/>
                  <a:t>Luego </a:t>
                </a:r>
                <a14:m>
                  <m:oMath xmlns:m="http://schemas.openxmlformats.org/officeDocument/2006/math">
                    <m:r>
                      <a:rPr lang="es-MX" sz="3200" b="0" i="1" smtClean="0">
                        <a:latin typeface="Cambria Math"/>
                      </a:rPr>
                      <m:t>𝑃</m:t>
                    </m:r>
                    <m:r>
                      <a:rPr lang="es-MX" sz="3200" b="0" i="1" smtClean="0">
                        <a:latin typeface="Cambria Math"/>
                      </a:rPr>
                      <m:t>(</m:t>
                    </m:r>
                    <m:r>
                      <a:rPr lang="es-MX" sz="3200" b="0" i="1" smtClean="0">
                        <a:latin typeface="Cambria Math"/>
                      </a:rPr>
                      <m:t>𝑋</m:t>
                    </m:r>
                    <m:r>
                      <a:rPr lang="es-MX" sz="3200" b="0" i="1" smtClean="0">
                        <a:latin typeface="Cambria Math"/>
                        <a:ea typeface="Cambria Math"/>
                      </a:rPr>
                      <m:t>≤2)=0.4232</m:t>
                    </m:r>
                  </m:oMath>
                </a14:m>
                <a:endParaRPr lang="es-MX" sz="3200"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blipFill rotWithShape="1">
                <a:blip r:embed="rId2"/>
                <a:stretch>
                  <a:fillRect l="-1037" t="-2167"/>
                </a:stretch>
              </a:blipFill>
            </p:spPr>
            <p:txBody>
              <a:bodyPr/>
              <a:lstStyle/>
              <a:p>
                <a:r>
                  <a:rPr lang="es-MX">
                    <a:noFill/>
                  </a:rPr>
                  <a:t> </a:t>
                </a:r>
              </a:p>
            </p:txBody>
          </p:sp>
        </mc:Fallback>
      </mc:AlternateContent>
      <p:sp>
        <p:nvSpPr>
          <p:cNvPr id="4" name="3 Marcador de fecha"/>
          <p:cNvSpPr>
            <a:spLocks noGrp="1"/>
          </p:cNvSpPr>
          <p:nvPr>
            <p:ph type="dt" sz="half" idx="10"/>
          </p:nvPr>
        </p:nvSpPr>
        <p:spPr/>
        <p:txBody>
          <a:bodyPr/>
          <a:lstStyle/>
          <a:p>
            <a:pPr>
              <a:defRPr/>
            </a:pPr>
            <a:r>
              <a:rPr lang="es-MX"/>
              <a:t>v2.5:1016</a:t>
            </a:r>
            <a:endParaRPr lang="es-ES"/>
          </a:p>
        </p:txBody>
      </p:sp>
      <p:sp>
        <p:nvSpPr>
          <p:cNvPr id="5" name="4 Marcador de pie de página"/>
          <p:cNvSpPr>
            <a:spLocks noGrp="1"/>
          </p:cNvSpPr>
          <p:nvPr>
            <p:ph type="ftr" sz="quarter" idx="11"/>
          </p:nvPr>
        </p:nvSpPr>
        <p:spPr/>
        <p:txBody>
          <a:bodyPr/>
          <a:lstStyle/>
          <a:p>
            <a:pPr>
              <a:defRPr/>
            </a:pPr>
            <a:r>
              <a:rPr lang="es-ES"/>
              <a:t>Distribuciones Discretas de Probabilidad</a:t>
            </a:r>
          </a:p>
        </p:txBody>
      </p:sp>
      <p:sp>
        <p:nvSpPr>
          <p:cNvPr id="6" name="5 Marcador de número de diapositiva"/>
          <p:cNvSpPr>
            <a:spLocks noGrp="1"/>
          </p:cNvSpPr>
          <p:nvPr>
            <p:ph type="sldNum" sz="quarter" idx="12"/>
          </p:nvPr>
        </p:nvSpPr>
        <p:spPr/>
        <p:txBody>
          <a:bodyPr/>
          <a:lstStyle/>
          <a:p>
            <a:pPr>
              <a:defRPr/>
            </a:pPr>
            <a:fld id="{40180D14-5FB3-4779-9F0A-6BED65BC3015}" type="slidenum">
              <a:rPr lang="es-ES" smtClean="0"/>
              <a:pPr>
                <a:defRPr/>
              </a:pPr>
              <a:t>136</a:t>
            </a:fld>
            <a:endParaRPr lang="es-ES"/>
          </a:p>
        </p:txBody>
      </p:sp>
      <p:pic>
        <p:nvPicPr>
          <p:cNvPr id="7" name="Picture 2" descr="http://elastixtech.com/wp-content/uploads/2012/10/call-center_estructura.jpg?fb36f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3867894"/>
            <a:ext cx="2586990" cy="120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490237"/>
      </p:ext>
    </p:extLst>
  </p:cSld>
  <p:clrMapOvr>
    <a:masterClrMapping/>
  </p:clrMapOvr>
  <p:transition spd="slow">
    <p:cover dir="ru"/>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descr="http://mediad.publicbroadcasting.net/p/michigan/files/styles/medium/public/201106/Park_met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0233" y="-20536"/>
            <a:ext cx="2491755" cy="1244631"/>
          </a:xfrm>
          <a:prstGeom prst="rect">
            <a:avLst/>
          </a:prstGeom>
          <a:noFill/>
          <a:extLst>
            <a:ext uri="{909E8E84-426E-40DD-AFC4-6F175D3DCCD1}">
              <a14:hiddenFill xmlns:a14="http://schemas.microsoft.com/office/drawing/2010/main">
                <a:solidFill>
                  <a:srgbClr val="FFFFFF"/>
                </a:solidFill>
              </a14:hiddenFill>
            </a:ext>
          </a:extLst>
        </p:spPr>
      </p:pic>
      <p:sp>
        <p:nvSpPr>
          <p:cNvPr id="96258" name="Rectangle 2"/>
          <p:cNvSpPr>
            <a:spLocks noGrp="1" noChangeArrowheads="1"/>
          </p:cNvSpPr>
          <p:nvPr>
            <p:ph type="title"/>
          </p:nvPr>
        </p:nvSpPr>
        <p:spPr/>
        <p:txBody>
          <a:bodyPr/>
          <a:lstStyle/>
          <a:p>
            <a:r>
              <a:rPr lang="es-MX" altLang="es-MX" dirty="0"/>
              <a:t>Infracciones</a:t>
            </a:r>
          </a:p>
        </p:txBody>
      </p:sp>
      <p:sp>
        <p:nvSpPr>
          <p:cNvPr id="96259" name="Rectangle 3"/>
          <p:cNvSpPr>
            <a:spLocks noGrp="1" noChangeArrowheads="1"/>
          </p:cNvSpPr>
          <p:nvPr>
            <p:ph idx="1"/>
          </p:nvPr>
        </p:nvSpPr>
        <p:spPr/>
        <p:txBody>
          <a:bodyPr>
            <a:normAutofit fontScale="92500" lnSpcReduction="20000"/>
          </a:bodyPr>
          <a:lstStyle/>
          <a:p>
            <a:r>
              <a:rPr lang="es-ES" altLang="es-MX" dirty="0"/>
              <a:t>El número de infracciones expedidas por el lector de un parquímetro, por violaciones de estacionamiento, puede modelarse mediante un proceso de </a:t>
            </a:r>
            <a:r>
              <a:rPr lang="es-ES" altLang="es-MX" dirty="0" err="1"/>
              <a:t>Poisson</a:t>
            </a:r>
            <a:r>
              <a:rPr lang="es-ES" altLang="es-MX" dirty="0"/>
              <a:t> con una tasa de dos infracciones por hora.</a:t>
            </a:r>
          </a:p>
          <a:p>
            <a:pPr marL="514350" indent="-514350">
              <a:buFont typeface="+mj-lt"/>
              <a:buAutoNum type="alphaLcParenR"/>
            </a:pPr>
            <a:r>
              <a:rPr lang="es-ES" altLang="es-MX" dirty="0"/>
              <a:t>¿Cuál es la probabilidad de que exactamente cinco infracciones se expidan durante una hora particular? </a:t>
            </a:r>
            <a:r>
              <a:rPr lang="es-ES" altLang="es-MX" dirty="0">
                <a:solidFill>
                  <a:srgbClr val="C00000"/>
                </a:solidFill>
              </a:rPr>
              <a:t>R = 0.0361</a:t>
            </a:r>
          </a:p>
          <a:p>
            <a:pPr marL="514350" indent="-514350">
              <a:buFont typeface="+mj-lt"/>
              <a:buAutoNum type="alphaLcParenR"/>
            </a:pPr>
            <a:r>
              <a:rPr lang="es-ES" altLang="es-MX" dirty="0"/>
              <a:t>¿Cuál es la probabilidad de que por lo menos tres infracciones se expidan durante una hora particular? </a:t>
            </a:r>
            <a:r>
              <a:rPr lang="es-ES" altLang="es-MX" dirty="0">
                <a:solidFill>
                  <a:srgbClr val="C00000"/>
                </a:solidFill>
              </a:rPr>
              <a:t>R = 0.3233</a:t>
            </a:r>
          </a:p>
          <a:p>
            <a:pPr marL="514350" indent="-514350">
              <a:buFont typeface="+mj-lt"/>
              <a:buAutoNum type="alphaLcParenR"/>
            </a:pPr>
            <a:r>
              <a:rPr lang="es-ES" altLang="es-MX" dirty="0"/>
              <a:t>¿Cuántas infracciones se espera expedir durante un periodo de 45 min.? </a:t>
            </a:r>
            <a:r>
              <a:rPr lang="es-ES" altLang="es-MX" dirty="0">
                <a:solidFill>
                  <a:srgbClr val="C00000"/>
                </a:solidFill>
              </a:rPr>
              <a:t>R = 1.5 infracciones en promedio</a:t>
            </a:r>
            <a:endParaRPr lang="es-MX" altLang="es-MX" dirty="0">
              <a:solidFill>
                <a:srgbClr val="C00000"/>
              </a:solidFill>
            </a:endParaRPr>
          </a:p>
        </p:txBody>
      </p:sp>
      <p:sp>
        <p:nvSpPr>
          <p:cNvPr id="2" name="1 Marcador de fecha"/>
          <p:cNvSpPr>
            <a:spLocks noGrp="1"/>
          </p:cNvSpPr>
          <p:nvPr>
            <p:ph type="dt" sz="half" idx="10"/>
          </p:nvPr>
        </p:nvSpPr>
        <p:spPr/>
        <p:txBody>
          <a:bodyPr/>
          <a:lstStyle/>
          <a:p>
            <a:r>
              <a:rPr lang="es-MX"/>
              <a:t>v2.5:1016</a:t>
            </a:r>
            <a:endParaRPr lang="en-US"/>
          </a:p>
        </p:txBody>
      </p:sp>
      <p:sp>
        <p:nvSpPr>
          <p:cNvPr id="3" name="2 Marcador de pie de página"/>
          <p:cNvSpPr>
            <a:spLocks noGrp="1"/>
          </p:cNvSpPr>
          <p:nvPr>
            <p:ph type="ftr" sz="quarter" idx="11"/>
          </p:nvPr>
        </p:nvSpPr>
        <p:spPr/>
        <p:txBody>
          <a:bodyPr/>
          <a:lstStyle/>
          <a:p>
            <a:r>
              <a:rPr lang="es-MX"/>
              <a:t>Distribuciones Discretas de Probabilidad</a:t>
            </a:r>
            <a:endParaRPr lang="en-US"/>
          </a:p>
        </p:txBody>
      </p:sp>
      <p:sp>
        <p:nvSpPr>
          <p:cNvPr id="4" name="3 Marcador de número de diapositiva"/>
          <p:cNvSpPr>
            <a:spLocks noGrp="1"/>
          </p:cNvSpPr>
          <p:nvPr>
            <p:ph type="sldNum" sz="quarter" idx="12"/>
          </p:nvPr>
        </p:nvSpPr>
        <p:spPr/>
        <p:txBody>
          <a:bodyPr/>
          <a:lstStyle/>
          <a:p>
            <a:fld id="{2DD9760C-0347-4939-B2CB-FB1ABF7A54DA}" type="slidenum">
              <a:rPr lang="en-US" smtClean="0"/>
              <a:pPr/>
              <a:t>137</a:t>
            </a:fld>
            <a:endParaRPr lang="en-US"/>
          </a:p>
        </p:txBody>
      </p:sp>
    </p:spTree>
    <p:extLst>
      <p:ext uri="{BB962C8B-B14F-4D97-AF65-F5344CB8AC3E}">
        <p14:creationId xmlns:p14="http://schemas.microsoft.com/office/powerpoint/2010/main" val="212458997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6259">
                                            <p:txEl>
                                              <p:pRg st="0" end="0"/>
                                            </p:txEl>
                                          </p:spTgt>
                                        </p:tgtEl>
                                        <p:attrNameLst>
                                          <p:attrName>style.visibility</p:attrName>
                                        </p:attrNameLst>
                                      </p:cBhvr>
                                      <p:to>
                                        <p:strVal val="visible"/>
                                      </p:to>
                                    </p:set>
                                    <p:animEffect transition="in" filter="fade">
                                      <p:cBhvr>
                                        <p:cTn id="7" dur="500"/>
                                        <p:tgtEl>
                                          <p:spTgt spid="962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6259">
                                            <p:txEl>
                                              <p:pRg st="1" end="1"/>
                                            </p:txEl>
                                          </p:spTgt>
                                        </p:tgtEl>
                                        <p:attrNameLst>
                                          <p:attrName>style.visibility</p:attrName>
                                        </p:attrNameLst>
                                      </p:cBhvr>
                                      <p:to>
                                        <p:strVal val="visible"/>
                                      </p:to>
                                    </p:set>
                                    <p:animEffect transition="in" filter="fade">
                                      <p:cBhvr>
                                        <p:cTn id="12" dur="500"/>
                                        <p:tgtEl>
                                          <p:spTgt spid="962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6259">
                                            <p:txEl>
                                              <p:pRg st="2" end="2"/>
                                            </p:txEl>
                                          </p:spTgt>
                                        </p:tgtEl>
                                        <p:attrNameLst>
                                          <p:attrName>style.visibility</p:attrName>
                                        </p:attrNameLst>
                                      </p:cBhvr>
                                      <p:to>
                                        <p:strVal val="visible"/>
                                      </p:to>
                                    </p:set>
                                    <p:animEffect transition="in" filter="fade">
                                      <p:cBhvr>
                                        <p:cTn id="17" dur="500"/>
                                        <p:tgtEl>
                                          <p:spTgt spid="9625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6259">
                                            <p:txEl>
                                              <p:pRg st="3" end="3"/>
                                            </p:txEl>
                                          </p:spTgt>
                                        </p:tgtEl>
                                        <p:attrNameLst>
                                          <p:attrName>style.visibility</p:attrName>
                                        </p:attrNameLst>
                                      </p:cBhvr>
                                      <p:to>
                                        <p:strVal val="visible"/>
                                      </p:to>
                                    </p:set>
                                    <p:animEffect transition="in" filter="fade">
                                      <p:cBhvr>
                                        <p:cTn id="22" dur="500"/>
                                        <p:tgtEl>
                                          <p:spTgt spid="9625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9" grpId="0" build="p"/>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descr="http://sprites.comohacerpara.com/img/04873g-consejos-abrir-panaderi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92738" y="3597864"/>
            <a:ext cx="2571750" cy="1285875"/>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pic>
      <p:sp>
        <p:nvSpPr>
          <p:cNvPr id="2" name="1 Título"/>
          <p:cNvSpPr>
            <a:spLocks noGrp="1"/>
          </p:cNvSpPr>
          <p:nvPr>
            <p:ph type="title"/>
          </p:nvPr>
        </p:nvSpPr>
        <p:spPr/>
        <p:txBody>
          <a:bodyPr/>
          <a:lstStyle/>
          <a:p>
            <a:r>
              <a:rPr lang="es-MX" dirty="0"/>
              <a:t>Ejemplo</a:t>
            </a:r>
          </a:p>
        </p:txBody>
      </p:sp>
      <p:sp>
        <p:nvSpPr>
          <p:cNvPr id="3" name="2 Marcador de contenido"/>
          <p:cNvSpPr>
            <a:spLocks noGrp="1"/>
          </p:cNvSpPr>
          <p:nvPr>
            <p:ph idx="1"/>
          </p:nvPr>
        </p:nvSpPr>
        <p:spPr/>
        <p:txBody>
          <a:bodyPr>
            <a:normAutofit lnSpcReduction="10000"/>
          </a:bodyPr>
          <a:lstStyle/>
          <a:p>
            <a:r>
              <a:rPr lang="es-MX" dirty="0"/>
              <a:t>Suponga que el número de clientes que llega a una panadería cada 15 minutos sigue una distribución </a:t>
            </a:r>
            <a:r>
              <a:rPr lang="es-MX" dirty="0" err="1"/>
              <a:t>Poisson</a:t>
            </a:r>
            <a:r>
              <a:rPr lang="es-MX" dirty="0"/>
              <a:t> con media </a:t>
            </a:r>
            <a:r>
              <a:rPr lang="es-MX" dirty="0">
                <a:sym typeface="Symbol"/>
              </a:rPr>
              <a:t> = 3. Calcule la probabilidad de que</a:t>
            </a:r>
          </a:p>
          <a:p>
            <a:pPr marL="514350" indent="-514350">
              <a:buFont typeface="+mj-lt"/>
              <a:buAutoNum type="alphaLcParenR"/>
            </a:pPr>
            <a:r>
              <a:rPr lang="es-MX" dirty="0">
                <a:sym typeface="Symbol"/>
              </a:rPr>
              <a:t>En el siguiente periodo de 15 minutos lleguen exactamente 3 clientes. </a:t>
            </a:r>
            <a:r>
              <a:rPr lang="es-MX" dirty="0">
                <a:solidFill>
                  <a:srgbClr val="C00000"/>
                </a:solidFill>
                <a:sym typeface="Symbol"/>
              </a:rPr>
              <a:t>R = 0.224</a:t>
            </a:r>
          </a:p>
          <a:p>
            <a:pPr marL="514350" indent="-514350">
              <a:buFont typeface="+mj-lt"/>
              <a:buAutoNum type="alphaLcParenR"/>
            </a:pPr>
            <a:r>
              <a:rPr lang="es-MX" dirty="0">
                <a:sym typeface="Symbol"/>
              </a:rPr>
              <a:t>En el siguiente periodo de 15 minutos lleguen más de 3 clientes. </a:t>
            </a:r>
            <a:r>
              <a:rPr lang="es-MX" dirty="0">
                <a:solidFill>
                  <a:srgbClr val="C00000"/>
                </a:solidFill>
                <a:sym typeface="Symbol"/>
              </a:rPr>
              <a:t>R = 0.3528</a:t>
            </a:r>
          </a:p>
          <a:p>
            <a:pPr marL="514350" indent="-514350">
              <a:buFont typeface="+mj-lt"/>
              <a:buAutoNum type="alphaLcParenR"/>
            </a:pPr>
            <a:r>
              <a:rPr lang="es-MX" dirty="0">
                <a:sym typeface="Symbol"/>
              </a:rPr>
              <a:t>En la siguiente media hora lleguen más</a:t>
            </a:r>
            <a:br>
              <a:rPr lang="es-MX" dirty="0">
                <a:sym typeface="Symbol"/>
              </a:rPr>
            </a:br>
            <a:r>
              <a:rPr lang="es-MX" dirty="0">
                <a:sym typeface="Symbol"/>
              </a:rPr>
              <a:t>de 3 clientes.</a:t>
            </a:r>
            <a:br>
              <a:rPr lang="es-MX" dirty="0">
                <a:sym typeface="Symbol"/>
              </a:rPr>
            </a:br>
            <a:r>
              <a:rPr lang="es-MX" dirty="0">
                <a:solidFill>
                  <a:srgbClr val="C00000"/>
                </a:solidFill>
                <a:sym typeface="Symbol"/>
              </a:rPr>
              <a:t>R = 0.8488</a:t>
            </a:r>
            <a:endParaRPr lang="es-MX" dirty="0">
              <a:solidFill>
                <a:srgbClr val="C00000"/>
              </a:solidFill>
            </a:endParaRPr>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138</a:t>
            </a:fld>
            <a:endParaRPr lang="es-ES"/>
          </a:p>
        </p:txBody>
      </p:sp>
    </p:spTree>
  </p:cSld>
  <p:clrMapOvr>
    <a:masterClrMapping/>
  </p:clrMapOvr>
  <mc:AlternateContent xmlns:mc="http://schemas.openxmlformats.org/markup-compatibility/2006" xmlns:p14="http://schemas.microsoft.com/office/powerpoint/2010/main">
    <mc:Choice Requires="p14">
      <p:transition spd="slow" p14:dur="1300">
        <p14:pan dir="r"/>
      </p:transition>
    </mc:Choice>
    <mc:Fallback xmlns="">
      <p:transition spd="slow">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descr="http://blog.freepeople.com/wp-content/uploads/2013/03/diy-painted-feathers-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896" y="1275606"/>
            <a:ext cx="5524500" cy="2793207"/>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lstStyle/>
          <a:p>
            <a:r>
              <a:rPr lang="es-MX" dirty="0"/>
              <a:t>Ejemplo</a:t>
            </a:r>
          </a:p>
        </p:txBody>
      </p:sp>
      <p:sp>
        <p:nvSpPr>
          <p:cNvPr id="3" name="2 Marcador de contenido"/>
          <p:cNvSpPr>
            <a:spLocks noGrp="1"/>
          </p:cNvSpPr>
          <p:nvPr>
            <p:ph idx="1"/>
          </p:nvPr>
        </p:nvSpPr>
        <p:spPr/>
        <p:txBody>
          <a:bodyPr>
            <a:normAutofit fontScale="85000" lnSpcReduction="10000"/>
          </a:bodyPr>
          <a:lstStyle/>
          <a:p>
            <a:r>
              <a:rPr lang="es-MX" dirty="0"/>
              <a:t>La demanda de plumas de patito decoradas durante la temporada navideña sigue una distribución </a:t>
            </a:r>
            <a:r>
              <a:rPr lang="es-MX" dirty="0" err="1"/>
              <a:t>Poisson</a:t>
            </a:r>
            <a:r>
              <a:rPr lang="es-MX" dirty="0"/>
              <a:t> con media </a:t>
            </a:r>
            <a:r>
              <a:rPr lang="es-MX" dirty="0">
                <a:sym typeface="Symbol"/>
              </a:rPr>
              <a:t> = </a:t>
            </a:r>
            <a:r>
              <a:rPr lang="es-MX" dirty="0"/>
              <a:t>33 por mes</a:t>
            </a:r>
          </a:p>
          <a:p>
            <a:r>
              <a:rPr lang="es-MX" dirty="0"/>
              <a:t>Calcule la probabilidad de que la demanda esta temporada navideña sea</a:t>
            </a:r>
          </a:p>
          <a:p>
            <a:pPr lvl="1"/>
            <a:r>
              <a:rPr lang="es-MX" dirty="0"/>
              <a:t>De 50 o más</a:t>
            </a:r>
          </a:p>
          <a:p>
            <a:pPr lvl="1"/>
            <a:r>
              <a:rPr lang="es-MX" dirty="0"/>
              <a:t>Menor que 50</a:t>
            </a:r>
          </a:p>
          <a:p>
            <a:pPr lvl="1"/>
            <a:r>
              <a:rPr lang="es-MX" dirty="0"/>
              <a:t>De 25 o menos</a:t>
            </a:r>
          </a:p>
          <a:p>
            <a:pPr lvl="1"/>
            <a:r>
              <a:rPr lang="es-MX" dirty="0"/>
              <a:t>De 25 o menos en 2 meses</a:t>
            </a:r>
          </a:p>
          <a:p>
            <a:r>
              <a:rPr lang="es-MX" dirty="0"/>
              <a:t>Establezca la oferta mínima para tener una probabilidad de 0.05 o menos de que haya una demanda insuficiente</a:t>
            </a:r>
          </a:p>
          <a:p>
            <a:r>
              <a:rPr lang="es-MX" dirty="0"/>
              <a:t>Establezca la oferta máxima para tener una probabilidad de 0.05 o menos de que haya una demanda excesiva</a:t>
            </a:r>
          </a:p>
        </p:txBody>
      </p:sp>
      <p:sp>
        <p:nvSpPr>
          <p:cNvPr id="4" name="3 Marcador de fecha"/>
          <p:cNvSpPr>
            <a:spLocks noGrp="1"/>
          </p:cNvSpPr>
          <p:nvPr>
            <p:ph type="dt" sz="half" idx="10"/>
          </p:nvPr>
        </p:nvSpPr>
        <p:spPr/>
        <p:txBody>
          <a:bodyPr/>
          <a:lstStyle/>
          <a:p>
            <a:r>
              <a:rPr lang="es-MX"/>
              <a:t>v2.5:1016</a:t>
            </a:r>
            <a:endParaRPr lang="es-ES" dirty="0"/>
          </a:p>
        </p:txBody>
      </p:sp>
      <p:sp>
        <p:nvSpPr>
          <p:cNvPr id="5" name="4 Marcador de pie de página"/>
          <p:cNvSpPr>
            <a:spLocks noGrp="1"/>
          </p:cNvSpPr>
          <p:nvPr>
            <p:ph type="ftr" sz="quarter" idx="11"/>
          </p:nvPr>
        </p:nvSpPr>
        <p:spPr/>
        <p:txBody>
          <a:bodyPr/>
          <a:lstStyle/>
          <a:p>
            <a:r>
              <a:rPr lang="es-ES"/>
              <a:t>Distribuciones Discretas de Probabilidad</a:t>
            </a:r>
            <a:endParaRPr lang="es-ES" dirty="0"/>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139</a:t>
            </a:fld>
            <a:endParaRPr lang="es-ES"/>
          </a:p>
        </p:txBody>
      </p:sp>
    </p:spTree>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Ejemplo. Ing. Bioquímica</a:t>
            </a:r>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p:txBody>
              <a:bodyPr>
                <a:normAutofit/>
              </a:bodyPr>
              <a:lstStyle/>
              <a:p>
                <a:r>
                  <a:rPr lang="es-MX" sz="2000" dirty="0"/>
                  <a:t>Consideremos el experimento de observar una muestra médica y establecer si contiene azúcar reductor o no</a:t>
                </a:r>
              </a:p>
              <a:p>
                <a:r>
                  <a:rPr lang="es-MX" sz="2000" dirty="0"/>
                  <a:t>Sabemos que el espacio </a:t>
                </a:r>
                <a:r>
                  <a:rPr lang="es-MX" sz="2000" dirty="0" err="1"/>
                  <a:t>muestral</a:t>
                </a:r>
                <a:r>
                  <a:rPr lang="es-MX" sz="2000" dirty="0"/>
                  <a:t> de este experimento es </a:t>
                </a:r>
                <a:r>
                  <a:rPr lang="es-MX" sz="2000" dirty="0">
                    <a:sym typeface="Symbol"/>
                  </a:rPr>
                  <a:t> = {Presenta azúcar reductor, No presenta azúcar reductor}</a:t>
                </a:r>
              </a:p>
              <a:p>
                <a:r>
                  <a:rPr lang="es-MX" sz="2000" dirty="0">
                    <a:sym typeface="Symbol"/>
                  </a:rPr>
                  <a:t>Sea </a:t>
                </a:r>
                <a:r>
                  <a:rPr lang="es-MX" sz="2000" i="1" dirty="0">
                    <a:latin typeface="Times New Roman" panose="02020603050405020304" pitchFamily="18" charset="0"/>
                    <a:cs typeface="Times New Roman" panose="02020603050405020304" pitchFamily="18" charset="0"/>
                    <a:sym typeface="Symbol"/>
                  </a:rPr>
                  <a:t>X</a:t>
                </a:r>
                <a:r>
                  <a:rPr lang="es-MX" sz="2000" dirty="0">
                    <a:sym typeface="Symbol"/>
                  </a:rPr>
                  <a:t> la variable definida por </a:t>
                </a:r>
              </a:p>
              <a:p>
                <a:pPr marL="0" indent="0">
                  <a:buNone/>
                </a:pPr>
                <a14:m>
                  <m:oMathPara xmlns:m="http://schemas.openxmlformats.org/officeDocument/2006/math">
                    <m:oMathParaPr>
                      <m:jc m:val="centerGroup"/>
                    </m:oMathParaPr>
                    <m:oMath xmlns:m="http://schemas.openxmlformats.org/officeDocument/2006/math">
                      <m:r>
                        <a:rPr lang="es-MX" sz="2000" i="1">
                          <a:latin typeface="Cambria Math"/>
                          <a:sym typeface="Symbol"/>
                        </a:rPr>
                        <m:t>𝑋</m:t>
                      </m:r>
                      <m:r>
                        <a:rPr lang="es-MX" sz="2000" i="1">
                          <a:latin typeface="Cambria Math"/>
                          <a:sym typeface="Symbol"/>
                        </a:rPr>
                        <m:t>=</m:t>
                      </m:r>
                      <m:d>
                        <m:dPr>
                          <m:begChr m:val="{"/>
                          <m:endChr m:val=""/>
                          <m:ctrlPr>
                            <a:rPr lang="es-MX" sz="2000" i="1">
                              <a:latin typeface="Cambria Math" panose="02040503050406030204" pitchFamily="18" charset="0"/>
                              <a:sym typeface="Symbol"/>
                            </a:rPr>
                          </m:ctrlPr>
                        </m:dPr>
                        <m:e>
                          <m:m>
                            <m:mPr>
                              <m:mcs>
                                <m:mc>
                                  <m:mcPr>
                                    <m:count m:val="1"/>
                                    <m:mcJc m:val="center"/>
                                  </m:mcPr>
                                </m:mc>
                              </m:mcs>
                              <m:ctrlPr>
                                <a:rPr lang="es-MX" sz="2000" i="1">
                                  <a:latin typeface="Cambria Math" panose="02040503050406030204" pitchFamily="18" charset="0"/>
                                  <a:sym typeface="Symbol"/>
                                </a:rPr>
                              </m:ctrlPr>
                            </m:mPr>
                            <m:mr>
                              <m:e>
                                <m:r>
                                  <m:rPr>
                                    <m:brk m:alnAt="7"/>
                                  </m:rPr>
                                  <a:rPr lang="es-MX" sz="2000" i="1">
                                    <a:latin typeface="Cambria Math"/>
                                    <a:sym typeface="Symbol"/>
                                  </a:rPr>
                                  <m:t>0</m:t>
                                </m:r>
                                <m:r>
                                  <a:rPr lang="es-MX" sz="2000" i="1">
                                    <a:latin typeface="Cambria Math"/>
                                    <a:sym typeface="Symbol"/>
                                  </a:rPr>
                                  <m:t>, </m:t>
                                </m:r>
                                <m:r>
                                  <a:rPr lang="es-MX" sz="2000" i="1">
                                    <a:latin typeface="Cambria Math"/>
                                    <a:sym typeface="Symbol"/>
                                  </a:rPr>
                                  <m:t>𝑛𝑜</m:t>
                                </m:r>
                                <m:r>
                                  <a:rPr lang="es-MX" sz="2000" i="1">
                                    <a:latin typeface="Cambria Math"/>
                                    <a:sym typeface="Symbol"/>
                                  </a:rPr>
                                  <m:t> </m:t>
                                </m:r>
                                <m:r>
                                  <a:rPr lang="es-MX" sz="2000" i="1">
                                    <a:latin typeface="Cambria Math"/>
                                    <a:sym typeface="Symbol"/>
                                  </a:rPr>
                                  <m:t>𝑝𝑟𝑒𝑠𝑒𝑛𝑡𝑎</m:t>
                                </m:r>
                                <m:r>
                                  <a:rPr lang="es-MX" sz="2000" i="1">
                                    <a:latin typeface="Cambria Math"/>
                                    <a:sym typeface="Symbol"/>
                                  </a:rPr>
                                  <m:t> </m:t>
                                </m:r>
                                <m:r>
                                  <a:rPr lang="es-MX" sz="2000" b="0" i="1" smtClean="0">
                                    <a:latin typeface="Cambria Math"/>
                                    <a:sym typeface="Symbol"/>
                                  </a:rPr>
                                  <m:t>𝑎𝑧</m:t>
                                </m:r>
                                <m:r>
                                  <a:rPr lang="es-MX" sz="2000" b="0" i="1" smtClean="0">
                                    <a:latin typeface="Cambria Math"/>
                                    <a:sym typeface="Symbol"/>
                                  </a:rPr>
                                  <m:t>ú</m:t>
                                </m:r>
                                <m:r>
                                  <a:rPr lang="es-MX" sz="2000" b="0" i="1" smtClean="0">
                                    <a:latin typeface="Cambria Math"/>
                                    <a:sym typeface="Symbol"/>
                                  </a:rPr>
                                  <m:t>𝑐𝑎𝑟</m:t>
                                </m:r>
                                <m:r>
                                  <a:rPr lang="es-MX" sz="2000" b="0" i="1" smtClean="0">
                                    <a:latin typeface="Cambria Math"/>
                                    <a:sym typeface="Symbol"/>
                                  </a:rPr>
                                  <m:t> </m:t>
                                </m:r>
                                <m:r>
                                  <a:rPr lang="es-MX" sz="2000" b="0" i="1" smtClean="0">
                                    <a:latin typeface="Cambria Math"/>
                                    <a:sym typeface="Symbol"/>
                                  </a:rPr>
                                  <m:t>𝑟𝑒𝑑𝑢𝑐𝑡𝑜𝑟</m:t>
                                </m:r>
                              </m:e>
                            </m:mr>
                            <m:mr>
                              <m:e>
                                <m:r>
                                  <a:rPr lang="es-MX" sz="2000" i="1">
                                    <a:latin typeface="Cambria Math"/>
                                    <a:sym typeface="Symbol"/>
                                  </a:rPr>
                                  <m:t>1, </m:t>
                                </m:r>
                                <m:r>
                                  <a:rPr lang="es-MX" sz="2000" i="1">
                                    <a:latin typeface="Cambria Math"/>
                                    <a:sym typeface="Symbol"/>
                                  </a:rPr>
                                  <m:t>𝑝𝑟𝑒𝑠𝑒𝑛𝑡𝑎</m:t>
                                </m:r>
                                <m:r>
                                  <a:rPr lang="es-MX" sz="2000" i="1">
                                    <a:latin typeface="Cambria Math"/>
                                    <a:sym typeface="Symbol"/>
                                  </a:rPr>
                                  <m:t> </m:t>
                                </m:r>
                                <m:r>
                                  <a:rPr lang="es-MX" sz="2000" b="0" i="1" smtClean="0">
                                    <a:latin typeface="Cambria Math"/>
                                    <a:sym typeface="Symbol"/>
                                  </a:rPr>
                                  <m:t>𝑎𝑧</m:t>
                                </m:r>
                                <m:r>
                                  <a:rPr lang="es-MX" sz="2000" b="0" i="1" smtClean="0">
                                    <a:latin typeface="Cambria Math"/>
                                    <a:sym typeface="Symbol"/>
                                  </a:rPr>
                                  <m:t>ú</m:t>
                                </m:r>
                                <m:r>
                                  <a:rPr lang="es-MX" sz="2000" b="0" i="1" smtClean="0">
                                    <a:latin typeface="Cambria Math"/>
                                    <a:sym typeface="Symbol"/>
                                  </a:rPr>
                                  <m:t>𝑐𝑎𝑟</m:t>
                                </m:r>
                                <m:r>
                                  <a:rPr lang="es-MX" sz="2000" b="0" i="1" smtClean="0">
                                    <a:latin typeface="Cambria Math"/>
                                    <a:sym typeface="Symbol"/>
                                  </a:rPr>
                                  <m:t> </m:t>
                                </m:r>
                                <m:r>
                                  <a:rPr lang="es-MX" sz="2000" b="0" i="1" smtClean="0">
                                    <a:latin typeface="Cambria Math"/>
                                    <a:sym typeface="Symbol"/>
                                  </a:rPr>
                                  <m:t>𝑟𝑒𝑑𝑢𝑐𝑡𝑜𝑟</m:t>
                                </m:r>
                              </m:e>
                            </m:mr>
                          </m:m>
                        </m:e>
                      </m:d>
                    </m:oMath>
                  </m:oMathPara>
                </a14:m>
                <a:endParaRPr lang="es-MX" sz="2000" b="0" i="1" dirty="0">
                  <a:latin typeface="Cambria Math"/>
                  <a:sym typeface="Symbol"/>
                </a:endParaRPr>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blipFill rotWithShape="1">
                <a:blip r:embed="rId2"/>
                <a:stretch>
                  <a:fillRect l="-296" t="-667"/>
                </a:stretch>
              </a:blipFill>
            </p:spPr>
            <p:txBody>
              <a:bodyPr/>
              <a:lstStyle/>
              <a:p>
                <a:r>
                  <a:rPr lang="es-MX">
                    <a:noFill/>
                  </a:rPr>
                  <a:t> </a:t>
                </a:r>
              </a:p>
            </p:txBody>
          </p:sp>
        </mc:Fallback>
      </mc:AlternateContent>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14</a:t>
            </a:fld>
            <a:endParaRPr lang="es-ES"/>
          </a:p>
        </p:txBody>
      </p:sp>
      <p:pic>
        <p:nvPicPr>
          <p:cNvPr id="88066" name="Picture 2" descr="http://www.chem.uiuc.edu/organic/Carbohydrates/Chapter%209/sec9-2/fig9-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3651870"/>
            <a:ext cx="4038600" cy="1028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8152280"/>
      </p:ext>
    </p:extLst>
  </p:cSld>
  <p:clrMapOvr>
    <a:masterClrMapping/>
  </p:clrMapOvr>
  <p:transition spd="slow">
    <p:pull/>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lstStyle/>
          <a:p>
            <a:r>
              <a:rPr lang="es-MX" dirty="0"/>
              <a:t>Distribución geométrica</a:t>
            </a:r>
          </a:p>
        </p:txBody>
      </p:sp>
      <p:sp>
        <p:nvSpPr>
          <p:cNvPr id="8" name="7 Marcador de texto"/>
          <p:cNvSpPr>
            <a:spLocks noGrp="1"/>
          </p:cNvSpPr>
          <p:nvPr>
            <p:ph type="body" idx="1"/>
          </p:nvPr>
        </p:nvSpPr>
        <p:spPr/>
        <p:txBody>
          <a:bodyPr/>
          <a:lstStyle/>
          <a:p>
            <a:endParaRPr lang="es-MX"/>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140</a:t>
            </a:fld>
            <a:endParaRPr lang="es-ES"/>
          </a:p>
        </p:txBody>
      </p:sp>
    </p:spTree>
    <p:extLst>
      <p:ext uri="{BB962C8B-B14F-4D97-AF65-F5344CB8AC3E}">
        <p14:creationId xmlns:p14="http://schemas.microsoft.com/office/powerpoint/2010/main" val="41302141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lstStyle/>
          <a:p>
            <a:r>
              <a:rPr lang="es-MX" dirty="0"/>
              <a:t>Variable aleatoria geométrica</a:t>
            </a:r>
          </a:p>
        </p:txBody>
      </p:sp>
      <p:sp>
        <p:nvSpPr>
          <p:cNvPr id="8" name="7 Marcador de contenido"/>
          <p:cNvSpPr>
            <a:spLocks noGrp="1"/>
          </p:cNvSpPr>
          <p:nvPr>
            <p:ph idx="1"/>
          </p:nvPr>
        </p:nvSpPr>
        <p:spPr/>
        <p:txBody>
          <a:bodyPr>
            <a:normAutofit fontScale="92500" lnSpcReduction="10000"/>
          </a:bodyPr>
          <a:lstStyle/>
          <a:p>
            <a:r>
              <a:rPr lang="es-ES" sz="3200" dirty="0"/>
              <a:t>Consideremos una sucesión de ensayos Bernoulli</a:t>
            </a:r>
          </a:p>
          <a:p>
            <a:pPr lvl="1"/>
            <a:r>
              <a:rPr lang="es-ES" sz="2800" dirty="0"/>
              <a:t>Independientes</a:t>
            </a:r>
          </a:p>
          <a:p>
            <a:pPr lvl="1"/>
            <a:r>
              <a:rPr lang="es-ES" sz="2800" dirty="0"/>
              <a:t>Cada uno con probabilidad de éxito p</a:t>
            </a:r>
          </a:p>
          <a:p>
            <a:pPr lvl="1"/>
            <a:r>
              <a:rPr lang="es-ES" sz="2800" dirty="0"/>
              <a:t>La sucesión se detiene cuando se llega al primer éxito</a:t>
            </a:r>
            <a:endParaRPr lang="es-MX" sz="2800" dirty="0"/>
          </a:p>
          <a:p>
            <a:r>
              <a:rPr lang="es-MX" sz="3200" dirty="0"/>
              <a:t>Sea X la variable que cuenta el número de ensayos hasta la ocurrencia del primer éxito</a:t>
            </a:r>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5164DE5C-B571-441B-95E5-502A3520F545}" type="slidenum">
              <a:rPr lang="es-ES" smtClean="0"/>
              <a:pPr/>
              <a:t>141</a:t>
            </a:fld>
            <a:endParaRPr lang="es-ES"/>
          </a:p>
        </p:txBody>
      </p:sp>
    </p:spTree>
    <p:extLst>
      <p:ext uri="{BB962C8B-B14F-4D97-AF65-F5344CB8AC3E}">
        <p14:creationId xmlns:p14="http://schemas.microsoft.com/office/powerpoint/2010/main" val="258116178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dirty="0"/>
              <a:t>Función de masa de probabilidad geométrica</a:t>
            </a:r>
            <a:endParaRPr lang="es-MX" dirty="0"/>
          </a:p>
        </p:txBody>
      </p:sp>
      <p:sp>
        <p:nvSpPr>
          <p:cNvPr id="3" name="2 Marcador de contenido"/>
          <p:cNvSpPr>
            <a:spLocks noGrp="1"/>
          </p:cNvSpPr>
          <p:nvPr>
            <p:ph idx="1"/>
          </p:nvPr>
        </p:nvSpPr>
        <p:spPr/>
        <p:txBody>
          <a:bodyPr>
            <a:normAutofit/>
          </a:bodyPr>
          <a:lstStyle/>
          <a:p>
            <a:r>
              <a:rPr lang="es-ES" sz="3600" dirty="0"/>
              <a:t>Entonces X sigue la distribución Geométrica con parámetro p, X ~ Geo(p)</a:t>
            </a:r>
          </a:p>
          <a:p>
            <a:r>
              <a:rPr lang="es-ES" sz="3600" dirty="0"/>
              <a:t>Su función de masa de probabilidad es</a:t>
            </a:r>
            <a:endParaRPr lang="es-MX" sz="3600" dirty="0"/>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142</a:t>
            </a:fld>
            <a:endParaRPr lang="es-ES"/>
          </a:p>
        </p:txBody>
      </p:sp>
      <p:pic>
        <p:nvPicPr>
          <p:cNvPr id="8" name="7 Imagen"/>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110034" y="3543858"/>
            <a:ext cx="6918350" cy="366218"/>
          </a:xfrm>
          <a:prstGeom prst="rect">
            <a:avLst/>
          </a:prstGeom>
        </p:spPr>
      </p:pic>
    </p:spTree>
    <p:extLst>
      <p:ext uri="{BB962C8B-B14F-4D97-AF65-F5344CB8AC3E}">
        <p14:creationId xmlns:p14="http://schemas.microsoft.com/office/powerpoint/2010/main" val="250705730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dirty="0"/>
              <a:t>Momentos de una variable aleatoria Geométrica</a:t>
            </a:r>
            <a:endParaRPr lang="es-MX" dirty="0"/>
          </a:p>
        </p:txBody>
      </p:sp>
      <p:sp>
        <p:nvSpPr>
          <p:cNvPr id="3" name="2 Marcador de contenido"/>
          <p:cNvSpPr>
            <a:spLocks noGrp="1"/>
          </p:cNvSpPr>
          <p:nvPr>
            <p:ph idx="1"/>
          </p:nvPr>
        </p:nvSpPr>
        <p:spPr/>
        <p:txBody>
          <a:bodyPr>
            <a:normAutofit fontScale="92500"/>
          </a:bodyPr>
          <a:lstStyle/>
          <a:p>
            <a:r>
              <a:rPr lang="es-ES" sz="3600" dirty="0"/>
              <a:t>Si X ~ Geo(p), se puede demostrar que</a:t>
            </a:r>
          </a:p>
          <a:p>
            <a:r>
              <a:rPr lang="es-ES" sz="3600" dirty="0"/>
              <a:t>Su valor esperado es</a:t>
            </a:r>
          </a:p>
          <a:p>
            <a:endParaRPr lang="es-ES" sz="3600" dirty="0"/>
          </a:p>
          <a:p>
            <a:r>
              <a:rPr lang="es-ES" sz="3600" dirty="0"/>
              <a:t>Su varianza, </a:t>
            </a:r>
          </a:p>
          <a:p>
            <a:endParaRPr lang="es-ES" sz="3600" dirty="0"/>
          </a:p>
          <a:p>
            <a:r>
              <a:rPr lang="es-ES" sz="3600" dirty="0"/>
              <a:t>Y su función generadora de momentos es  </a:t>
            </a:r>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143</a:t>
            </a:fld>
            <a:endParaRPr lang="es-ES"/>
          </a:p>
        </p:txBody>
      </p:sp>
      <p:pic>
        <p:nvPicPr>
          <p:cNvPr id="7" name="6 Imagen"/>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292081" y="2031690"/>
            <a:ext cx="1964131" cy="458801"/>
          </a:xfrm>
          <a:prstGeom prst="rect">
            <a:avLst/>
          </a:prstGeom>
        </p:spPr>
      </p:pic>
      <p:pic>
        <p:nvPicPr>
          <p:cNvPr id="9" name="8 Imagen"/>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471965" y="2906580"/>
            <a:ext cx="2885846" cy="475260"/>
          </a:xfrm>
          <a:prstGeom prst="rect">
            <a:avLst/>
          </a:prstGeom>
        </p:spPr>
      </p:pic>
      <p:pic>
        <p:nvPicPr>
          <p:cNvPr id="11" name="10 Imagen"/>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3904228" y="3527380"/>
            <a:ext cx="3645712" cy="541097"/>
          </a:xfrm>
          <a:prstGeom prst="rect">
            <a:avLst/>
          </a:prstGeom>
        </p:spPr>
      </p:pic>
    </p:spTree>
    <p:extLst>
      <p:ext uri="{BB962C8B-B14F-4D97-AF65-F5344CB8AC3E}">
        <p14:creationId xmlns:p14="http://schemas.microsoft.com/office/powerpoint/2010/main" val="298622195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s-ES"/>
              <a:t>Ejemplo</a:t>
            </a:r>
          </a:p>
        </p:txBody>
      </p:sp>
      <p:sp>
        <p:nvSpPr>
          <p:cNvPr id="88067" name="Rectangle 3"/>
          <p:cNvSpPr>
            <a:spLocks noGrp="1" noChangeArrowheads="1"/>
          </p:cNvSpPr>
          <p:nvPr>
            <p:ph idx="1"/>
          </p:nvPr>
        </p:nvSpPr>
        <p:spPr/>
        <p:txBody>
          <a:bodyPr>
            <a:normAutofit fontScale="92500" lnSpcReduction="10000"/>
          </a:bodyPr>
          <a:lstStyle/>
          <a:p>
            <a:r>
              <a:rPr lang="es-ES" sz="2800" dirty="0"/>
              <a:t>De una línea de producción que genera 3% de productos con una deficiencia menor se toman unidades aleatoriamente</a:t>
            </a:r>
          </a:p>
          <a:p>
            <a:pPr marL="514350" indent="-514350">
              <a:buFont typeface="+mj-lt"/>
              <a:buAutoNum type="alphaLcParenR"/>
            </a:pPr>
            <a:r>
              <a:rPr lang="es-ES" sz="2800" dirty="0"/>
              <a:t>Calcule la probabilidad de que haya que examinar 20 unidades hasta encontrar la primera que presenta esa deficiencia </a:t>
            </a:r>
            <a:r>
              <a:rPr lang="es-ES" sz="2800" dirty="0">
                <a:solidFill>
                  <a:srgbClr val="C00000"/>
                </a:solidFill>
              </a:rPr>
              <a:t>R =</a:t>
            </a:r>
          </a:p>
          <a:p>
            <a:pPr marL="514350" indent="-514350">
              <a:buFont typeface="+mj-lt"/>
              <a:buAutoNum type="alphaLcParenR"/>
            </a:pPr>
            <a:r>
              <a:rPr lang="es-ES" sz="2800" dirty="0"/>
              <a:t>Calcule el número esperado de unidades que habrá qué examinar hasta encontrar la primera que presenta la deficiencia. </a:t>
            </a:r>
            <a:r>
              <a:rPr lang="es-ES" sz="2800" dirty="0">
                <a:solidFill>
                  <a:srgbClr val="C00000"/>
                </a:solidFill>
              </a:rPr>
              <a:t>R =</a:t>
            </a:r>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9493D9E3-363F-4BFB-92BD-7A0605BDEFF6}" type="slidenum">
              <a:rPr lang="es-ES"/>
              <a:pPr/>
              <a:t>144</a:t>
            </a:fld>
            <a:endParaRPr lang="es-ES"/>
          </a:p>
        </p:txBody>
      </p:sp>
      <p:pic>
        <p:nvPicPr>
          <p:cNvPr id="79874" name="Picture 2" descr="http://www.foodprocessing-technology.com/projects/natural/images/image5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012" y="3951030"/>
            <a:ext cx="2857500" cy="1213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2778648"/>
      </p:ext>
    </p:extLst>
  </p:cSld>
  <p:clrMapOvr>
    <a:masterClrMapping/>
  </p:clrMapOvr>
  <p:transition spd="slow">
    <p:pull dir="ld"/>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Rectangle 3"/>
          <p:cNvSpPr>
            <a:spLocks noGrp="1" noChangeArrowheads="1"/>
          </p:cNvSpPr>
          <p:nvPr>
            <p:ph idx="1"/>
          </p:nvPr>
        </p:nvSpPr>
        <p:spPr/>
        <p:txBody>
          <a:bodyPr>
            <a:normAutofit lnSpcReduction="10000"/>
          </a:bodyPr>
          <a:lstStyle/>
          <a:p>
            <a:pPr eaLnBrk="1" hangingPunct="1">
              <a:lnSpc>
                <a:spcPct val="90000"/>
              </a:lnSpc>
            </a:pPr>
            <a:r>
              <a:rPr lang="es-MX" sz="2000" i="1" dirty="0" err="1"/>
              <a:t>Bain</a:t>
            </a:r>
            <a:r>
              <a:rPr lang="es-MX" sz="2000" i="1" dirty="0"/>
              <a:t>, Lee J. and </a:t>
            </a:r>
            <a:r>
              <a:rPr lang="es-MX" sz="2000" i="1" dirty="0" err="1"/>
              <a:t>Engelhardt</a:t>
            </a:r>
            <a:r>
              <a:rPr lang="es-MX" sz="2000" i="1" dirty="0"/>
              <a:t>, Max </a:t>
            </a:r>
            <a:r>
              <a:rPr lang="es-MX" sz="2000" dirty="0"/>
              <a:t>(1991). </a:t>
            </a:r>
            <a:r>
              <a:rPr lang="es-MX" sz="2000" b="1" dirty="0" err="1"/>
              <a:t>Introduction</a:t>
            </a:r>
            <a:r>
              <a:rPr lang="es-MX" sz="2000" b="1" dirty="0"/>
              <a:t> to </a:t>
            </a:r>
            <a:r>
              <a:rPr lang="es-MX" sz="2000" b="1" dirty="0" err="1"/>
              <a:t>probability</a:t>
            </a:r>
            <a:r>
              <a:rPr lang="es-MX" sz="2000" b="1" dirty="0"/>
              <a:t> and </a:t>
            </a:r>
            <a:r>
              <a:rPr lang="es-MX" sz="2000" b="1" dirty="0" err="1"/>
              <a:t>mathematical</a:t>
            </a:r>
            <a:r>
              <a:rPr lang="es-MX" sz="2000" b="1" dirty="0"/>
              <a:t> </a:t>
            </a:r>
            <a:r>
              <a:rPr lang="es-MX" sz="2000" b="1" dirty="0" err="1"/>
              <a:t>statistics</a:t>
            </a:r>
            <a:r>
              <a:rPr lang="es-MX" sz="2000" b="1" dirty="0"/>
              <a:t>.</a:t>
            </a:r>
            <a:r>
              <a:rPr lang="es-MX" sz="2000" dirty="0"/>
              <a:t> PWS-Kent Publishing Company. EUA</a:t>
            </a:r>
            <a:endParaRPr lang="es-MX" sz="2000" i="1" dirty="0"/>
          </a:p>
          <a:p>
            <a:pPr eaLnBrk="1" hangingPunct="1">
              <a:lnSpc>
                <a:spcPct val="90000"/>
              </a:lnSpc>
            </a:pPr>
            <a:r>
              <a:rPr lang="es-MX" sz="2000" i="1" dirty="0" err="1"/>
              <a:t>Efimov</a:t>
            </a:r>
            <a:r>
              <a:rPr lang="es-MX" sz="2000" i="1" dirty="0"/>
              <a:t>, A; </a:t>
            </a:r>
            <a:r>
              <a:rPr lang="es-MX" sz="2000" i="1" dirty="0" err="1"/>
              <a:t>Karakulin</a:t>
            </a:r>
            <a:r>
              <a:rPr lang="es-MX" sz="2000" i="1" dirty="0"/>
              <a:t>, A.; </a:t>
            </a:r>
            <a:r>
              <a:rPr lang="es-MX" sz="2000" i="1" dirty="0" err="1"/>
              <a:t>Póspelov</a:t>
            </a:r>
            <a:r>
              <a:rPr lang="es-MX" sz="2000" i="1" dirty="0"/>
              <a:t>, P.; </a:t>
            </a:r>
            <a:r>
              <a:rPr lang="es-MX" sz="2000" i="1" dirty="0" err="1"/>
              <a:t>Teréschenko</a:t>
            </a:r>
            <a:r>
              <a:rPr lang="es-MX" sz="2000" i="1" dirty="0"/>
              <a:t>, A.; </a:t>
            </a:r>
            <a:r>
              <a:rPr lang="es-MX" sz="2000" i="1" dirty="0" err="1"/>
              <a:t>Vukólov</a:t>
            </a:r>
            <a:r>
              <a:rPr lang="es-MX" sz="2000" i="1" dirty="0"/>
              <a:t>, E.; </a:t>
            </a:r>
            <a:r>
              <a:rPr lang="es-MX" sz="2000" i="1" dirty="0" err="1"/>
              <a:t>Zemskov</a:t>
            </a:r>
            <a:r>
              <a:rPr lang="es-MX" sz="2000" i="1" dirty="0"/>
              <a:t>, V. and </a:t>
            </a:r>
            <a:r>
              <a:rPr lang="es-MX" sz="2000" i="1" dirty="0" err="1"/>
              <a:t>Zolotarev</a:t>
            </a:r>
            <a:r>
              <a:rPr lang="es-MX" sz="2000" i="1" dirty="0"/>
              <a:t>, </a:t>
            </a:r>
            <a:r>
              <a:rPr lang="es-MX" sz="2000" i="1" dirty="0" err="1"/>
              <a:t>Yu</a:t>
            </a:r>
            <a:r>
              <a:rPr lang="es-MX" sz="2000" i="1" dirty="0"/>
              <a:t>. </a:t>
            </a:r>
            <a:r>
              <a:rPr lang="es-MX" sz="2000" dirty="0"/>
              <a:t>(1986) </a:t>
            </a:r>
            <a:r>
              <a:rPr lang="es-MX" sz="2000" b="1" dirty="0"/>
              <a:t>Problemas de las matemáticas superiores III.</a:t>
            </a:r>
            <a:r>
              <a:rPr lang="es-MX" sz="2000" dirty="0"/>
              <a:t> Editorial Mir. Moscú, URSS</a:t>
            </a:r>
          </a:p>
          <a:p>
            <a:pPr>
              <a:lnSpc>
                <a:spcPct val="90000"/>
              </a:lnSpc>
            </a:pPr>
            <a:r>
              <a:rPr lang="es-MX" sz="2000" i="1" dirty="0" err="1"/>
              <a:t>Hoel</a:t>
            </a:r>
            <a:r>
              <a:rPr lang="es-MX" sz="2000" i="1" dirty="0"/>
              <a:t>, Paul G. </a:t>
            </a:r>
            <a:r>
              <a:rPr lang="es-MX" sz="2000" dirty="0"/>
              <a:t>(1984) </a:t>
            </a:r>
            <a:r>
              <a:rPr lang="es-MX" sz="2000" b="1" dirty="0" err="1"/>
              <a:t>Introduction</a:t>
            </a:r>
            <a:r>
              <a:rPr lang="es-MX" sz="2000" b="1" dirty="0"/>
              <a:t> to </a:t>
            </a:r>
            <a:r>
              <a:rPr lang="es-MX" sz="2000" b="1" dirty="0" err="1"/>
              <a:t>mathematical</a:t>
            </a:r>
            <a:r>
              <a:rPr lang="es-MX" sz="2000" b="1" dirty="0"/>
              <a:t> </a:t>
            </a:r>
            <a:r>
              <a:rPr lang="es-MX" sz="2000" b="1" dirty="0" err="1"/>
              <a:t>statistics</a:t>
            </a:r>
            <a:r>
              <a:rPr lang="es-MX" sz="2000" b="1" dirty="0"/>
              <a:t>.</a:t>
            </a:r>
            <a:r>
              <a:rPr lang="es-MX" sz="2000" dirty="0"/>
              <a:t> John </a:t>
            </a:r>
            <a:r>
              <a:rPr lang="es-MX" sz="2000" dirty="0" err="1"/>
              <a:t>Wiley</a:t>
            </a:r>
            <a:r>
              <a:rPr lang="es-MX" sz="2000" dirty="0"/>
              <a:t> &amp; </a:t>
            </a:r>
            <a:r>
              <a:rPr lang="es-MX" sz="2000" dirty="0" err="1"/>
              <a:t>Sons</a:t>
            </a:r>
            <a:r>
              <a:rPr lang="es-MX" sz="2000" dirty="0"/>
              <a:t>. EUA</a:t>
            </a:r>
            <a:endParaRPr lang="es-ES" sz="2000" dirty="0"/>
          </a:p>
          <a:p>
            <a:pPr>
              <a:lnSpc>
                <a:spcPct val="90000"/>
              </a:lnSpc>
            </a:pPr>
            <a:r>
              <a:rPr lang="es-MX" sz="2000" i="1" dirty="0" err="1"/>
              <a:t>Hogg</a:t>
            </a:r>
            <a:r>
              <a:rPr lang="es-MX" sz="2000" i="1" dirty="0"/>
              <a:t>, Robert V and </a:t>
            </a:r>
            <a:r>
              <a:rPr lang="es-MX" sz="2000" i="1" dirty="0" err="1"/>
              <a:t>Tanis</a:t>
            </a:r>
            <a:r>
              <a:rPr lang="es-MX" sz="2000" i="1" dirty="0"/>
              <a:t>, </a:t>
            </a:r>
            <a:r>
              <a:rPr lang="es-MX" sz="2000" i="1" dirty="0" err="1"/>
              <a:t>Elliot</a:t>
            </a:r>
            <a:r>
              <a:rPr lang="es-MX" sz="2000" i="1" dirty="0"/>
              <a:t> A.</a:t>
            </a:r>
            <a:r>
              <a:rPr lang="es-MX" sz="2000" dirty="0"/>
              <a:t> (1983). </a:t>
            </a:r>
            <a:r>
              <a:rPr lang="es-MX" sz="2000" b="1" dirty="0" err="1"/>
              <a:t>Probability</a:t>
            </a:r>
            <a:r>
              <a:rPr lang="es-MX" sz="2000" b="1" dirty="0"/>
              <a:t> and </a:t>
            </a:r>
            <a:r>
              <a:rPr lang="es-MX" sz="2000" b="1" dirty="0" err="1"/>
              <a:t>statistical</a:t>
            </a:r>
            <a:r>
              <a:rPr lang="es-MX" sz="2000" b="1" dirty="0"/>
              <a:t> </a:t>
            </a:r>
            <a:r>
              <a:rPr lang="es-MX" sz="2000" b="1" dirty="0" err="1"/>
              <a:t>inference</a:t>
            </a:r>
            <a:r>
              <a:rPr lang="es-MX" sz="2000" b="1" dirty="0"/>
              <a:t>.</a:t>
            </a:r>
            <a:r>
              <a:rPr lang="es-MX" sz="2000" dirty="0"/>
              <a:t> </a:t>
            </a:r>
            <a:r>
              <a:rPr lang="es-MX" sz="2000" dirty="0" err="1"/>
              <a:t>McMillan</a:t>
            </a:r>
            <a:r>
              <a:rPr lang="es-MX" sz="2000" dirty="0"/>
              <a:t> </a:t>
            </a:r>
            <a:r>
              <a:rPr lang="es-MX" sz="2000"/>
              <a:t>Publishing Company. </a:t>
            </a:r>
            <a:r>
              <a:rPr lang="es-MX" sz="2000" dirty="0"/>
              <a:t>EUA</a:t>
            </a:r>
            <a:endParaRPr lang="es-MX" sz="2000" i="1" dirty="0"/>
          </a:p>
          <a:p>
            <a:pPr eaLnBrk="1" hangingPunct="1">
              <a:lnSpc>
                <a:spcPct val="90000"/>
              </a:lnSpc>
            </a:pPr>
            <a:r>
              <a:rPr lang="es-MX" sz="2000" i="1" dirty="0" err="1"/>
              <a:t>Wolfram</a:t>
            </a:r>
            <a:r>
              <a:rPr lang="es-MX" sz="2000" i="1" dirty="0"/>
              <a:t> </a:t>
            </a:r>
            <a:r>
              <a:rPr lang="es-MX" sz="2000" i="1" dirty="0" err="1"/>
              <a:t>Research</a:t>
            </a:r>
            <a:r>
              <a:rPr lang="es-MX" sz="2000" i="1" dirty="0"/>
              <a:t>.</a:t>
            </a:r>
            <a:r>
              <a:rPr lang="es-MX" sz="2000" dirty="0"/>
              <a:t> (2006) </a:t>
            </a:r>
            <a:r>
              <a:rPr lang="es-MX" sz="2000" b="1" dirty="0" err="1"/>
              <a:t>Mathworld</a:t>
            </a:r>
            <a:r>
              <a:rPr lang="es-MX" sz="2000" b="1" dirty="0"/>
              <a:t>.</a:t>
            </a:r>
            <a:r>
              <a:rPr lang="es-MX" sz="2000" dirty="0"/>
              <a:t> En Internet http://mathworld.wolfram.com. Consultado el 30 de junio de 2006</a:t>
            </a:r>
          </a:p>
          <a:p>
            <a:pPr>
              <a:lnSpc>
                <a:spcPct val="90000"/>
              </a:lnSpc>
            </a:pPr>
            <a:r>
              <a:rPr lang="es-MX" sz="2000" i="1" dirty="0" err="1"/>
              <a:t>Mood</a:t>
            </a:r>
            <a:r>
              <a:rPr lang="es-MX" sz="2000" i="1" dirty="0"/>
              <a:t>, Alexander M.; </a:t>
            </a:r>
            <a:r>
              <a:rPr lang="es-MX" sz="2000" i="1" dirty="0" err="1"/>
              <a:t>Graybill</a:t>
            </a:r>
            <a:r>
              <a:rPr lang="es-MX" sz="2000" i="1" dirty="0"/>
              <a:t>, Franklin A. &amp; </a:t>
            </a:r>
            <a:r>
              <a:rPr lang="es-MX" sz="2000" i="1" dirty="0" err="1"/>
              <a:t>Boes</a:t>
            </a:r>
            <a:r>
              <a:rPr lang="es-MX" sz="2000" i="1" dirty="0"/>
              <a:t>, </a:t>
            </a:r>
            <a:r>
              <a:rPr lang="es-MX" sz="2000" i="1" dirty="0" err="1"/>
              <a:t>Duane</a:t>
            </a:r>
            <a:r>
              <a:rPr lang="es-MX" sz="2000" i="1" dirty="0"/>
              <a:t> C. </a:t>
            </a:r>
            <a:r>
              <a:rPr lang="es-MX" sz="2000" dirty="0"/>
              <a:t>(1974) </a:t>
            </a:r>
            <a:r>
              <a:rPr lang="es-MX" sz="2000" b="1" dirty="0" err="1"/>
              <a:t>Introduction</a:t>
            </a:r>
            <a:r>
              <a:rPr lang="es-MX" sz="2000" b="1" dirty="0"/>
              <a:t> to </a:t>
            </a:r>
            <a:r>
              <a:rPr lang="es-MX" sz="2000" b="1" dirty="0" err="1"/>
              <a:t>the</a:t>
            </a:r>
            <a:r>
              <a:rPr lang="es-MX" sz="2000" b="1" dirty="0"/>
              <a:t> </a:t>
            </a:r>
            <a:r>
              <a:rPr lang="es-MX" sz="2000" b="1" dirty="0" err="1"/>
              <a:t>theory</a:t>
            </a:r>
            <a:r>
              <a:rPr lang="es-MX" sz="2000" b="1" dirty="0"/>
              <a:t> of </a:t>
            </a:r>
            <a:r>
              <a:rPr lang="es-MX" sz="2000" b="1" dirty="0" err="1"/>
              <a:t>statistics</a:t>
            </a:r>
            <a:r>
              <a:rPr lang="es-MX" sz="2000" b="1" dirty="0"/>
              <a:t>.</a:t>
            </a:r>
            <a:r>
              <a:rPr lang="es-MX" sz="2000" dirty="0"/>
              <a:t> McGraw-Hill. EUA</a:t>
            </a:r>
          </a:p>
        </p:txBody>
      </p:sp>
      <p:sp>
        <p:nvSpPr>
          <p:cNvPr id="28674" name="3 Marcador de fecha"/>
          <p:cNvSpPr>
            <a:spLocks noGrp="1"/>
          </p:cNvSpPr>
          <p:nvPr>
            <p:ph type="dt" sz="half" idx="10"/>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s-MX" sz="1400">
                <a:solidFill>
                  <a:schemeClr val="tx2"/>
                </a:solidFill>
                <a:latin typeface="Arial Narrow" pitchFamily="34" charset="0"/>
              </a:rPr>
              <a:t>v2.5:1016</a:t>
            </a:r>
            <a:endParaRPr lang="es-ES" sz="1400">
              <a:solidFill>
                <a:schemeClr val="tx2"/>
              </a:solidFill>
              <a:latin typeface="Arial Narrow" pitchFamily="34" charset="0"/>
            </a:endParaRPr>
          </a:p>
        </p:txBody>
      </p:sp>
      <p:sp>
        <p:nvSpPr>
          <p:cNvPr id="28675" name="5 Marcador de número de diapositiva"/>
          <p:cNvSpPr>
            <a:spLocks noGrp="1"/>
          </p:cNvSpPr>
          <p:nvPr>
            <p:ph type="sldNum" sz="quarter" idx="12"/>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0E7881B8-A014-48E9-A5AA-2A6B2C4F2D5E}" type="slidenum">
              <a:rPr lang="es-ES" sz="1400" smtClean="0">
                <a:solidFill>
                  <a:schemeClr val="tx2"/>
                </a:solidFill>
                <a:latin typeface="Arial Narrow" pitchFamily="34" charset="0"/>
              </a:rPr>
              <a:pPr eaLnBrk="1" hangingPunct="1"/>
              <a:t>145</a:t>
            </a:fld>
            <a:endParaRPr lang="es-ES" sz="1400">
              <a:solidFill>
                <a:schemeClr val="tx2"/>
              </a:solidFill>
              <a:latin typeface="Arial Narrow" pitchFamily="34" charset="0"/>
            </a:endParaRPr>
          </a:p>
        </p:txBody>
      </p:sp>
      <p:sp>
        <p:nvSpPr>
          <p:cNvPr id="28676" name="Rectangle 2"/>
          <p:cNvSpPr>
            <a:spLocks noGrp="1" noChangeArrowheads="1"/>
          </p:cNvSpPr>
          <p:nvPr>
            <p:ph type="title"/>
          </p:nvPr>
        </p:nvSpPr>
        <p:spPr/>
        <p:txBody>
          <a:bodyPr/>
          <a:lstStyle/>
          <a:p>
            <a:pPr eaLnBrk="1" hangingPunct="1"/>
            <a:r>
              <a:rPr lang="es-MX" dirty="0"/>
              <a:t>Bibliografía</a:t>
            </a:r>
            <a:endParaRPr lang="es-ES" dirty="0"/>
          </a:p>
        </p:txBody>
      </p:sp>
      <p:sp>
        <p:nvSpPr>
          <p:cNvPr id="2" name="1 Marcador de pie de página"/>
          <p:cNvSpPr>
            <a:spLocks noGrp="1"/>
          </p:cNvSpPr>
          <p:nvPr>
            <p:ph type="ftr" sz="quarter" idx="11"/>
          </p:nvPr>
        </p:nvSpPr>
        <p:spPr/>
        <p:txBody>
          <a:bodyPr/>
          <a:lstStyle/>
          <a:p>
            <a:pPr>
              <a:defRPr/>
            </a:pPr>
            <a:r>
              <a:rPr lang="es-ES"/>
              <a:t>Distribuciones Discretas de Probabilidad</a:t>
            </a:r>
          </a:p>
        </p:txBody>
      </p:sp>
    </p:spTree>
    <p:extLst>
      <p:ext uri="{BB962C8B-B14F-4D97-AF65-F5344CB8AC3E}">
        <p14:creationId xmlns:p14="http://schemas.microsoft.com/office/powerpoint/2010/main" val="90242582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Imágenes tomadas de Internet</a:t>
            </a:r>
          </a:p>
        </p:txBody>
      </p:sp>
      <p:sp>
        <p:nvSpPr>
          <p:cNvPr id="3" name="2 Marcador de contenido"/>
          <p:cNvSpPr>
            <a:spLocks noGrp="1"/>
          </p:cNvSpPr>
          <p:nvPr>
            <p:ph idx="1"/>
          </p:nvPr>
        </p:nvSpPr>
        <p:spPr/>
        <p:txBody>
          <a:bodyPr/>
          <a:lstStyle/>
          <a:p>
            <a:r>
              <a:rPr lang="es-MX" dirty="0"/>
              <a:t>Imagen de P(a &lt;= X &lt;= b) como un área, tomada de </a:t>
            </a:r>
            <a:r>
              <a:rPr lang="es-MX" dirty="0">
                <a:hlinkClick r:id="rId2"/>
              </a:rPr>
              <a:t>http://2012books.lardbucket.org/books/beginning-statistics/section_09/a4a078a33c22b212350844a6cd8789b6.jpg</a:t>
            </a:r>
            <a:r>
              <a:rPr lang="es-MX" dirty="0"/>
              <a:t> Visto el 30 oct 2013</a:t>
            </a:r>
          </a:p>
          <a:p>
            <a:pPr marL="0" indent="0">
              <a:buNone/>
            </a:pPr>
            <a:endParaRPr lang="es-MX" dirty="0"/>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146</a:t>
            </a:fld>
            <a:endParaRPr lang="es-ES"/>
          </a:p>
        </p:txBody>
      </p:sp>
    </p:spTree>
    <p:extLst>
      <p:ext uri="{BB962C8B-B14F-4D97-AF65-F5344CB8AC3E}">
        <p14:creationId xmlns:p14="http://schemas.microsoft.com/office/powerpoint/2010/main" val="3182195567"/>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Ejemplo. Ing. Bioquímica</a:t>
            </a:r>
          </a:p>
        </p:txBody>
      </p:sp>
      <p:sp>
        <p:nvSpPr>
          <p:cNvPr id="3" name="2 Marcador de contenido"/>
          <p:cNvSpPr>
            <a:spLocks noGrp="1"/>
          </p:cNvSpPr>
          <p:nvPr>
            <p:ph idx="1"/>
          </p:nvPr>
        </p:nvSpPr>
        <p:spPr/>
        <p:txBody>
          <a:bodyPr>
            <a:noAutofit/>
          </a:bodyPr>
          <a:lstStyle/>
          <a:p>
            <a:r>
              <a:rPr lang="es-MX" sz="3600" dirty="0"/>
              <a:t>Entonces </a:t>
            </a:r>
            <a:r>
              <a:rPr lang="es-MX" sz="3600" i="1" dirty="0">
                <a:latin typeface="Times New Roman" panose="02020603050405020304" pitchFamily="18" charset="0"/>
                <a:cs typeface="Times New Roman" panose="02020603050405020304" pitchFamily="18" charset="0"/>
              </a:rPr>
              <a:t>X</a:t>
            </a:r>
            <a:r>
              <a:rPr lang="es-MX" sz="3600" dirty="0"/>
              <a:t> es una variable aleatoria</a:t>
            </a:r>
          </a:p>
          <a:p>
            <a:r>
              <a:rPr lang="es-MX" sz="3600" dirty="0"/>
              <a:t>Como la aparición de “azúcar reductor” o “ausencia de azúcar reductor” es un evento aleatorio, también lo son los resultados de </a:t>
            </a:r>
            <a:r>
              <a:rPr lang="es-MX" sz="3600" i="1" dirty="0">
                <a:latin typeface="Times New Roman" panose="02020603050405020304" pitchFamily="18" charset="0"/>
                <a:cs typeface="Times New Roman" panose="02020603050405020304" pitchFamily="18" charset="0"/>
              </a:rPr>
              <a:t>X</a:t>
            </a:r>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15</a:t>
            </a:fld>
            <a:endParaRPr lang="es-ES"/>
          </a:p>
        </p:txBody>
      </p:sp>
      <p:pic>
        <p:nvPicPr>
          <p:cNvPr id="7" name="Picture 2" descr="http://www.chem.uiuc.edu/organic/Carbohydrates/Chapter%209/sec9-2/fig9-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4114800"/>
            <a:ext cx="4038600" cy="1028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355234"/>
      </p:ext>
    </p:extLst>
  </p:cSld>
  <p:clrMapOvr>
    <a:masterClrMapping/>
  </p:clrMapOvr>
  <p:transition spd="slow">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Ejemplo. Ingeniería Bioquímica</a:t>
            </a:r>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p:txBody>
              <a:bodyPr>
                <a:normAutofit/>
              </a:bodyPr>
              <a:lstStyle/>
              <a:p>
                <a:r>
                  <a:rPr lang="es-MX" dirty="0"/>
                  <a:t>Del mismo modo, ya que la aparición de “azúcar reductor” o “ausencia de azúcar reductor” lleva asociada una probabilidad, esta se “hereda” a los resultados de X</a:t>
                </a:r>
              </a:p>
              <a:p>
                <a14:m>
                  <m:oMath xmlns:m="http://schemas.openxmlformats.org/officeDocument/2006/math">
                    <m:r>
                      <a:rPr lang="es-MX" b="0" i="1" smtClean="0">
                        <a:latin typeface="Cambria Math"/>
                      </a:rPr>
                      <m:t>𝑃</m:t>
                    </m:r>
                    <m:d>
                      <m:dPr>
                        <m:ctrlPr>
                          <a:rPr lang="es-MX" b="0" i="1" smtClean="0">
                            <a:latin typeface="Cambria Math" panose="02040503050406030204" pitchFamily="18" charset="0"/>
                          </a:rPr>
                        </m:ctrlPr>
                      </m:dPr>
                      <m:e>
                        <m:d>
                          <m:dPr>
                            <m:begChr m:val="{"/>
                            <m:endChr m:val="}"/>
                            <m:ctrlPr>
                              <a:rPr lang="es-MX" b="0" i="1" smtClean="0">
                                <a:latin typeface="Cambria Math" panose="02040503050406030204" pitchFamily="18" charset="0"/>
                              </a:rPr>
                            </m:ctrlPr>
                          </m:dPr>
                          <m:e>
                            <m:r>
                              <a:rPr lang="es-MX" b="0" i="1" smtClean="0">
                                <a:latin typeface="Cambria Math"/>
                              </a:rPr>
                              <m:t>𝑋</m:t>
                            </m:r>
                            <m:r>
                              <a:rPr lang="es-MX" b="0" i="1" smtClean="0">
                                <a:latin typeface="Cambria Math"/>
                              </a:rPr>
                              <m:t>=0</m:t>
                            </m:r>
                          </m:e>
                        </m:d>
                      </m:e>
                    </m:d>
                    <m:r>
                      <a:rPr lang="es-MX" b="0" i="1" smtClean="0">
                        <a:latin typeface="Cambria Math"/>
                      </a:rPr>
                      <m:t>=</m:t>
                    </m:r>
                    <m:r>
                      <a:rPr lang="es-MX" b="0" i="1" smtClean="0">
                        <a:latin typeface="Cambria Math"/>
                      </a:rPr>
                      <m:t>𝑃</m:t>
                    </m:r>
                    <m:d>
                      <m:dPr>
                        <m:ctrlPr>
                          <a:rPr lang="es-MX" b="0" i="1" smtClean="0">
                            <a:latin typeface="Cambria Math" panose="02040503050406030204" pitchFamily="18" charset="0"/>
                          </a:rPr>
                        </m:ctrlPr>
                      </m:dPr>
                      <m:e>
                        <m:d>
                          <m:dPr>
                            <m:begChr m:val="{"/>
                            <m:endChr m:val="}"/>
                            <m:ctrlPr>
                              <a:rPr lang="es-MX" b="0" i="1" smtClean="0">
                                <a:latin typeface="Cambria Math" panose="02040503050406030204" pitchFamily="18" charset="0"/>
                              </a:rPr>
                            </m:ctrlPr>
                          </m:dPr>
                          <m:e>
                            <m:r>
                              <a:rPr lang="es-MX" b="0" i="1" smtClean="0">
                                <a:latin typeface="Cambria Math"/>
                              </a:rPr>
                              <m:t>𝑁𝑜</m:t>
                            </m:r>
                            <m:r>
                              <a:rPr lang="es-MX" b="0" i="1" smtClean="0">
                                <a:latin typeface="Cambria Math"/>
                              </a:rPr>
                              <m:t> </m:t>
                            </m:r>
                            <m:r>
                              <a:rPr lang="es-MX" b="0" i="1" smtClean="0">
                                <a:latin typeface="Cambria Math"/>
                              </a:rPr>
                              <m:t>𝑝𝑟𝑒𝑠𝑒𝑛𝑡𝑎</m:t>
                            </m:r>
                            <m:r>
                              <a:rPr lang="es-MX" b="0" i="1" smtClean="0">
                                <a:latin typeface="Cambria Math"/>
                              </a:rPr>
                              <m:t> </m:t>
                            </m:r>
                            <m:r>
                              <a:rPr lang="es-MX" b="0" i="1" smtClean="0">
                                <a:latin typeface="Cambria Math"/>
                              </a:rPr>
                              <m:t>𝑎𝑧</m:t>
                            </m:r>
                            <m:r>
                              <a:rPr lang="es-MX" b="0" i="1" smtClean="0">
                                <a:latin typeface="Cambria Math"/>
                              </a:rPr>
                              <m:t>ú</m:t>
                            </m:r>
                            <m:r>
                              <a:rPr lang="es-MX" b="0" i="1" smtClean="0">
                                <a:latin typeface="Cambria Math"/>
                              </a:rPr>
                              <m:t>𝑐𝑎𝑟</m:t>
                            </m:r>
                            <m:r>
                              <a:rPr lang="es-MX" b="0" i="1" smtClean="0">
                                <a:latin typeface="Cambria Math"/>
                              </a:rPr>
                              <m:t> </m:t>
                            </m:r>
                            <m:r>
                              <a:rPr lang="es-MX" b="0" i="1" smtClean="0">
                                <a:latin typeface="Cambria Math"/>
                              </a:rPr>
                              <m:t>𝑟𝑒𝑑𝑢𝑐𝑡𝑜𝑟</m:t>
                            </m:r>
                          </m:e>
                        </m:d>
                      </m:e>
                    </m:d>
                  </m:oMath>
                </a14:m>
                <a:endParaRPr lang="es-MX" b="0" i="1" dirty="0">
                  <a:latin typeface="Cambria Math"/>
                </a:endParaRPr>
              </a:p>
              <a:p>
                <a:pPr marL="0" indent="0">
                  <a:buNone/>
                </a:pPr>
                <a14:m>
                  <m:oMathPara xmlns:m="http://schemas.openxmlformats.org/officeDocument/2006/math">
                    <m:oMathParaPr>
                      <m:jc m:val="centerGroup"/>
                    </m:oMathParaPr>
                    <m:oMath xmlns:m="http://schemas.openxmlformats.org/officeDocument/2006/math">
                      <m:r>
                        <a:rPr lang="es-MX" b="0" i="1" smtClean="0">
                          <a:latin typeface="Cambria Math"/>
                        </a:rPr>
                        <m:t>=0.75</m:t>
                      </m:r>
                    </m:oMath>
                  </m:oMathPara>
                </a14:m>
                <a:endParaRPr lang="es-MX" b="0" dirty="0"/>
              </a:p>
              <a:p>
                <a14:m>
                  <m:oMath xmlns:m="http://schemas.openxmlformats.org/officeDocument/2006/math">
                    <m:r>
                      <a:rPr lang="es-MX" i="1">
                        <a:latin typeface="Cambria Math"/>
                      </a:rPr>
                      <m:t>𝑃</m:t>
                    </m:r>
                    <m:d>
                      <m:dPr>
                        <m:ctrlPr>
                          <a:rPr lang="es-MX" i="1">
                            <a:latin typeface="Cambria Math" panose="02040503050406030204" pitchFamily="18" charset="0"/>
                          </a:rPr>
                        </m:ctrlPr>
                      </m:dPr>
                      <m:e>
                        <m:d>
                          <m:dPr>
                            <m:begChr m:val="{"/>
                            <m:endChr m:val="}"/>
                            <m:ctrlPr>
                              <a:rPr lang="es-MX" i="1" smtClean="0">
                                <a:latin typeface="Cambria Math" panose="02040503050406030204" pitchFamily="18" charset="0"/>
                              </a:rPr>
                            </m:ctrlPr>
                          </m:dPr>
                          <m:e>
                            <m:r>
                              <a:rPr lang="es-MX" b="0" i="1" smtClean="0">
                                <a:latin typeface="Cambria Math"/>
                              </a:rPr>
                              <m:t>𝑋</m:t>
                            </m:r>
                            <m:r>
                              <a:rPr lang="es-MX" b="0" i="1" smtClean="0">
                                <a:latin typeface="Cambria Math"/>
                              </a:rPr>
                              <m:t>=1</m:t>
                            </m:r>
                          </m:e>
                        </m:d>
                      </m:e>
                    </m:d>
                    <m:r>
                      <a:rPr lang="es-MX" i="1">
                        <a:latin typeface="Cambria Math"/>
                      </a:rPr>
                      <m:t>=</m:t>
                    </m:r>
                    <m:r>
                      <a:rPr lang="es-MX" b="0" i="1" smtClean="0">
                        <a:latin typeface="Cambria Math"/>
                      </a:rPr>
                      <m:t>𝑃</m:t>
                    </m:r>
                    <m:d>
                      <m:dPr>
                        <m:ctrlPr>
                          <a:rPr lang="es-MX" b="0" i="1" smtClean="0">
                            <a:latin typeface="Cambria Math" panose="02040503050406030204" pitchFamily="18" charset="0"/>
                          </a:rPr>
                        </m:ctrlPr>
                      </m:dPr>
                      <m:e>
                        <m:d>
                          <m:dPr>
                            <m:begChr m:val="{"/>
                            <m:endChr m:val="}"/>
                            <m:ctrlPr>
                              <a:rPr lang="es-MX" b="0" i="1" smtClean="0">
                                <a:latin typeface="Cambria Math" panose="02040503050406030204" pitchFamily="18" charset="0"/>
                              </a:rPr>
                            </m:ctrlPr>
                          </m:dPr>
                          <m:e>
                            <m:r>
                              <a:rPr lang="es-MX" b="0" i="1" smtClean="0">
                                <a:latin typeface="Cambria Math"/>
                              </a:rPr>
                              <m:t>𝑃𝑟𝑒𝑠𝑒𝑛𝑡𝑎</m:t>
                            </m:r>
                            <m:r>
                              <a:rPr lang="es-MX" b="0" i="1" smtClean="0">
                                <a:latin typeface="Cambria Math"/>
                              </a:rPr>
                              <m:t> </m:t>
                            </m:r>
                            <m:r>
                              <a:rPr lang="es-MX" b="0" i="1" smtClean="0">
                                <a:latin typeface="Cambria Math"/>
                              </a:rPr>
                              <m:t>𝑎𝑧</m:t>
                            </m:r>
                            <m:r>
                              <a:rPr lang="es-MX" b="0" i="1" smtClean="0">
                                <a:latin typeface="Cambria Math"/>
                              </a:rPr>
                              <m:t>ú</m:t>
                            </m:r>
                            <m:r>
                              <a:rPr lang="es-MX" b="0" i="1" smtClean="0">
                                <a:latin typeface="Cambria Math"/>
                              </a:rPr>
                              <m:t>𝑐𝑎𝑟</m:t>
                            </m:r>
                            <m:r>
                              <a:rPr lang="es-MX" b="0" i="1" smtClean="0">
                                <a:latin typeface="Cambria Math"/>
                              </a:rPr>
                              <m:t> </m:t>
                            </m:r>
                            <m:r>
                              <a:rPr lang="es-MX" b="0" i="1" smtClean="0">
                                <a:latin typeface="Cambria Math"/>
                              </a:rPr>
                              <m:t>𝑟𝑒𝑑𝑢𝑐𝑡𝑜𝑟</m:t>
                            </m:r>
                          </m:e>
                        </m:d>
                      </m:e>
                    </m:d>
                  </m:oMath>
                </a14:m>
                <a:endParaRPr lang="es-MX" b="0" i="1" dirty="0">
                  <a:latin typeface="Cambria Math"/>
                </a:endParaRPr>
              </a:p>
              <a:p>
                <a:pPr marL="0" indent="0">
                  <a:buNone/>
                </a:pPr>
                <a14:m>
                  <m:oMathPara xmlns:m="http://schemas.openxmlformats.org/officeDocument/2006/math">
                    <m:oMathParaPr>
                      <m:jc m:val="centerGroup"/>
                    </m:oMathParaPr>
                    <m:oMath xmlns:m="http://schemas.openxmlformats.org/officeDocument/2006/math">
                      <m:r>
                        <a:rPr lang="es-MX" b="0" i="1" smtClean="0">
                          <a:latin typeface="Cambria Math"/>
                        </a:rPr>
                        <m:t>=</m:t>
                      </m:r>
                      <m:r>
                        <a:rPr lang="es-MX" i="1">
                          <a:latin typeface="Cambria Math"/>
                        </a:rPr>
                        <m:t>0.</m:t>
                      </m:r>
                      <m:r>
                        <a:rPr lang="es-MX" b="0" i="1" smtClean="0">
                          <a:latin typeface="Cambria Math"/>
                        </a:rPr>
                        <m:t>25</m:t>
                      </m:r>
                    </m:oMath>
                  </m:oMathPara>
                </a14:m>
                <a:endParaRPr lang="es-MX" dirty="0"/>
              </a:p>
              <a:p>
                <a:endParaRPr lang="es-MX" dirty="0"/>
              </a:p>
              <a:p>
                <a:endParaRPr lang="es-MX"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blipFill rotWithShape="1">
                <a:blip r:embed="rId2"/>
                <a:stretch>
                  <a:fillRect l="-593" t="-1167" r="-2000"/>
                </a:stretch>
              </a:blipFill>
            </p:spPr>
            <p:txBody>
              <a:bodyPr/>
              <a:lstStyle/>
              <a:p>
                <a:r>
                  <a:rPr lang="es-MX">
                    <a:noFill/>
                  </a:rPr>
                  <a:t> </a:t>
                </a:r>
              </a:p>
            </p:txBody>
          </p:sp>
        </mc:Fallback>
      </mc:AlternateContent>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16</a:t>
            </a:fld>
            <a:endParaRPr lang="es-ES"/>
          </a:p>
        </p:txBody>
      </p:sp>
      <p:pic>
        <p:nvPicPr>
          <p:cNvPr id="7" name="Picture 2" descr="http://www.chem.uiuc.edu/organic/Carbohydrates/Chapter%209/sec9-2/fig9-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4114800"/>
            <a:ext cx="4038600" cy="1028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808394"/>
      </p:ext>
    </p:extLst>
  </p:cSld>
  <p:clrMapOvr>
    <a:masterClrMapping/>
  </p:clrMapOvr>
  <p:transition spd="slow">
    <p:pull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Ejemplo. Psicología</a:t>
            </a:r>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p:txBody>
              <a:bodyPr>
                <a:noAutofit/>
              </a:bodyPr>
              <a:lstStyle/>
              <a:p>
                <a:r>
                  <a:rPr lang="es-MX" sz="2600" dirty="0"/>
                  <a:t>Consideremos el experimento de observar a un paciente y establecer si presenta ansiedad o no</a:t>
                </a:r>
              </a:p>
              <a:p>
                <a:r>
                  <a:rPr lang="es-MX" sz="2600" dirty="0"/>
                  <a:t>Sabemos que el espacio </a:t>
                </a:r>
                <a:r>
                  <a:rPr lang="es-MX" sz="2600" dirty="0" err="1"/>
                  <a:t>muestral</a:t>
                </a:r>
                <a:r>
                  <a:rPr lang="es-MX" sz="2600" dirty="0"/>
                  <a:t> de este experimento es </a:t>
                </a:r>
                <a:r>
                  <a:rPr lang="es-MX" sz="2600" dirty="0">
                    <a:sym typeface="Symbol"/>
                  </a:rPr>
                  <a:t> = {Presenta ansiedad, No presenta ansiedad}</a:t>
                </a:r>
              </a:p>
              <a:p>
                <a:r>
                  <a:rPr lang="es-MX" sz="2600" dirty="0">
                    <a:sym typeface="Symbol"/>
                  </a:rPr>
                  <a:t>Sea </a:t>
                </a:r>
                <a:r>
                  <a:rPr lang="es-MX" sz="2600" i="1" dirty="0">
                    <a:latin typeface="Times New Roman" panose="02020603050405020304" pitchFamily="18" charset="0"/>
                    <a:cs typeface="Times New Roman" panose="02020603050405020304" pitchFamily="18" charset="0"/>
                    <a:sym typeface="Symbol"/>
                  </a:rPr>
                  <a:t>X</a:t>
                </a:r>
                <a:r>
                  <a:rPr lang="es-MX" sz="2600" dirty="0">
                    <a:sym typeface="Symbol"/>
                  </a:rPr>
                  <a:t> la variable definida por </a:t>
                </a:r>
              </a:p>
              <a:p>
                <a:pPr marL="0" indent="0">
                  <a:buNone/>
                </a:pPr>
                <a14:m>
                  <m:oMathPara xmlns:m="http://schemas.openxmlformats.org/officeDocument/2006/math">
                    <m:oMathParaPr>
                      <m:jc m:val="centerGroup"/>
                    </m:oMathParaPr>
                    <m:oMath xmlns:m="http://schemas.openxmlformats.org/officeDocument/2006/math">
                      <m:r>
                        <a:rPr lang="es-ES" sz="2600" b="0" i="1" smtClean="0">
                          <a:latin typeface="Cambria Math"/>
                          <a:sym typeface="Symbol"/>
                        </a:rPr>
                        <m:t>       </m:t>
                      </m:r>
                      <m:r>
                        <a:rPr lang="es-MX" sz="2600" i="1">
                          <a:latin typeface="Cambria Math"/>
                          <a:sym typeface="Symbol"/>
                        </a:rPr>
                        <m:t>𝑋</m:t>
                      </m:r>
                      <m:r>
                        <a:rPr lang="es-MX" sz="2600" i="1">
                          <a:latin typeface="Cambria Math"/>
                          <a:sym typeface="Symbol"/>
                        </a:rPr>
                        <m:t>=</m:t>
                      </m:r>
                      <m:d>
                        <m:dPr>
                          <m:begChr m:val="{"/>
                          <m:endChr m:val=""/>
                          <m:ctrlPr>
                            <a:rPr lang="es-MX" sz="2600" i="1">
                              <a:latin typeface="Cambria Math" panose="02040503050406030204" pitchFamily="18" charset="0"/>
                              <a:sym typeface="Symbol"/>
                            </a:rPr>
                          </m:ctrlPr>
                        </m:dPr>
                        <m:e>
                          <m:m>
                            <m:mPr>
                              <m:mcs>
                                <m:mc>
                                  <m:mcPr>
                                    <m:count m:val="1"/>
                                    <m:mcJc m:val="center"/>
                                  </m:mcPr>
                                </m:mc>
                              </m:mcs>
                              <m:ctrlPr>
                                <a:rPr lang="es-MX" sz="2600" i="1">
                                  <a:latin typeface="Cambria Math" panose="02040503050406030204" pitchFamily="18" charset="0"/>
                                  <a:sym typeface="Symbol"/>
                                </a:rPr>
                              </m:ctrlPr>
                            </m:mPr>
                            <m:mr>
                              <m:e>
                                <m:r>
                                  <m:rPr>
                                    <m:brk m:alnAt="7"/>
                                  </m:rPr>
                                  <a:rPr lang="es-MX" sz="2600" i="1">
                                    <a:latin typeface="Cambria Math"/>
                                    <a:sym typeface="Symbol"/>
                                  </a:rPr>
                                  <m:t>0</m:t>
                                </m:r>
                                <m:r>
                                  <a:rPr lang="es-MX" sz="2600" i="1">
                                    <a:latin typeface="Cambria Math"/>
                                    <a:sym typeface="Symbol"/>
                                  </a:rPr>
                                  <m:t>, </m:t>
                                </m:r>
                                <m:r>
                                  <a:rPr lang="es-MX" sz="2600" i="1">
                                    <a:latin typeface="Cambria Math"/>
                                    <a:sym typeface="Symbol"/>
                                  </a:rPr>
                                  <m:t>𝑛𝑜</m:t>
                                </m:r>
                                <m:r>
                                  <a:rPr lang="es-MX" sz="2600" i="1">
                                    <a:latin typeface="Cambria Math"/>
                                    <a:sym typeface="Symbol"/>
                                  </a:rPr>
                                  <m:t> </m:t>
                                </m:r>
                                <m:r>
                                  <a:rPr lang="es-MX" sz="2600" i="1">
                                    <a:latin typeface="Cambria Math"/>
                                    <a:sym typeface="Symbol"/>
                                  </a:rPr>
                                  <m:t>𝑝𝑟𝑒𝑠𝑒𝑛𝑡𝑎</m:t>
                                </m:r>
                                <m:r>
                                  <a:rPr lang="es-MX" sz="2600" i="1">
                                    <a:latin typeface="Cambria Math"/>
                                    <a:sym typeface="Symbol"/>
                                  </a:rPr>
                                  <m:t> </m:t>
                                </m:r>
                                <m:r>
                                  <a:rPr lang="es-MX" sz="2600" i="1">
                                    <a:latin typeface="Cambria Math"/>
                                    <a:sym typeface="Symbol"/>
                                  </a:rPr>
                                  <m:t>𝑎𝑛𝑠𝑖𝑒𝑑𝑎𝑑</m:t>
                                </m:r>
                              </m:e>
                            </m:mr>
                            <m:mr>
                              <m:e>
                                <m:r>
                                  <a:rPr lang="es-MX" sz="2600" i="1">
                                    <a:latin typeface="Cambria Math"/>
                                    <a:sym typeface="Symbol"/>
                                  </a:rPr>
                                  <m:t>1, </m:t>
                                </m:r>
                                <m:r>
                                  <a:rPr lang="es-MX" sz="2600" i="1">
                                    <a:latin typeface="Cambria Math"/>
                                    <a:sym typeface="Symbol"/>
                                  </a:rPr>
                                  <m:t>𝑝𝑟𝑒𝑠𝑒𝑛𝑡𝑎</m:t>
                                </m:r>
                                <m:r>
                                  <a:rPr lang="es-MX" sz="2600" i="1">
                                    <a:latin typeface="Cambria Math"/>
                                    <a:sym typeface="Symbol"/>
                                  </a:rPr>
                                  <m:t> </m:t>
                                </m:r>
                                <m:r>
                                  <a:rPr lang="es-MX" sz="2600" i="1">
                                    <a:latin typeface="Cambria Math"/>
                                    <a:sym typeface="Symbol"/>
                                  </a:rPr>
                                  <m:t>𝑎𝑛𝑠𝑖𝑒𝑑𝑎𝑑</m:t>
                                </m:r>
                              </m:e>
                            </m:mr>
                          </m:m>
                        </m:e>
                      </m:d>
                    </m:oMath>
                  </m:oMathPara>
                </a14:m>
                <a:endParaRPr lang="es-MX" sz="2600" b="0" i="1" dirty="0">
                  <a:latin typeface="Cambria Math"/>
                  <a:sym typeface="Symbol"/>
                </a:endParaRPr>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blipFill>
                <a:blip r:embed="rId2"/>
                <a:stretch>
                  <a:fillRect l="-815" t="-1500" r="-2148"/>
                </a:stretch>
              </a:blipFill>
            </p:spPr>
            <p:txBody>
              <a:bodyPr/>
              <a:lstStyle/>
              <a:p>
                <a:r>
                  <a:rPr lang="es-MX">
                    <a:noFill/>
                  </a:rPr>
                  <a:t> </a:t>
                </a:r>
              </a:p>
            </p:txBody>
          </p:sp>
        </mc:Fallback>
      </mc:AlternateContent>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17</a:t>
            </a:fld>
            <a:endParaRPr lang="es-ES"/>
          </a:p>
        </p:txBody>
      </p:sp>
      <p:pic>
        <p:nvPicPr>
          <p:cNvPr id="89090" name="Picture 2" descr="https://www.womenshealth.gov/mental-health/images/anxiet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481" y="3813889"/>
            <a:ext cx="2381250" cy="1185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7847550"/>
      </p:ext>
    </p:extLst>
  </p:cSld>
  <p:clrMapOvr>
    <a:masterClrMapping/>
  </p:clrMapOvr>
  <p:transition spd="slow">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Ejemplo. Psicología</a:t>
            </a:r>
          </a:p>
        </p:txBody>
      </p:sp>
      <p:sp>
        <p:nvSpPr>
          <p:cNvPr id="3" name="2 Marcador de contenido"/>
          <p:cNvSpPr>
            <a:spLocks noGrp="1"/>
          </p:cNvSpPr>
          <p:nvPr>
            <p:ph idx="1"/>
          </p:nvPr>
        </p:nvSpPr>
        <p:spPr/>
        <p:txBody>
          <a:bodyPr>
            <a:noAutofit/>
          </a:bodyPr>
          <a:lstStyle/>
          <a:p>
            <a:r>
              <a:rPr lang="es-MX" sz="3200" dirty="0"/>
              <a:t>Entonces </a:t>
            </a:r>
            <a:r>
              <a:rPr lang="es-MX" sz="3200" i="1" dirty="0">
                <a:latin typeface="Times New Roman" panose="02020603050405020304" pitchFamily="18" charset="0"/>
                <a:cs typeface="Times New Roman" panose="02020603050405020304" pitchFamily="18" charset="0"/>
              </a:rPr>
              <a:t>X</a:t>
            </a:r>
            <a:r>
              <a:rPr lang="es-MX" sz="3200" dirty="0"/>
              <a:t> es una variable aleatoria</a:t>
            </a:r>
          </a:p>
          <a:p>
            <a:r>
              <a:rPr lang="es-MX" sz="3200" dirty="0"/>
              <a:t>Como la aparición de “ansiedad” o “ausencia de ansiedad” es un evento aleatorio, también lo son los resultados de </a:t>
            </a:r>
            <a:r>
              <a:rPr lang="es-MX" sz="3200" i="1" dirty="0">
                <a:latin typeface="Times New Roman" panose="02020603050405020304" pitchFamily="18" charset="0"/>
                <a:cs typeface="Times New Roman" panose="02020603050405020304" pitchFamily="18" charset="0"/>
              </a:rPr>
              <a:t>X</a:t>
            </a:r>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18</a:t>
            </a:fld>
            <a:endParaRPr lang="es-ES"/>
          </a:p>
        </p:txBody>
      </p:sp>
      <p:pic>
        <p:nvPicPr>
          <p:cNvPr id="7" name="Picture 2" descr="https://www.womenshealth.gov/mental-health/images/anxiet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481" y="3813889"/>
            <a:ext cx="2381250" cy="1185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7847550"/>
      </p:ext>
    </p:extLst>
  </p:cSld>
  <p:clrMapOvr>
    <a:masterClrMapping/>
  </p:clrMapOvr>
  <p:transition spd="slow">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Ejemplo. Psicología</a:t>
            </a:r>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p:txBody>
              <a:bodyPr>
                <a:noAutofit/>
              </a:bodyPr>
              <a:lstStyle/>
              <a:p>
                <a:r>
                  <a:rPr lang="es-MX" dirty="0"/>
                  <a:t>Del mismo modo, ya que la aparición de “ansiedad” o “ausencia de ansiedad” lleva asociada una probabilidad, esta se “hereda” a los resultados de </a:t>
                </a:r>
                <a:r>
                  <a:rPr lang="es-MX" i="1" dirty="0">
                    <a:latin typeface="Times New Roman" panose="02020603050405020304" pitchFamily="18" charset="0"/>
                    <a:cs typeface="Times New Roman" panose="02020603050405020304" pitchFamily="18" charset="0"/>
                  </a:rPr>
                  <a:t>X</a:t>
                </a:r>
                <a:endParaRPr lang="es-MX" sz="3600" i="1" dirty="0">
                  <a:latin typeface="Times New Roman" panose="02020603050405020304" pitchFamily="18" charset="0"/>
                  <a:cs typeface="Times New Roman" panose="02020603050405020304" pitchFamily="18" charset="0"/>
                </a:endParaRPr>
              </a:p>
              <a:p>
                <a14:m>
                  <m:oMath xmlns:m="http://schemas.openxmlformats.org/officeDocument/2006/math">
                    <m:r>
                      <a:rPr lang="es-MX" b="0" i="1" smtClean="0">
                        <a:latin typeface="Cambria Math"/>
                      </a:rPr>
                      <m:t>𝑃</m:t>
                    </m:r>
                    <m:d>
                      <m:dPr>
                        <m:ctrlPr>
                          <a:rPr lang="es-MX" b="0" i="1" smtClean="0">
                            <a:latin typeface="Cambria Math" panose="02040503050406030204" pitchFamily="18" charset="0"/>
                          </a:rPr>
                        </m:ctrlPr>
                      </m:dPr>
                      <m:e>
                        <m:d>
                          <m:dPr>
                            <m:begChr m:val="{"/>
                            <m:endChr m:val="}"/>
                            <m:ctrlPr>
                              <a:rPr lang="es-MX" b="0" i="1" smtClean="0">
                                <a:latin typeface="Cambria Math" panose="02040503050406030204" pitchFamily="18" charset="0"/>
                              </a:rPr>
                            </m:ctrlPr>
                          </m:dPr>
                          <m:e>
                            <m:r>
                              <a:rPr lang="es-MX" b="0" i="1" smtClean="0">
                                <a:latin typeface="Cambria Math"/>
                              </a:rPr>
                              <m:t>𝑋</m:t>
                            </m:r>
                            <m:r>
                              <a:rPr lang="es-MX" b="0" i="1" smtClean="0">
                                <a:latin typeface="Cambria Math"/>
                              </a:rPr>
                              <m:t>=0</m:t>
                            </m:r>
                          </m:e>
                        </m:d>
                      </m:e>
                    </m:d>
                    <m:r>
                      <a:rPr lang="es-MX" b="0" i="1" smtClean="0">
                        <a:latin typeface="Cambria Math"/>
                      </a:rPr>
                      <m:t>=</m:t>
                    </m:r>
                    <m:r>
                      <a:rPr lang="es-MX" b="0" i="1" smtClean="0">
                        <a:latin typeface="Cambria Math"/>
                      </a:rPr>
                      <m:t>𝑃</m:t>
                    </m:r>
                    <m:d>
                      <m:dPr>
                        <m:ctrlPr>
                          <a:rPr lang="es-MX" b="0" i="1" smtClean="0">
                            <a:latin typeface="Cambria Math" panose="02040503050406030204" pitchFamily="18" charset="0"/>
                          </a:rPr>
                        </m:ctrlPr>
                      </m:dPr>
                      <m:e>
                        <m:d>
                          <m:dPr>
                            <m:begChr m:val="{"/>
                            <m:endChr m:val="}"/>
                            <m:ctrlPr>
                              <a:rPr lang="es-MX" b="0" i="1" smtClean="0">
                                <a:latin typeface="Cambria Math" panose="02040503050406030204" pitchFamily="18" charset="0"/>
                              </a:rPr>
                            </m:ctrlPr>
                          </m:dPr>
                          <m:e>
                            <m:r>
                              <a:rPr lang="es-MX" b="0" i="1" smtClean="0">
                                <a:latin typeface="Cambria Math"/>
                              </a:rPr>
                              <m:t>𝑁𝑜</m:t>
                            </m:r>
                            <m:r>
                              <a:rPr lang="es-MX" b="0" i="1" smtClean="0">
                                <a:latin typeface="Cambria Math"/>
                              </a:rPr>
                              <m:t> </m:t>
                            </m:r>
                            <m:r>
                              <a:rPr lang="es-MX" b="0" i="1" smtClean="0">
                                <a:latin typeface="Cambria Math"/>
                              </a:rPr>
                              <m:t>𝑝𝑟𝑒𝑠𝑒𝑛𝑡𝑎</m:t>
                            </m:r>
                            <m:r>
                              <a:rPr lang="es-MX" b="0" i="1" smtClean="0">
                                <a:latin typeface="Cambria Math"/>
                              </a:rPr>
                              <m:t> </m:t>
                            </m:r>
                            <m:r>
                              <a:rPr lang="es-MX" b="0" i="1" smtClean="0">
                                <a:latin typeface="Cambria Math"/>
                              </a:rPr>
                              <m:t>𝑎𝑛𝑠𝑖𝑒𝑑𝑎𝑑</m:t>
                            </m:r>
                          </m:e>
                        </m:d>
                      </m:e>
                    </m:d>
                  </m:oMath>
                </a14:m>
                <a:br>
                  <a:rPr lang="es-MX" b="0" i="1" dirty="0">
                    <a:latin typeface="Cambria Math"/>
                  </a:rPr>
                </a:br>
                <a14:m>
                  <m:oMath xmlns:m="http://schemas.openxmlformats.org/officeDocument/2006/math">
                    <m:r>
                      <a:rPr lang="es-MX" b="0" i="1" smtClean="0">
                        <a:latin typeface="Cambria Math"/>
                      </a:rPr>
                      <m:t>=0.7</m:t>
                    </m:r>
                  </m:oMath>
                </a14:m>
                <a:endParaRPr lang="es-MX" b="0" dirty="0"/>
              </a:p>
              <a:p>
                <a14:m>
                  <m:oMath xmlns:m="http://schemas.openxmlformats.org/officeDocument/2006/math">
                    <m:r>
                      <a:rPr lang="es-MX" i="1">
                        <a:latin typeface="Cambria Math"/>
                      </a:rPr>
                      <m:t>𝑃</m:t>
                    </m:r>
                    <m:d>
                      <m:dPr>
                        <m:ctrlPr>
                          <a:rPr lang="es-MX" i="1">
                            <a:latin typeface="Cambria Math" panose="02040503050406030204" pitchFamily="18" charset="0"/>
                          </a:rPr>
                        </m:ctrlPr>
                      </m:dPr>
                      <m:e>
                        <m:d>
                          <m:dPr>
                            <m:begChr m:val="{"/>
                            <m:endChr m:val="}"/>
                            <m:ctrlPr>
                              <a:rPr lang="es-MX" i="1" smtClean="0">
                                <a:latin typeface="Cambria Math" panose="02040503050406030204" pitchFamily="18" charset="0"/>
                              </a:rPr>
                            </m:ctrlPr>
                          </m:dPr>
                          <m:e>
                            <m:r>
                              <a:rPr lang="es-MX" b="0" i="1" smtClean="0">
                                <a:latin typeface="Cambria Math"/>
                              </a:rPr>
                              <m:t>𝑋</m:t>
                            </m:r>
                            <m:r>
                              <a:rPr lang="es-MX" b="0" i="1" smtClean="0">
                                <a:latin typeface="Cambria Math"/>
                              </a:rPr>
                              <m:t>=1</m:t>
                            </m:r>
                          </m:e>
                        </m:d>
                      </m:e>
                    </m:d>
                    <m:r>
                      <a:rPr lang="es-MX" i="1">
                        <a:latin typeface="Cambria Math"/>
                      </a:rPr>
                      <m:t>=</m:t>
                    </m:r>
                    <m:r>
                      <a:rPr lang="es-MX" b="0" i="1" smtClean="0">
                        <a:latin typeface="Cambria Math"/>
                      </a:rPr>
                      <m:t>𝑃</m:t>
                    </m:r>
                    <m:d>
                      <m:dPr>
                        <m:ctrlPr>
                          <a:rPr lang="es-MX" b="0" i="1" smtClean="0">
                            <a:latin typeface="Cambria Math" panose="02040503050406030204" pitchFamily="18" charset="0"/>
                          </a:rPr>
                        </m:ctrlPr>
                      </m:dPr>
                      <m:e>
                        <m:d>
                          <m:dPr>
                            <m:begChr m:val="{"/>
                            <m:endChr m:val="}"/>
                            <m:ctrlPr>
                              <a:rPr lang="es-MX" b="0" i="1" smtClean="0">
                                <a:latin typeface="Cambria Math" panose="02040503050406030204" pitchFamily="18" charset="0"/>
                              </a:rPr>
                            </m:ctrlPr>
                          </m:dPr>
                          <m:e>
                            <m:r>
                              <a:rPr lang="es-MX" b="0" i="1" smtClean="0">
                                <a:latin typeface="Cambria Math"/>
                              </a:rPr>
                              <m:t>𝑃𝑟𝑒𝑠𝑒𝑛𝑡𝑎</m:t>
                            </m:r>
                            <m:r>
                              <a:rPr lang="es-MX" b="0" i="1" smtClean="0">
                                <a:latin typeface="Cambria Math"/>
                              </a:rPr>
                              <m:t> </m:t>
                            </m:r>
                            <m:r>
                              <a:rPr lang="es-MX" b="0" i="1" smtClean="0">
                                <a:latin typeface="Cambria Math"/>
                              </a:rPr>
                              <m:t>𝑎𝑛𝑠𝑖𝑒𝑑𝑎𝑑</m:t>
                            </m:r>
                          </m:e>
                        </m:d>
                      </m:e>
                    </m:d>
                  </m:oMath>
                </a14:m>
                <a:endParaRPr lang="es-MX" b="0" i="1" dirty="0">
                  <a:latin typeface="Cambria Math"/>
                </a:endParaRPr>
              </a:p>
              <a:p>
                <a:pPr marL="0" indent="0">
                  <a:buNone/>
                </a:pPr>
                <a14:m>
                  <m:oMathPara xmlns:m="http://schemas.openxmlformats.org/officeDocument/2006/math">
                    <m:oMathParaPr>
                      <m:jc m:val="centerGroup"/>
                    </m:oMathParaPr>
                    <m:oMath xmlns:m="http://schemas.openxmlformats.org/officeDocument/2006/math">
                      <m:r>
                        <a:rPr lang="es-MX" b="0" i="1" smtClean="0">
                          <a:latin typeface="Cambria Math"/>
                        </a:rPr>
                        <m:t>=</m:t>
                      </m:r>
                      <m:r>
                        <a:rPr lang="es-MX" i="1">
                          <a:latin typeface="Cambria Math"/>
                        </a:rPr>
                        <m:t>0.</m:t>
                      </m:r>
                      <m:r>
                        <a:rPr lang="es-MX" b="0" i="1" smtClean="0">
                          <a:latin typeface="Cambria Math"/>
                        </a:rPr>
                        <m:t>3</m:t>
                      </m:r>
                    </m:oMath>
                  </m:oMathPara>
                </a14:m>
                <a:endParaRPr lang="es-MX" dirty="0"/>
              </a:p>
              <a:p>
                <a:endParaRPr lang="es-MX" dirty="0"/>
              </a:p>
              <a:p>
                <a:endParaRPr lang="es-MX"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blipFill rotWithShape="1">
                <a:blip r:embed="rId2"/>
                <a:stretch>
                  <a:fillRect l="-593" t="-1167"/>
                </a:stretch>
              </a:blipFill>
            </p:spPr>
            <p:txBody>
              <a:bodyPr/>
              <a:lstStyle/>
              <a:p>
                <a:r>
                  <a:rPr lang="es-MX">
                    <a:noFill/>
                  </a:rPr>
                  <a:t> </a:t>
                </a:r>
              </a:p>
            </p:txBody>
          </p:sp>
        </mc:Fallback>
      </mc:AlternateContent>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19</a:t>
            </a:fld>
            <a:endParaRPr lang="es-ES"/>
          </a:p>
        </p:txBody>
      </p:sp>
      <p:pic>
        <p:nvPicPr>
          <p:cNvPr id="7" name="Picture 2" descr="https://www.womenshealth.gov/mental-health/images/anxiet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 y="3978175"/>
            <a:ext cx="2381250" cy="1185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258782"/>
      </p:ext>
    </p:extLst>
  </p:cSld>
  <p:clrMapOvr>
    <a:masterClrMapping/>
  </p:clrMapOvr>
  <p:transition spd="slow">
    <p:pull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lstStyle/>
          <a:p>
            <a:r>
              <a:rPr lang="es-MX" dirty="0"/>
              <a:t>Variables aleatorias</a:t>
            </a:r>
          </a:p>
        </p:txBody>
      </p:sp>
      <p:sp>
        <p:nvSpPr>
          <p:cNvPr id="8" name="7 Marcador de texto"/>
          <p:cNvSpPr>
            <a:spLocks noGrp="1"/>
          </p:cNvSpPr>
          <p:nvPr>
            <p:ph type="body" idx="1"/>
          </p:nvPr>
        </p:nvSpPr>
        <p:spPr/>
        <p:txBody>
          <a:bodyPr/>
          <a:lstStyle/>
          <a:p>
            <a:endParaRPr lang="es-MX"/>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2</a:t>
            </a:fld>
            <a:endParaRPr lang="es-ES"/>
          </a:p>
        </p:txBody>
      </p:sp>
    </p:spTree>
    <p:extLst>
      <p:ext uri="{BB962C8B-B14F-4D97-AF65-F5344CB8AC3E}">
        <p14:creationId xmlns:p14="http://schemas.microsoft.com/office/powerpoint/2010/main" val="55022144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Ejemplo. Sociología</a:t>
            </a:r>
          </a:p>
        </p:txBody>
      </p:sp>
      <p:sp>
        <p:nvSpPr>
          <p:cNvPr id="3" name="2 Marcador de contenido"/>
          <p:cNvSpPr>
            <a:spLocks noGrp="1"/>
          </p:cNvSpPr>
          <p:nvPr>
            <p:ph idx="1"/>
          </p:nvPr>
        </p:nvSpPr>
        <p:spPr/>
        <p:txBody>
          <a:bodyPr>
            <a:noAutofit/>
          </a:bodyPr>
          <a:lstStyle/>
          <a:p>
            <a:r>
              <a:rPr lang="es-MX" dirty="0"/>
              <a:t>Consideremos el experimento de preguntar a una persona (independientemente de su género) si se considera a sí misma feminista y registrar su respuesta</a:t>
            </a:r>
          </a:p>
          <a:p>
            <a:r>
              <a:rPr lang="es-MX" dirty="0"/>
              <a:t>Sabemos que el espacio </a:t>
            </a:r>
            <a:r>
              <a:rPr lang="es-MX" dirty="0" err="1"/>
              <a:t>muestral</a:t>
            </a:r>
            <a:r>
              <a:rPr lang="es-MX" dirty="0"/>
              <a:t> de este experimento es </a:t>
            </a:r>
            <a:r>
              <a:rPr lang="es-MX" dirty="0">
                <a:sym typeface="Symbol"/>
              </a:rPr>
              <a:t> = {Se considera a sí mismo feminista, No se considera a sí mismo feminista}</a:t>
            </a:r>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20</a:t>
            </a:fld>
            <a:endParaRPr lang="es-ES"/>
          </a:p>
        </p:txBody>
      </p:sp>
      <p:pic>
        <p:nvPicPr>
          <p:cNvPr id="92162" name="Picture 2" descr="http://www.sparksummit.com/wp-content/uploads/2012/11/Feminismradicalnotion-1.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3518118"/>
            <a:ext cx="2194560" cy="1645920"/>
          </a:xfrm>
          <a:prstGeom prst="rect">
            <a:avLst/>
          </a:prstGeom>
          <a:noFill/>
          <a:extLst>
            <a:ext uri="{909E8E84-426E-40DD-AFC4-6F175D3DCCD1}">
              <a14:hiddenFill xmlns:a14="http://schemas.microsoft.com/office/drawing/2010/main">
                <a:solidFill>
                  <a:srgbClr val="FFFFFF"/>
                </a:solidFill>
              </a14:hiddenFill>
            </a:ext>
          </a:extLst>
        </p:spPr>
      </p:pic>
      <p:sp>
        <p:nvSpPr>
          <p:cNvPr id="7" name="6 Elipse"/>
          <p:cNvSpPr/>
          <p:nvPr/>
        </p:nvSpPr>
        <p:spPr>
          <a:xfrm>
            <a:off x="4716016" y="3501810"/>
            <a:ext cx="2232248" cy="1590477"/>
          </a:xfrm>
          <a:prstGeom prst="ellipse">
            <a:avLst/>
          </a:prstGeom>
          <a:solidFill>
            <a:schemeClr val="accent5">
              <a:lumMod val="40000"/>
              <a:lumOff val="6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s-MX" sz="1600" dirty="0">
                <a:solidFill>
                  <a:srgbClr val="FF3399"/>
                </a:solidFill>
              </a:rPr>
              <a:t>FEMINISMO</a:t>
            </a:r>
          </a:p>
          <a:p>
            <a:pPr algn="ctr"/>
            <a:r>
              <a:rPr lang="es-MX" sz="1600" dirty="0">
                <a:solidFill>
                  <a:srgbClr val="FF3399"/>
                </a:solidFill>
              </a:rPr>
              <a:t>Es la noción radical de que las mujeres son personas</a:t>
            </a:r>
          </a:p>
        </p:txBody>
      </p:sp>
    </p:spTree>
    <p:extLst>
      <p:ext uri="{BB962C8B-B14F-4D97-AF65-F5344CB8AC3E}">
        <p14:creationId xmlns:p14="http://schemas.microsoft.com/office/powerpoint/2010/main" val="2465822295"/>
      </p:ext>
    </p:extLst>
  </p:cSld>
  <p:clrMapOvr>
    <a:masterClrMapping/>
  </p:clrMapOvr>
  <p:transition spd="slow">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Ejemplo. Sociología</a:t>
            </a:r>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p:txBody>
              <a:bodyPr>
                <a:noAutofit/>
              </a:bodyPr>
              <a:lstStyle/>
              <a:p>
                <a:r>
                  <a:rPr lang="es-MX" sz="2000" dirty="0">
                    <a:sym typeface="Symbol"/>
                  </a:rPr>
                  <a:t>Sea </a:t>
                </a:r>
                <a:r>
                  <a:rPr lang="es-MX" sz="2000" i="1" dirty="0">
                    <a:latin typeface="Times New Roman" panose="02020603050405020304" pitchFamily="18" charset="0"/>
                    <a:cs typeface="Times New Roman" panose="02020603050405020304" pitchFamily="18" charset="0"/>
                    <a:sym typeface="Symbol"/>
                  </a:rPr>
                  <a:t>X</a:t>
                </a:r>
                <a:r>
                  <a:rPr lang="es-MX" sz="2000" dirty="0">
                    <a:sym typeface="Symbol"/>
                  </a:rPr>
                  <a:t> la variable definida por </a:t>
                </a:r>
              </a:p>
              <a:p>
                <a:pPr marL="0" indent="0">
                  <a:buNone/>
                </a:pPr>
                <a14:m>
                  <m:oMathPara xmlns:m="http://schemas.openxmlformats.org/officeDocument/2006/math">
                    <m:oMathParaPr>
                      <m:jc m:val="centerGroup"/>
                    </m:oMathParaPr>
                    <m:oMath xmlns:m="http://schemas.openxmlformats.org/officeDocument/2006/math">
                      <m:r>
                        <a:rPr lang="es-MX" sz="2000" i="1">
                          <a:latin typeface="Cambria Math"/>
                          <a:sym typeface="Symbol"/>
                        </a:rPr>
                        <m:t>𝑋</m:t>
                      </m:r>
                      <m:r>
                        <a:rPr lang="es-MX" sz="2000" i="1">
                          <a:latin typeface="Cambria Math"/>
                          <a:sym typeface="Symbol"/>
                        </a:rPr>
                        <m:t>=</m:t>
                      </m:r>
                      <m:d>
                        <m:dPr>
                          <m:begChr m:val="{"/>
                          <m:endChr m:val=""/>
                          <m:ctrlPr>
                            <a:rPr lang="es-MX" sz="2000" i="1">
                              <a:latin typeface="Cambria Math" panose="02040503050406030204" pitchFamily="18" charset="0"/>
                              <a:sym typeface="Symbol"/>
                            </a:rPr>
                          </m:ctrlPr>
                        </m:dPr>
                        <m:e>
                          <m:m>
                            <m:mPr>
                              <m:mcs>
                                <m:mc>
                                  <m:mcPr>
                                    <m:count m:val="1"/>
                                    <m:mcJc m:val="center"/>
                                  </m:mcPr>
                                </m:mc>
                              </m:mcs>
                              <m:ctrlPr>
                                <a:rPr lang="es-MX" sz="2000" i="1">
                                  <a:latin typeface="Cambria Math" panose="02040503050406030204" pitchFamily="18" charset="0"/>
                                  <a:sym typeface="Symbol"/>
                                </a:rPr>
                              </m:ctrlPr>
                            </m:mPr>
                            <m:mr>
                              <m:e>
                                <m:r>
                                  <m:rPr>
                                    <m:brk m:alnAt="7"/>
                                  </m:rPr>
                                  <a:rPr lang="es-MX" sz="2000" i="1">
                                    <a:latin typeface="Cambria Math"/>
                                    <a:sym typeface="Symbol"/>
                                  </a:rPr>
                                  <m:t>0</m:t>
                                </m:r>
                                <m:r>
                                  <a:rPr lang="es-MX" sz="2000" i="1">
                                    <a:latin typeface="Cambria Math"/>
                                    <a:sym typeface="Symbol"/>
                                  </a:rPr>
                                  <m:t>, </m:t>
                                </m:r>
                                <m:r>
                                  <a:rPr lang="es-MX" sz="2000" i="1">
                                    <a:latin typeface="Cambria Math"/>
                                    <a:sym typeface="Symbol"/>
                                  </a:rPr>
                                  <m:t>𝑛𝑜</m:t>
                                </m:r>
                                <m:r>
                                  <a:rPr lang="es-MX" sz="2000" i="1">
                                    <a:latin typeface="Cambria Math"/>
                                    <a:sym typeface="Symbol"/>
                                  </a:rPr>
                                  <m:t> </m:t>
                                </m:r>
                                <m:r>
                                  <a:rPr lang="es-ES" sz="2000" i="1">
                                    <a:latin typeface="Cambria Math"/>
                                    <a:sym typeface="Symbol"/>
                                  </a:rPr>
                                  <m:t>𝑠𝑒</m:t>
                                </m:r>
                                <m:r>
                                  <a:rPr lang="es-ES" sz="2000" i="1">
                                    <a:latin typeface="Cambria Math"/>
                                    <a:sym typeface="Symbol"/>
                                  </a:rPr>
                                  <m:t> </m:t>
                                </m:r>
                                <m:r>
                                  <a:rPr lang="es-ES" sz="2000" i="1">
                                    <a:latin typeface="Cambria Math"/>
                                    <a:sym typeface="Symbol"/>
                                  </a:rPr>
                                  <m:t>𝑐𝑜𝑛𝑠𝑖𝑑𝑒𝑟𝑎</m:t>
                                </m:r>
                                <m:r>
                                  <a:rPr lang="es-ES" sz="2000" i="1">
                                    <a:latin typeface="Cambria Math"/>
                                    <a:sym typeface="Symbol"/>
                                  </a:rPr>
                                  <m:t> </m:t>
                                </m:r>
                                <m:r>
                                  <a:rPr lang="es-ES" sz="2000" i="1">
                                    <a:latin typeface="Cambria Math"/>
                                    <a:sym typeface="Symbol"/>
                                  </a:rPr>
                                  <m:t>𝑓𝑒𝑚𝑖𝑛𝑖𝑠𝑡𝑎</m:t>
                                </m:r>
                              </m:e>
                            </m:mr>
                            <m:mr>
                              <m:e>
                                <m:r>
                                  <a:rPr lang="es-MX" sz="2000" i="1">
                                    <a:latin typeface="Cambria Math"/>
                                    <a:sym typeface="Symbol"/>
                                  </a:rPr>
                                  <m:t>1, </m:t>
                                </m:r>
                                <m:r>
                                  <a:rPr lang="es-ES" sz="2000" i="1">
                                    <a:latin typeface="Cambria Math"/>
                                    <a:sym typeface="Symbol"/>
                                  </a:rPr>
                                  <m:t>𝑠𝑒</m:t>
                                </m:r>
                                <m:r>
                                  <a:rPr lang="es-ES" sz="2000" i="1">
                                    <a:latin typeface="Cambria Math"/>
                                    <a:sym typeface="Symbol"/>
                                  </a:rPr>
                                  <m:t> </m:t>
                                </m:r>
                                <m:r>
                                  <a:rPr lang="es-ES" sz="2000" i="1">
                                    <a:latin typeface="Cambria Math"/>
                                    <a:sym typeface="Symbol"/>
                                  </a:rPr>
                                  <m:t>𝑐𝑜𝑛𝑠𝑖𝑑𝑒𝑟𝑎</m:t>
                                </m:r>
                                <m:r>
                                  <a:rPr lang="es-ES" sz="2000" i="1">
                                    <a:latin typeface="Cambria Math"/>
                                    <a:sym typeface="Symbol"/>
                                  </a:rPr>
                                  <m:t> </m:t>
                                </m:r>
                                <m:r>
                                  <a:rPr lang="es-ES" sz="2000" i="1">
                                    <a:latin typeface="Cambria Math"/>
                                    <a:sym typeface="Symbol"/>
                                  </a:rPr>
                                  <m:t>𝑓𝑒𝑚𝑖𝑛𝑖𝑠𝑡𝑎</m:t>
                                </m:r>
                              </m:e>
                            </m:mr>
                          </m:m>
                        </m:e>
                      </m:d>
                    </m:oMath>
                  </m:oMathPara>
                </a14:m>
                <a:endParaRPr lang="es-MX" sz="2000" i="1" dirty="0">
                  <a:latin typeface="Cambria Math"/>
                  <a:sym typeface="Symbol"/>
                </a:endParaRPr>
              </a:p>
              <a:p>
                <a:r>
                  <a:rPr lang="es-MX" sz="2000" dirty="0"/>
                  <a:t>Entonces </a:t>
                </a:r>
                <a:r>
                  <a:rPr lang="es-MX" sz="2000" i="1" dirty="0">
                    <a:latin typeface="Times New Roman" panose="02020603050405020304" pitchFamily="18" charset="0"/>
                    <a:cs typeface="Times New Roman" panose="02020603050405020304" pitchFamily="18" charset="0"/>
                  </a:rPr>
                  <a:t>X</a:t>
                </a:r>
                <a:r>
                  <a:rPr lang="es-MX" sz="2000" dirty="0"/>
                  <a:t> es una variable aleatoria</a:t>
                </a:r>
              </a:p>
              <a:p>
                <a:r>
                  <a:rPr lang="es-MX" sz="2000" dirty="0"/>
                  <a:t>Como la aparición de “feminista” o “no feminista” se puede considerar como un evento aleatorio, también lo son los resultados de </a:t>
                </a:r>
                <a:r>
                  <a:rPr lang="es-MX" sz="2000" i="1" dirty="0">
                    <a:latin typeface="Times New Roman" panose="02020603050405020304" pitchFamily="18" charset="0"/>
                    <a:cs typeface="Times New Roman" panose="02020603050405020304" pitchFamily="18" charset="0"/>
                  </a:rPr>
                  <a:t>X</a:t>
                </a:r>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blipFill rotWithShape="1">
                <a:blip r:embed="rId2"/>
                <a:stretch>
                  <a:fillRect l="-296" t="-833" r="-1333"/>
                </a:stretch>
              </a:blipFill>
            </p:spPr>
            <p:txBody>
              <a:bodyPr/>
              <a:lstStyle/>
              <a:p>
                <a:r>
                  <a:rPr lang="es-MX">
                    <a:noFill/>
                  </a:rPr>
                  <a:t> </a:t>
                </a:r>
              </a:p>
            </p:txBody>
          </p:sp>
        </mc:Fallback>
      </mc:AlternateContent>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21</a:t>
            </a:fld>
            <a:endParaRPr lang="es-ES"/>
          </a:p>
        </p:txBody>
      </p:sp>
      <p:pic>
        <p:nvPicPr>
          <p:cNvPr id="7" name="Picture 2" descr="http://www.sparksummit.com/wp-content/uploads/2012/11/Feminismradicalnotion-1.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3518118"/>
            <a:ext cx="2194560" cy="1645920"/>
          </a:xfrm>
          <a:prstGeom prst="rect">
            <a:avLst/>
          </a:prstGeom>
          <a:noFill/>
          <a:extLst>
            <a:ext uri="{909E8E84-426E-40DD-AFC4-6F175D3DCCD1}">
              <a14:hiddenFill xmlns:a14="http://schemas.microsoft.com/office/drawing/2010/main">
                <a:solidFill>
                  <a:srgbClr val="FFFFFF"/>
                </a:solidFill>
              </a14:hiddenFill>
            </a:ext>
          </a:extLst>
        </p:spPr>
      </p:pic>
      <p:sp>
        <p:nvSpPr>
          <p:cNvPr id="8" name="7 Elipse"/>
          <p:cNvSpPr/>
          <p:nvPr/>
        </p:nvSpPr>
        <p:spPr>
          <a:xfrm>
            <a:off x="4716016" y="3501810"/>
            <a:ext cx="2232248" cy="1590477"/>
          </a:xfrm>
          <a:prstGeom prst="ellipse">
            <a:avLst/>
          </a:prstGeom>
          <a:solidFill>
            <a:schemeClr val="accent5">
              <a:lumMod val="40000"/>
              <a:lumOff val="6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s-MX" sz="1600" dirty="0">
                <a:solidFill>
                  <a:srgbClr val="FF3399"/>
                </a:solidFill>
              </a:rPr>
              <a:t>FEMINISMO</a:t>
            </a:r>
          </a:p>
          <a:p>
            <a:pPr algn="ctr"/>
            <a:r>
              <a:rPr lang="es-MX" sz="1600" dirty="0">
                <a:solidFill>
                  <a:srgbClr val="FF3399"/>
                </a:solidFill>
              </a:rPr>
              <a:t>Es la noción radical de que las mujeres son personas</a:t>
            </a:r>
          </a:p>
        </p:txBody>
      </p:sp>
    </p:spTree>
    <p:extLst>
      <p:ext uri="{BB962C8B-B14F-4D97-AF65-F5344CB8AC3E}">
        <p14:creationId xmlns:p14="http://schemas.microsoft.com/office/powerpoint/2010/main" val="2141963211"/>
      </p:ext>
    </p:extLst>
  </p:cSld>
  <p:clrMapOvr>
    <a:masterClrMapping/>
  </p:clrMapOvr>
  <p:transition spd="slow">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www.sparksummit.com/wp-content/uploads/2012/11/Feminismradicalnotion-1.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3572124"/>
            <a:ext cx="2194560" cy="1645920"/>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lstStyle/>
          <a:p>
            <a:r>
              <a:rPr lang="es-MX" dirty="0"/>
              <a:t>Ejemplo. Sociología</a:t>
            </a:r>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p:txBody>
              <a:bodyPr>
                <a:normAutofit/>
              </a:bodyPr>
              <a:lstStyle/>
              <a:p>
                <a:r>
                  <a:rPr lang="es-MX" dirty="0"/>
                  <a:t>Del mismo modo, ya que la aparición de “feminista” o “no feminista” lleva asociada una probabilidad, esta se “hereda” a los resultados de </a:t>
                </a:r>
                <a:r>
                  <a:rPr lang="es-MX" i="1" dirty="0">
                    <a:latin typeface="Times New Roman" panose="02020603050405020304" pitchFamily="18" charset="0"/>
                    <a:cs typeface="Times New Roman" panose="02020603050405020304" pitchFamily="18" charset="0"/>
                  </a:rPr>
                  <a:t>X</a:t>
                </a:r>
              </a:p>
              <a:p>
                <a14:m>
                  <m:oMath xmlns:m="http://schemas.openxmlformats.org/officeDocument/2006/math">
                    <m:r>
                      <a:rPr lang="es-MX" b="0" i="1" smtClean="0">
                        <a:latin typeface="Cambria Math"/>
                      </a:rPr>
                      <m:t>𝑃</m:t>
                    </m:r>
                    <m:d>
                      <m:dPr>
                        <m:ctrlPr>
                          <a:rPr lang="es-MX" b="0" i="1" smtClean="0">
                            <a:latin typeface="Cambria Math" panose="02040503050406030204" pitchFamily="18" charset="0"/>
                          </a:rPr>
                        </m:ctrlPr>
                      </m:dPr>
                      <m:e>
                        <m:d>
                          <m:dPr>
                            <m:begChr m:val="{"/>
                            <m:endChr m:val="}"/>
                            <m:ctrlPr>
                              <a:rPr lang="es-MX" b="0" i="1" smtClean="0">
                                <a:latin typeface="Cambria Math" panose="02040503050406030204" pitchFamily="18" charset="0"/>
                              </a:rPr>
                            </m:ctrlPr>
                          </m:dPr>
                          <m:e>
                            <m:r>
                              <a:rPr lang="es-MX" b="0" i="1" smtClean="0">
                                <a:latin typeface="Cambria Math"/>
                              </a:rPr>
                              <m:t>𝑋</m:t>
                            </m:r>
                            <m:r>
                              <a:rPr lang="es-MX" b="0" i="1" smtClean="0">
                                <a:latin typeface="Cambria Math"/>
                              </a:rPr>
                              <m:t>=0</m:t>
                            </m:r>
                          </m:e>
                        </m:d>
                      </m:e>
                    </m:d>
                    <m:r>
                      <a:rPr lang="es-MX" b="0" i="1" smtClean="0">
                        <a:latin typeface="Cambria Math"/>
                      </a:rPr>
                      <m:t>=</m:t>
                    </m:r>
                    <m:r>
                      <a:rPr lang="es-MX" b="0" i="1" smtClean="0">
                        <a:latin typeface="Cambria Math"/>
                      </a:rPr>
                      <m:t>𝑃</m:t>
                    </m:r>
                    <m:d>
                      <m:dPr>
                        <m:ctrlPr>
                          <a:rPr lang="es-MX" b="0" i="1" smtClean="0">
                            <a:latin typeface="Cambria Math" panose="02040503050406030204" pitchFamily="18" charset="0"/>
                          </a:rPr>
                        </m:ctrlPr>
                      </m:dPr>
                      <m:e>
                        <m:d>
                          <m:dPr>
                            <m:begChr m:val="{"/>
                            <m:endChr m:val="}"/>
                            <m:ctrlPr>
                              <a:rPr lang="es-MX" b="0" i="1" smtClean="0">
                                <a:latin typeface="Cambria Math" panose="02040503050406030204" pitchFamily="18" charset="0"/>
                              </a:rPr>
                            </m:ctrlPr>
                          </m:dPr>
                          <m:e>
                            <m:r>
                              <a:rPr lang="es-ES" b="0" i="1" smtClean="0">
                                <a:latin typeface="Cambria Math"/>
                              </a:rPr>
                              <m:t>𝑁𝑜</m:t>
                            </m:r>
                            <m:r>
                              <a:rPr lang="es-ES" b="0" i="1" smtClean="0">
                                <a:latin typeface="Cambria Math"/>
                              </a:rPr>
                              <m:t> </m:t>
                            </m:r>
                            <m:r>
                              <a:rPr lang="es-ES" b="0" i="1" smtClean="0">
                                <a:latin typeface="Cambria Math"/>
                              </a:rPr>
                              <m:t>𝑠𝑒</m:t>
                            </m:r>
                            <m:r>
                              <a:rPr lang="es-ES" b="0" i="1" smtClean="0">
                                <a:latin typeface="Cambria Math"/>
                              </a:rPr>
                              <m:t> </m:t>
                            </m:r>
                            <m:r>
                              <a:rPr lang="es-ES" b="0" i="1" smtClean="0">
                                <a:latin typeface="Cambria Math"/>
                              </a:rPr>
                              <m:t>𝑐𝑜𝑛𝑠𝑖𝑑𝑒𝑟𝑎</m:t>
                            </m:r>
                            <m:r>
                              <a:rPr lang="es-ES" b="0" i="1" smtClean="0">
                                <a:latin typeface="Cambria Math"/>
                              </a:rPr>
                              <m:t> </m:t>
                            </m:r>
                            <m:r>
                              <a:rPr lang="es-ES" b="0" i="1" smtClean="0">
                                <a:latin typeface="Cambria Math"/>
                              </a:rPr>
                              <m:t>𝑓𝑒𝑚𝑖𝑛𝑖𝑠𝑡𝑎</m:t>
                            </m:r>
                          </m:e>
                        </m:d>
                      </m:e>
                    </m:d>
                  </m:oMath>
                </a14:m>
                <a:br>
                  <a:rPr lang="es-MX" b="0" i="1" dirty="0">
                    <a:latin typeface="Cambria Math"/>
                  </a:rPr>
                </a:br>
                <a14:m>
                  <m:oMath xmlns:m="http://schemas.openxmlformats.org/officeDocument/2006/math">
                    <m:r>
                      <a:rPr lang="es-MX" b="0" i="1" smtClean="0">
                        <a:latin typeface="Cambria Math"/>
                      </a:rPr>
                      <m:t>=0.</m:t>
                    </m:r>
                    <m:r>
                      <a:rPr lang="es-ES" b="0" i="1" smtClean="0">
                        <a:latin typeface="Cambria Math"/>
                      </a:rPr>
                      <m:t>31</m:t>
                    </m:r>
                  </m:oMath>
                </a14:m>
                <a:endParaRPr lang="es-MX" b="0" dirty="0"/>
              </a:p>
              <a:p>
                <a14:m>
                  <m:oMath xmlns:m="http://schemas.openxmlformats.org/officeDocument/2006/math">
                    <m:r>
                      <a:rPr lang="es-MX" i="1">
                        <a:latin typeface="Cambria Math"/>
                      </a:rPr>
                      <m:t>𝑃</m:t>
                    </m:r>
                    <m:d>
                      <m:dPr>
                        <m:ctrlPr>
                          <a:rPr lang="es-MX" i="1">
                            <a:latin typeface="Cambria Math" panose="02040503050406030204" pitchFamily="18" charset="0"/>
                          </a:rPr>
                        </m:ctrlPr>
                      </m:dPr>
                      <m:e>
                        <m:d>
                          <m:dPr>
                            <m:begChr m:val="{"/>
                            <m:endChr m:val="}"/>
                            <m:ctrlPr>
                              <a:rPr lang="es-MX" i="1" smtClean="0">
                                <a:latin typeface="Cambria Math" panose="02040503050406030204" pitchFamily="18" charset="0"/>
                              </a:rPr>
                            </m:ctrlPr>
                          </m:dPr>
                          <m:e>
                            <m:r>
                              <a:rPr lang="es-MX" b="0" i="1" smtClean="0">
                                <a:latin typeface="Cambria Math"/>
                              </a:rPr>
                              <m:t>𝑋</m:t>
                            </m:r>
                            <m:r>
                              <a:rPr lang="es-MX" b="0" i="1" smtClean="0">
                                <a:latin typeface="Cambria Math"/>
                              </a:rPr>
                              <m:t>=1</m:t>
                            </m:r>
                          </m:e>
                        </m:d>
                      </m:e>
                    </m:d>
                    <m:r>
                      <a:rPr lang="es-MX" i="1">
                        <a:latin typeface="Cambria Math"/>
                      </a:rPr>
                      <m:t>=</m:t>
                    </m:r>
                    <m:r>
                      <a:rPr lang="es-MX" b="0" i="1" smtClean="0">
                        <a:latin typeface="Cambria Math"/>
                      </a:rPr>
                      <m:t>𝑃</m:t>
                    </m:r>
                    <m:d>
                      <m:dPr>
                        <m:ctrlPr>
                          <a:rPr lang="es-MX" b="0" i="1" smtClean="0">
                            <a:latin typeface="Cambria Math" panose="02040503050406030204" pitchFamily="18" charset="0"/>
                          </a:rPr>
                        </m:ctrlPr>
                      </m:dPr>
                      <m:e>
                        <m:d>
                          <m:dPr>
                            <m:begChr m:val="{"/>
                            <m:endChr m:val="}"/>
                            <m:ctrlPr>
                              <a:rPr lang="es-MX" b="0" i="1" smtClean="0">
                                <a:latin typeface="Cambria Math" panose="02040503050406030204" pitchFamily="18" charset="0"/>
                              </a:rPr>
                            </m:ctrlPr>
                          </m:dPr>
                          <m:e>
                            <m:r>
                              <a:rPr lang="es-ES" b="0" i="1" smtClean="0">
                                <a:latin typeface="Cambria Math"/>
                              </a:rPr>
                              <m:t>𝑆𝑒</m:t>
                            </m:r>
                            <m:r>
                              <a:rPr lang="es-ES" b="0" i="1" smtClean="0">
                                <a:latin typeface="Cambria Math"/>
                              </a:rPr>
                              <m:t> </m:t>
                            </m:r>
                            <m:r>
                              <a:rPr lang="es-ES" b="0" i="1" smtClean="0">
                                <a:latin typeface="Cambria Math"/>
                              </a:rPr>
                              <m:t>𝑐𝑜𝑛𝑠𝑖𝑑𝑒𝑟𝑎</m:t>
                            </m:r>
                            <m:r>
                              <a:rPr lang="es-ES" b="0" i="1" smtClean="0">
                                <a:latin typeface="Cambria Math"/>
                              </a:rPr>
                              <m:t> </m:t>
                            </m:r>
                            <m:r>
                              <a:rPr lang="es-ES" b="0" i="1" smtClean="0">
                                <a:latin typeface="Cambria Math"/>
                              </a:rPr>
                              <m:t>𝑓𝑒𝑚𝑖𝑛𝑖𝑠𝑡𝑎</m:t>
                            </m:r>
                          </m:e>
                        </m:d>
                      </m:e>
                    </m:d>
                  </m:oMath>
                </a14:m>
                <a:br>
                  <a:rPr lang="es-MX" b="0" i="1" dirty="0">
                    <a:latin typeface="Cambria Math"/>
                  </a:rPr>
                </a:br>
                <a14:m>
                  <m:oMath xmlns:m="http://schemas.openxmlformats.org/officeDocument/2006/math">
                    <m:r>
                      <a:rPr lang="es-MX" b="0" i="1" smtClean="0">
                        <a:latin typeface="Cambria Math"/>
                      </a:rPr>
                      <m:t>=</m:t>
                    </m:r>
                    <m:r>
                      <a:rPr lang="es-MX" i="1">
                        <a:latin typeface="Cambria Math"/>
                      </a:rPr>
                      <m:t>0.</m:t>
                    </m:r>
                    <m:r>
                      <a:rPr lang="es-ES" b="0" i="1" smtClean="0">
                        <a:latin typeface="Cambria Math"/>
                      </a:rPr>
                      <m:t>69</m:t>
                    </m:r>
                  </m:oMath>
                </a14:m>
                <a:endParaRPr lang="es-MX"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blipFill rotWithShape="1">
                <a:blip r:embed="rId3"/>
                <a:stretch>
                  <a:fillRect l="-593" t="-1167" r="-519"/>
                </a:stretch>
              </a:blipFill>
            </p:spPr>
            <p:txBody>
              <a:bodyPr/>
              <a:lstStyle/>
              <a:p>
                <a:r>
                  <a:rPr lang="es-MX">
                    <a:noFill/>
                  </a:rPr>
                  <a:t> </a:t>
                </a:r>
              </a:p>
            </p:txBody>
          </p:sp>
        </mc:Fallback>
      </mc:AlternateContent>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22</a:t>
            </a:fld>
            <a:endParaRPr lang="es-ES"/>
          </a:p>
        </p:txBody>
      </p:sp>
      <p:sp>
        <p:nvSpPr>
          <p:cNvPr id="8" name="7 Elipse"/>
          <p:cNvSpPr/>
          <p:nvPr/>
        </p:nvSpPr>
        <p:spPr>
          <a:xfrm>
            <a:off x="4932040" y="3555816"/>
            <a:ext cx="2232248" cy="1590477"/>
          </a:xfrm>
          <a:prstGeom prst="ellipse">
            <a:avLst/>
          </a:prstGeom>
          <a:solidFill>
            <a:schemeClr val="accent5">
              <a:lumMod val="40000"/>
              <a:lumOff val="6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s-MX" sz="1600" dirty="0">
                <a:solidFill>
                  <a:srgbClr val="FF3399"/>
                </a:solidFill>
              </a:rPr>
              <a:t>FEMINISMO</a:t>
            </a:r>
          </a:p>
          <a:p>
            <a:pPr algn="ctr"/>
            <a:r>
              <a:rPr lang="es-MX" sz="1600" dirty="0">
                <a:solidFill>
                  <a:srgbClr val="FF3399"/>
                </a:solidFill>
              </a:rPr>
              <a:t>Es la noción radical de que las mujeres son personas</a:t>
            </a:r>
          </a:p>
        </p:txBody>
      </p:sp>
    </p:spTree>
    <p:extLst>
      <p:ext uri="{BB962C8B-B14F-4D97-AF65-F5344CB8AC3E}">
        <p14:creationId xmlns:p14="http://schemas.microsoft.com/office/powerpoint/2010/main" val="3394814592"/>
      </p:ext>
    </p:extLst>
  </p:cSld>
  <p:clrMapOvr>
    <a:masterClrMapping/>
  </p:clrMapOvr>
  <p:transition spd="slow">
    <p:pull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lstStyle/>
          <a:p>
            <a:r>
              <a:rPr lang="es-ES" dirty="0"/>
              <a:t>Distribución de probabilidad</a:t>
            </a:r>
            <a:endParaRPr lang="es-MX" dirty="0"/>
          </a:p>
        </p:txBody>
      </p:sp>
      <p:sp>
        <p:nvSpPr>
          <p:cNvPr id="8" name="7 Marcador de texto"/>
          <p:cNvSpPr>
            <a:spLocks noGrp="1"/>
          </p:cNvSpPr>
          <p:nvPr>
            <p:ph type="body" idx="1"/>
          </p:nvPr>
        </p:nvSpPr>
        <p:spPr/>
        <p:txBody>
          <a:bodyPr/>
          <a:lstStyle/>
          <a:p>
            <a:endParaRPr lang="es-MX"/>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23</a:t>
            </a:fld>
            <a:endParaRPr lang="es-ES"/>
          </a:p>
        </p:txBody>
      </p:sp>
    </p:spTree>
    <p:extLst>
      <p:ext uri="{BB962C8B-B14F-4D97-AF65-F5344CB8AC3E}">
        <p14:creationId xmlns:p14="http://schemas.microsoft.com/office/powerpoint/2010/main" val="685767581"/>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Distribución de probabilidad</a:t>
            </a:r>
          </a:p>
        </p:txBody>
      </p:sp>
      <p:sp>
        <p:nvSpPr>
          <p:cNvPr id="3" name="2 Marcador de contenido"/>
          <p:cNvSpPr>
            <a:spLocks noGrp="1"/>
          </p:cNvSpPr>
          <p:nvPr>
            <p:ph idx="1"/>
          </p:nvPr>
        </p:nvSpPr>
        <p:spPr/>
        <p:txBody>
          <a:bodyPr>
            <a:noAutofit/>
          </a:bodyPr>
          <a:lstStyle/>
          <a:p>
            <a:r>
              <a:rPr lang="es-MX" sz="3200" dirty="0"/>
              <a:t>Una distribución de probabilidad para una variable aleatoria </a:t>
            </a:r>
            <a:r>
              <a:rPr lang="es-MX" sz="3200" i="1" dirty="0">
                <a:latin typeface="Times New Roman" panose="02020603050405020304" pitchFamily="18" charset="0"/>
                <a:cs typeface="Times New Roman" panose="02020603050405020304" pitchFamily="18" charset="0"/>
              </a:rPr>
              <a:t>X</a:t>
            </a:r>
            <a:r>
              <a:rPr lang="es-MX" sz="3200" dirty="0"/>
              <a:t> es una </a:t>
            </a:r>
            <a:r>
              <a:rPr lang="es-MX" sz="3200" dirty="0">
                <a:solidFill>
                  <a:srgbClr val="C00000"/>
                </a:solidFill>
              </a:rPr>
              <a:t>regla</a:t>
            </a:r>
            <a:r>
              <a:rPr lang="es-MX" sz="3200" dirty="0"/>
              <a:t> que proporciona la </a:t>
            </a:r>
            <a:r>
              <a:rPr lang="es-MX" sz="3200" dirty="0">
                <a:solidFill>
                  <a:srgbClr val="C00000"/>
                </a:solidFill>
              </a:rPr>
              <a:t>probabilidad de ocurrencia</a:t>
            </a:r>
            <a:r>
              <a:rPr lang="es-MX" sz="3200" dirty="0"/>
              <a:t> de cada uno de los valores de </a:t>
            </a:r>
            <a:r>
              <a:rPr lang="es-MX" sz="3200" i="1" dirty="0">
                <a:latin typeface="Times New Roman" panose="02020603050405020304" pitchFamily="18" charset="0"/>
                <a:cs typeface="Times New Roman" panose="02020603050405020304" pitchFamily="18" charset="0"/>
              </a:rPr>
              <a:t>X</a:t>
            </a:r>
          </a:p>
          <a:p>
            <a:r>
              <a:rPr lang="es-MX" sz="3200" dirty="0"/>
              <a:t>Puede darse en forma de una </a:t>
            </a:r>
            <a:r>
              <a:rPr lang="es-MX" sz="3200" dirty="0">
                <a:solidFill>
                  <a:srgbClr val="FF0000"/>
                </a:solidFill>
              </a:rPr>
              <a:t>tabla</a:t>
            </a:r>
            <a:r>
              <a:rPr lang="es-MX" sz="3200" dirty="0"/>
              <a:t>, </a:t>
            </a:r>
            <a:r>
              <a:rPr lang="es-MX" sz="3200" dirty="0">
                <a:solidFill>
                  <a:srgbClr val="FF0000"/>
                </a:solidFill>
              </a:rPr>
              <a:t>gráfica </a:t>
            </a:r>
            <a:r>
              <a:rPr lang="es-MX" sz="3200" dirty="0"/>
              <a:t>o </a:t>
            </a:r>
            <a:r>
              <a:rPr lang="es-MX" sz="3200" dirty="0">
                <a:solidFill>
                  <a:srgbClr val="FF0000"/>
                </a:solidFill>
              </a:rPr>
              <a:t>expresión algebraica</a:t>
            </a:r>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24</a:t>
            </a:fld>
            <a:endParaRPr lang="es-ES"/>
          </a:p>
        </p:txBody>
      </p:sp>
    </p:spTree>
    <p:extLst>
      <p:ext uri="{BB962C8B-B14F-4D97-AF65-F5344CB8AC3E}">
        <p14:creationId xmlns:p14="http://schemas.microsoft.com/office/powerpoint/2010/main" val="1780091439"/>
      </p:ext>
    </p:extLst>
  </p:cSld>
  <p:clrMapOvr>
    <a:masterClrMapping/>
  </p:clrMapOvr>
  <p:transition spd="slow">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Distribución de probabilidad</a:t>
            </a:r>
          </a:p>
        </p:txBody>
      </p:sp>
      <p:sp>
        <p:nvSpPr>
          <p:cNvPr id="3" name="2 Marcador de contenido"/>
          <p:cNvSpPr>
            <a:spLocks noGrp="1"/>
          </p:cNvSpPr>
          <p:nvPr>
            <p:ph idx="1"/>
          </p:nvPr>
        </p:nvSpPr>
        <p:spPr/>
        <p:txBody>
          <a:bodyPr>
            <a:normAutofit lnSpcReduction="10000"/>
          </a:bodyPr>
          <a:lstStyle/>
          <a:p>
            <a:r>
              <a:rPr lang="es-MX" sz="2800" dirty="0"/>
              <a:t>En particular, cuando se da como una expresión </a:t>
            </a:r>
            <a:r>
              <a:rPr lang="es-MX" sz="2800" dirty="0" err="1"/>
              <a:t>algebráica</a:t>
            </a:r>
            <a:r>
              <a:rPr lang="es-MX" sz="2800" dirty="0"/>
              <a:t> o “fórmula” se le denomina</a:t>
            </a:r>
            <a:endParaRPr lang="es-MX" sz="2800" dirty="0">
              <a:solidFill>
                <a:srgbClr val="7030A0"/>
              </a:solidFill>
            </a:endParaRPr>
          </a:p>
          <a:p>
            <a:pPr lvl="1"/>
            <a:r>
              <a:rPr lang="es-MX" sz="2400" dirty="0">
                <a:solidFill>
                  <a:srgbClr val="C00000"/>
                </a:solidFill>
              </a:rPr>
              <a:t>Función de masa de probabilidad </a:t>
            </a:r>
            <a:r>
              <a:rPr lang="es-MX" sz="2400" dirty="0"/>
              <a:t>o </a:t>
            </a:r>
            <a:r>
              <a:rPr lang="es-MX" sz="2400" dirty="0" err="1">
                <a:solidFill>
                  <a:srgbClr val="C00000"/>
                </a:solidFill>
              </a:rPr>
              <a:t>fmp</a:t>
            </a:r>
            <a:r>
              <a:rPr lang="es-MX" sz="2400" dirty="0"/>
              <a:t>, si la variable es discreta</a:t>
            </a:r>
          </a:p>
          <a:p>
            <a:pPr lvl="1"/>
            <a:r>
              <a:rPr lang="es-MX" sz="2400" dirty="0">
                <a:solidFill>
                  <a:srgbClr val="C00000"/>
                </a:solidFill>
              </a:rPr>
              <a:t>Función de densidad de probabilidad </a:t>
            </a:r>
            <a:r>
              <a:rPr lang="es-MX" sz="2400" dirty="0"/>
              <a:t>o </a:t>
            </a:r>
            <a:r>
              <a:rPr lang="es-MX" sz="2400" dirty="0" err="1">
                <a:solidFill>
                  <a:srgbClr val="C00000"/>
                </a:solidFill>
              </a:rPr>
              <a:t>fdp</a:t>
            </a:r>
            <a:r>
              <a:rPr lang="es-MX" sz="2400" dirty="0"/>
              <a:t>, si la variable es continua</a:t>
            </a:r>
          </a:p>
          <a:p>
            <a:r>
              <a:rPr lang="es-MX" sz="2800" dirty="0"/>
              <a:t>Cada tipo de función tiene características particulares que se discutirán en las siguientes diapositivas</a:t>
            </a:r>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25</a:t>
            </a:fld>
            <a:endParaRPr lang="es-ES"/>
          </a:p>
        </p:txBody>
      </p:sp>
    </p:spTree>
    <p:extLst>
      <p:ext uri="{BB962C8B-B14F-4D97-AF65-F5344CB8AC3E}">
        <p14:creationId xmlns:p14="http://schemas.microsoft.com/office/powerpoint/2010/main" val="1780091439"/>
      </p:ext>
    </p:extLst>
  </p:cSld>
  <p:clrMapOvr>
    <a:masterClrMapping/>
  </p:clrMapOvr>
  <p:transition spd="slow">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lstStyle/>
          <a:p>
            <a:r>
              <a:rPr lang="es-MX" dirty="0"/>
              <a:t>función de Masa de probabilidad</a:t>
            </a:r>
          </a:p>
        </p:txBody>
      </p:sp>
      <p:sp>
        <p:nvSpPr>
          <p:cNvPr id="8" name="7 Marcador de texto"/>
          <p:cNvSpPr>
            <a:spLocks noGrp="1"/>
          </p:cNvSpPr>
          <p:nvPr>
            <p:ph type="body" idx="1"/>
          </p:nvPr>
        </p:nvSpPr>
        <p:spPr/>
        <p:txBody>
          <a:bodyPr/>
          <a:lstStyle/>
          <a:p>
            <a:r>
              <a:rPr lang="es-MX" dirty="0"/>
              <a:t>Distribución de Probabilidad</a:t>
            </a:r>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26</a:t>
            </a:fld>
            <a:endParaRPr lang="es-ES"/>
          </a:p>
        </p:txBody>
      </p:sp>
    </p:spTree>
    <p:extLst>
      <p:ext uri="{BB962C8B-B14F-4D97-AF65-F5344CB8AC3E}">
        <p14:creationId xmlns:p14="http://schemas.microsoft.com/office/powerpoint/2010/main" val="271786209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s-ES" dirty="0"/>
              <a:t>Variables Aleatorias Discretas</a:t>
            </a:r>
          </a:p>
        </p:txBody>
      </p:sp>
      <p:sp>
        <p:nvSpPr>
          <p:cNvPr id="70659" name="Rectangle 3"/>
          <p:cNvSpPr>
            <a:spLocks noGrp="1" noChangeArrowheads="1"/>
          </p:cNvSpPr>
          <p:nvPr>
            <p:ph idx="1"/>
          </p:nvPr>
        </p:nvSpPr>
        <p:spPr/>
        <p:txBody>
          <a:bodyPr>
            <a:normAutofit fontScale="92500" lnSpcReduction="20000"/>
          </a:bodyPr>
          <a:lstStyle/>
          <a:p>
            <a:r>
              <a:rPr lang="es-ES" sz="4000" dirty="0"/>
              <a:t>Sea </a:t>
            </a:r>
            <a:r>
              <a:rPr lang="es-ES" sz="4000" i="1" dirty="0">
                <a:latin typeface="Times New Roman" pitchFamily="18" charset="0"/>
              </a:rPr>
              <a:t>X</a:t>
            </a:r>
            <a:r>
              <a:rPr lang="es-ES" sz="4000" dirty="0"/>
              <a:t> una variable aleatoria (va)</a:t>
            </a:r>
          </a:p>
          <a:p>
            <a:r>
              <a:rPr lang="es-ES" sz="4000" dirty="0"/>
              <a:t>Se dice que </a:t>
            </a:r>
            <a:r>
              <a:rPr lang="es-ES" sz="4000" i="1" dirty="0">
                <a:latin typeface="Times New Roman" pitchFamily="18" charset="0"/>
              </a:rPr>
              <a:t>X</a:t>
            </a:r>
            <a:r>
              <a:rPr lang="es-ES" sz="4000" dirty="0"/>
              <a:t> es una va </a:t>
            </a:r>
            <a:r>
              <a:rPr lang="es-ES" sz="4000" b="1" dirty="0">
                <a:solidFill>
                  <a:srgbClr val="FF0000"/>
                </a:solidFill>
              </a:rPr>
              <a:t>discreta</a:t>
            </a:r>
            <a:r>
              <a:rPr lang="es-ES" sz="4000" dirty="0">
                <a:solidFill>
                  <a:srgbClr val="FF0000"/>
                </a:solidFill>
              </a:rPr>
              <a:t> </a:t>
            </a:r>
            <a:r>
              <a:rPr lang="es-ES" sz="4000" dirty="0"/>
              <a:t>si el conjunto de todos los valores que puede asumir </a:t>
            </a:r>
            <a:r>
              <a:rPr lang="es-ES" sz="4000" i="1" dirty="0">
                <a:latin typeface="Times New Roman" pitchFamily="18" charset="0"/>
              </a:rPr>
              <a:t>X</a:t>
            </a:r>
            <a:r>
              <a:rPr lang="es-ES" sz="4000" dirty="0"/>
              <a:t> es un </a:t>
            </a:r>
            <a:r>
              <a:rPr lang="es-ES" sz="4000" dirty="0">
                <a:solidFill>
                  <a:srgbClr val="FF0000"/>
                </a:solidFill>
              </a:rPr>
              <a:t>conjunto numerable</a:t>
            </a:r>
            <a:r>
              <a:rPr lang="es-ES" sz="4000" dirty="0"/>
              <a:t>:</a:t>
            </a:r>
          </a:p>
          <a:p>
            <a:pPr lvl="1"/>
            <a:r>
              <a:rPr lang="es-ES" sz="3600" dirty="0"/>
              <a:t>Finito</a:t>
            </a:r>
            <a:r>
              <a:rPr lang="es-ES" sz="3600" dirty="0">
                <a:latin typeface="Times New Roman" pitchFamily="18" charset="0"/>
              </a:rPr>
              <a:t> </a:t>
            </a:r>
            <a:r>
              <a:rPr lang="es-ES" sz="3600" i="1" dirty="0">
                <a:latin typeface="Times New Roman" pitchFamily="18" charset="0"/>
              </a:rPr>
              <a:t>x</a:t>
            </a:r>
            <a:r>
              <a:rPr lang="es-ES" sz="3600" baseline="-25000" dirty="0">
                <a:latin typeface="Times New Roman" pitchFamily="18" charset="0"/>
              </a:rPr>
              <a:t>1</a:t>
            </a:r>
            <a:r>
              <a:rPr lang="es-ES" sz="3600" i="1" dirty="0">
                <a:latin typeface="Times New Roman" pitchFamily="18" charset="0"/>
              </a:rPr>
              <a:t>, x</a:t>
            </a:r>
            <a:r>
              <a:rPr lang="es-ES" sz="3600" baseline="-25000" dirty="0">
                <a:latin typeface="Times New Roman" pitchFamily="18" charset="0"/>
              </a:rPr>
              <a:t>2</a:t>
            </a:r>
            <a:r>
              <a:rPr lang="es-ES" sz="3600" i="1" dirty="0">
                <a:latin typeface="Times New Roman" pitchFamily="18" charset="0"/>
              </a:rPr>
              <a:t>, ..., </a:t>
            </a:r>
            <a:r>
              <a:rPr lang="es-ES" sz="3600" i="1" dirty="0" err="1">
                <a:latin typeface="Times New Roman" pitchFamily="18" charset="0"/>
              </a:rPr>
              <a:t>x</a:t>
            </a:r>
            <a:r>
              <a:rPr lang="es-ES" sz="3600" i="1" baseline="-25000" dirty="0" err="1">
                <a:latin typeface="Times New Roman" pitchFamily="18" charset="0"/>
              </a:rPr>
              <a:t>n</a:t>
            </a:r>
            <a:r>
              <a:rPr lang="es-ES" sz="3600" i="1" baseline="-25000" dirty="0">
                <a:latin typeface="Times New Roman" pitchFamily="18" charset="0"/>
              </a:rPr>
              <a:t> </a:t>
            </a:r>
            <a:endParaRPr lang="es-ES" sz="3600" dirty="0"/>
          </a:p>
          <a:p>
            <a:pPr lvl="1"/>
            <a:r>
              <a:rPr lang="es-ES" sz="3600" dirty="0"/>
              <a:t>Infinito </a:t>
            </a:r>
            <a:r>
              <a:rPr lang="es-ES" sz="3600" i="1" dirty="0">
                <a:latin typeface="Times New Roman" pitchFamily="18" charset="0"/>
              </a:rPr>
              <a:t>x</a:t>
            </a:r>
            <a:r>
              <a:rPr lang="es-ES" sz="3600" baseline="-25000" dirty="0">
                <a:latin typeface="Times New Roman" pitchFamily="18" charset="0"/>
              </a:rPr>
              <a:t>1</a:t>
            </a:r>
            <a:r>
              <a:rPr lang="es-ES" sz="3600" i="1" dirty="0">
                <a:latin typeface="Times New Roman" pitchFamily="18" charset="0"/>
              </a:rPr>
              <a:t>, x</a:t>
            </a:r>
            <a:r>
              <a:rPr lang="es-ES" sz="3600" baseline="-25000" dirty="0">
                <a:latin typeface="Times New Roman" pitchFamily="18" charset="0"/>
              </a:rPr>
              <a:t>2</a:t>
            </a:r>
            <a:r>
              <a:rPr lang="es-ES" sz="3600" i="1" dirty="0">
                <a:latin typeface="Times New Roman" pitchFamily="18" charset="0"/>
              </a:rPr>
              <a:t>, ...</a:t>
            </a:r>
            <a:endParaRPr lang="es-ES" sz="3600" dirty="0">
              <a:latin typeface="Times New Roman" pitchFamily="18" charset="0"/>
            </a:endParaRPr>
          </a:p>
        </p:txBody>
      </p:sp>
      <p:sp>
        <p:nvSpPr>
          <p:cNvPr id="5" name="3 Marcador de fecha"/>
          <p:cNvSpPr>
            <a:spLocks noGrp="1"/>
          </p:cNvSpPr>
          <p:nvPr>
            <p:ph type="dt" sz="half" idx="10"/>
          </p:nvPr>
        </p:nvSpPr>
        <p:spPr/>
        <p:txBody>
          <a:bodyPr/>
          <a:lstStyle/>
          <a:p>
            <a:r>
              <a:rPr lang="es-MX"/>
              <a:t>v2.5:1016</a:t>
            </a:r>
            <a:endParaRPr lang="es-ES" dirty="0"/>
          </a:p>
        </p:txBody>
      </p:sp>
      <p:sp>
        <p:nvSpPr>
          <p:cNvPr id="6" name="4 Marcador de pie de página"/>
          <p:cNvSpPr>
            <a:spLocks noGrp="1"/>
          </p:cNvSpPr>
          <p:nvPr>
            <p:ph type="ftr" sz="quarter" idx="11"/>
          </p:nvPr>
        </p:nvSpPr>
        <p:spPr/>
        <p:txBody>
          <a:bodyPr/>
          <a:lstStyle/>
          <a:p>
            <a:r>
              <a:rPr lang="es-ES"/>
              <a:t>Distribuciones Discretas de Probabilidad</a:t>
            </a:r>
          </a:p>
        </p:txBody>
      </p:sp>
      <p:sp>
        <p:nvSpPr>
          <p:cNvPr id="7" name="5 Marcador de número de diapositiva"/>
          <p:cNvSpPr>
            <a:spLocks noGrp="1"/>
          </p:cNvSpPr>
          <p:nvPr>
            <p:ph type="sldNum" sz="quarter" idx="12"/>
          </p:nvPr>
        </p:nvSpPr>
        <p:spPr/>
        <p:txBody>
          <a:bodyPr/>
          <a:lstStyle/>
          <a:p>
            <a:fld id="{FEC0BDCF-B057-4EAF-905F-9D03DD1AB564}" type="slidenum">
              <a:rPr lang="es-ES"/>
              <a:pPr/>
              <a:t>27</a:t>
            </a:fld>
            <a:endParaRPr lang="es-ES"/>
          </a:p>
        </p:txBody>
      </p:sp>
    </p:spTree>
    <p:extLst>
      <p:ext uri="{BB962C8B-B14F-4D97-AF65-F5344CB8AC3E}">
        <p14:creationId xmlns:p14="http://schemas.microsoft.com/office/powerpoint/2010/main" val="1845353593"/>
      </p:ext>
    </p:extLst>
  </p:cSld>
  <p:clrMapOvr>
    <a:masterClrMapping/>
  </p:clrMapOvr>
  <p:transition spd="slow">
    <p:cover dir="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s-ES" dirty="0"/>
              <a:t>Variables Aleatorias Discretas</a:t>
            </a:r>
          </a:p>
        </p:txBody>
      </p:sp>
      <p:sp>
        <p:nvSpPr>
          <p:cNvPr id="70659" name="Rectangle 3"/>
          <p:cNvSpPr>
            <a:spLocks noGrp="1" noChangeArrowheads="1"/>
          </p:cNvSpPr>
          <p:nvPr>
            <p:ph idx="1"/>
          </p:nvPr>
        </p:nvSpPr>
        <p:spPr/>
        <p:txBody>
          <a:bodyPr>
            <a:normAutofit/>
          </a:bodyPr>
          <a:lstStyle/>
          <a:p>
            <a:r>
              <a:rPr lang="es-ES" sz="3600" dirty="0"/>
              <a:t>A la función </a:t>
            </a:r>
            <a:r>
              <a:rPr lang="es-ES" sz="3600" i="1" dirty="0">
                <a:latin typeface="Times New Roman" pitchFamily="18" charset="0"/>
              </a:rPr>
              <a:t>f</a:t>
            </a:r>
            <a:r>
              <a:rPr lang="es-ES" sz="3600" dirty="0">
                <a:latin typeface="Times New Roman" pitchFamily="18" charset="0"/>
              </a:rPr>
              <a:t>(</a:t>
            </a:r>
            <a:r>
              <a:rPr lang="es-ES" sz="3600" i="1" dirty="0">
                <a:latin typeface="Times New Roman" pitchFamily="18" charset="0"/>
              </a:rPr>
              <a:t>x</a:t>
            </a:r>
            <a:r>
              <a:rPr lang="es-ES" sz="3600" dirty="0">
                <a:latin typeface="Times New Roman" pitchFamily="18" charset="0"/>
              </a:rPr>
              <a:t>)</a:t>
            </a:r>
            <a:r>
              <a:rPr lang="es-ES" sz="3600" i="1" dirty="0">
                <a:latin typeface="Times New Roman" pitchFamily="18" charset="0"/>
              </a:rPr>
              <a:t> = P</a:t>
            </a:r>
            <a:r>
              <a:rPr lang="es-ES" sz="3600" dirty="0">
                <a:latin typeface="Times New Roman" pitchFamily="18" charset="0"/>
              </a:rPr>
              <a:t>(</a:t>
            </a:r>
            <a:r>
              <a:rPr lang="es-ES" sz="3600" i="1" dirty="0">
                <a:latin typeface="Times New Roman" pitchFamily="18" charset="0"/>
              </a:rPr>
              <a:t>X=x</a:t>
            </a:r>
            <a:r>
              <a:rPr lang="es-ES" sz="3600" dirty="0">
                <a:latin typeface="Times New Roman" pitchFamily="18" charset="0"/>
              </a:rPr>
              <a:t>)</a:t>
            </a:r>
            <a:r>
              <a:rPr lang="es-ES" sz="3600" i="1" dirty="0">
                <a:latin typeface="Times New Roman" pitchFamily="18" charset="0"/>
              </a:rPr>
              <a:t>, x =</a:t>
            </a:r>
            <a:r>
              <a:rPr lang="es-ES" sz="3600" dirty="0"/>
              <a:t> </a:t>
            </a:r>
            <a:r>
              <a:rPr lang="es-ES" sz="3600" i="1" dirty="0">
                <a:latin typeface="Times New Roman" pitchFamily="18" charset="0"/>
              </a:rPr>
              <a:t>x</a:t>
            </a:r>
            <a:r>
              <a:rPr lang="es-ES" sz="3600" baseline="-25000" dirty="0">
                <a:latin typeface="Times New Roman" pitchFamily="18" charset="0"/>
              </a:rPr>
              <a:t>1</a:t>
            </a:r>
            <a:r>
              <a:rPr lang="es-ES" sz="3600" i="1" dirty="0">
                <a:latin typeface="Times New Roman" pitchFamily="18" charset="0"/>
              </a:rPr>
              <a:t>, x</a:t>
            </a:r>
            <a:r>
              <a:rPr lang="es-ES" sz="3600" baseline="-25000" dirty="0">
                <a:latin typeface="Times New Roman" pitchFamily="18" charset="0"/>
              </a:rPr>
              <a:t>2</a:t>
            </a:r>
            <a:r>
              <a:rPr lang="es-ES" sz="3600" i="1" dirty="0">
                <a:latin typeface="Times New Roman" pitchFamily="18" charset="0"/>
              </a:rPr>
              <a:t>, ...</a:t>
            </a:r>
            <a:r>
              <a:rPr lang="es-ES" sz="3600" dirty="0"/>
              <a:t> que asigna la probabilidad a cada posible valor de </a:t>
            </a:r>
            <a:r>
              <a:rPr lang="es-ES" sz="3600" i="1" dirty="0">
                <a:latin typeface="Times New Roman" pitchFamily="18" charset="0"/>
              </a:rPr>
              <a:t>X</a:t>
            </a:r>
            <a:r>
              <a:rPr lang="es-ES" sz="3600" dirty="0"/>
              <a:t> se le llama </a:t>
            </a:r>
            <a:r>
              <a:rPr lang="es-ES" sz="3600" b="1" dirty="0"/>
              <a:t>función de densidad de probabilidad discreta</a:t>
            </a:r>
            <a:r>
              <a:rPr lang="es-ES" sz="3600" dirty="0"/>
              <a:t> (</a:t>
            </a:r>
            <a:r>
              <a:rPr lang="es-ES" sz="3600" dirty="0" err="1"/>
              <a:t>fdp</a:t>
            </a:r>
            <a:r>
              <a:rPr lang="es-ES" sz="3600" dirty="0"/>
              <a:t> discreta) o </a:t>
            </a:r>
            <a:r>
              <a:rPr lang="es-ES" sz="3600" b="1" dirty="0">
                <a:solidFill>
                  <a:srgbClr val="C00000"/>
                </a:solidFill>
              </a:rPr>
              <a:t>función de masa de probabilidad</a:t>
            </a:r>
            <a:r>
              <a:rPr lang="es-ES" sz="3600" dirty="0"/>
              <a:t> (</a:t>
            </a:r>
            <a:r>
              <a:rPr lang="es-ES" sz="3600" dirty="0" err="1"/>
              <a:t>fmp</a:t>
            </a:r>
            <a:r>
              <a:rPr lang="es-ES" sz="3600" dirty="0"/>
              <a:t>)</a:t>
            </a:r>
          </a:p>
        </p:txBody>
      </p:sp>
      <p:sp>
        <p:nvSpPr>
          <p:cNvPr id="5" name="3 Marcador de fecha"/>
          <p:cNvSpPr>
            <a:spLocks noGrp="1"/>
          </p:cNvSpPr>
          <p:nvPr>
            <p:ph type="dt" sz="half" idx="10"/>
          </p:nvPr>
        </p:nvSpPr>
        <p:spPr/>
        <p:txBody>
          <a:bodyPr/>
          <a:lstStyle/>
          <a:p>
            <a:r>
              <a:rPr lang="es-MX"/>
              <a:t>v2.5:1016</a:t>
            </a:r>
            <a:endParaRPr lang="es-ES" dirty="0"/>
          </a:p>
        </p:txBody>
      </p:sp>
      <p:sp>
        <p:nvSpPr>
          <p:cNvPr id="6" name="4 Marcador de pie de página"/>
          <p:cNvSpPr>
            <a:spLocks noGrp="1"/>
          </p:cNvSpPr>
          <p:nvPr>
            <p:ph type="ftr" sz="quarter" idx="11"/>
          </p:nvPr>
        </p:nvSpPr>
        <p:spPr/>
        <p:txBody>
          <a:bodyPr/>
          <a:lstStyle/>
          <a:p>
            <a:r>
              <a:rPr lang="es-ES"/>
              <a:t>Distribuciones Discretas de Probabilidad</a:t>
            </a:r>
          </a:p>
        </p:txBody>
      </p:sp>
      <p:sp>
        <p:nvSpPr>
          <p:cNvPr id="7" name="5 Marcador de número de diapositiva"/>
          <p:cNvSpPr>
            <a:spLocks noGrp="1"/>
          </p:cNvSpPr>
          <p:nvPr>
            <p:ph type="sldNum" sz="quarter" idx="12"/>
          </p:nvPr>
        </p:nvSpPr>
        <p:spPr/>
        <p:txBody>
          <a:bodyPr/>
          <a:lstStyle/>
          <a:p>
            <a:fld id="{FEC0BDCF-B057-4EAF-905F-9D03DD1AB564}" type="slidenum">
              <a:rPr lang="es-ES"/>
              <a:pPr/>
              <a:t>28</a:t>
            </a:fld>
            <a:endParaRPr lang="es-ES"/>
          </a:p>
        </p:txBody>
      </p:sp>
    </p:spTree>
    <p:extLst>
      <p:ext uri="{BB962C8B-B14F-4D97-AF65-F5344CB8AC3E}">
        <p14:creationId xmlns:p14="http://schemas.microsoft.com/office/powerpoint/2010/main" val="1889448188"/>
      </p:ext>
    </p:extLst>
  </p:cSld>
  <p:clrMapOvr>
    <a:masterClrMapping/>
  </p:clrMapOvr>
  <p:transition spd="slow">
    <p:cover dir="l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s-ES" dirty="0"/>
              <a:t>Variables Aleatorias Discretas</a:t>
            </a:r>
          </a:p>
        </p:txBody>
      </p:sp>
      <mc:AlternateContent xmlns:mc="http://schemas.openxmlformats.org/markup-compatibility/2006" xmlns:a14="http://schemas.microsoft.com/office/drawing/2010/main">
        <mc:Choice Requires="a14">
          <p:sp>
            <p:nvSpPr>
              <p:cNvPr id="70659" name="Rectangle 3"/>
              <p:cNvSpPr>
                <a:spLocks noGrp="1" noChangeArrowheads="1"/>
              </p:cNvSpPr>
              <p:nvPr>
                <p:ph idx="1"/>
              </p:nvPr>
            </p:nvSpPr>
            <p:spPr/>
            <p:txBody>
              <a:bodyPr>
                <a:normAutofit/>
              </a:bodyPr>
              <a:lstStyle/>
              <a:p>
                <a:r>
                  <a:rPr lang="es-ES" sz="3600" dirty="0"/>
                  <a:t>Si la va </a:t>
                </a:r>
                <a:r>
                  <a:rPr lang="es-ES" sz="3600" i="1" dirty="0">
                    <a:latin typeface="Times New Roman" pitchFamily="18" charset="0"/>
                  </a:rPr>
                  <a:t>X</a:t>
                </a:r>
                <a:r>
                  <a:rPr lang="es-ES" sz="3600" dirty="0"/>
                  <a:t> puede asumir los valores </a:t>
                </a:r>
                <a:r>
                  <a:rPr lang="es-ES" sz="3600" i="1" dirty="0">
                    <a:latin typeface="Times New Roman" pitchFamily="18" charset="0"/>
                  </a:rPr>
                  <a:t>x</a:t>
                </a:r>
                <a:r>
                  <a:rPr lang="es-ES" sz="3600" baseline="-25000" dirty="0">
                    <a:latin typeface="Times New Roman" pitchFamily="18" charset="0"/>
                  </a:rPr>
                  <a:t>1</a:t>
                </a:r>
                <a:r>
                  <a:rPr lang="es-ES" sz="3600" i="1" dirty="0">
                    <a:latin typeface="Times New Roman" pitchFamily="18" charset="0"/>
                  </a:rPr>
                  <a:t>, x</a:t>
                </a:r>
                <a:r>
                  <a:rPr lang="es-ES" sz="3600" baseline="-25000" dirty="0">
                    <a:latin typeface="Times New Roman" pitchFamily="18" charset="0"/>
                  </a:rPr>
                  <a:t>2</a:t>
                </a:r>
                <a:r>
                  <a:rPr lang="es-ES" sz="3600" i="1" dirty="0">
                    <a:latin typeface="Times New Roman" pitchFamily="18" charset="0"/>
                  </a:rPr>
                  <a:t>, ...</a:t>
                </a:r>
                <a:r>
                  <a:rPr lang="es-ES" sz="3600" dirty="0"/>
                  <a:t>; y</a:t>
                </a:r>
                <a:r>
                  <a:rPr lang="es-ES" sz="3600" i="1" dirty="0">
                    <a:latin typeface="Times New Roman" pitchFamily="18" charset="0"/>
                  </a:rPr>
                  <a:t> f </a:t>
                </a:r>
                <a:r>
                  <a:rPr lang="es-ES" sz="3600" dirty="0"/>
                  <a:t>es su función de masa de probabilidad</a:t>
                </a:r>
                <a:r>
                  <a:rPr lang="es-ES" sz="3600" i="1" dirty="0">
                    <a:latin typeface="Times New Roman" pitchFamily="18" charset="0"/>
                  </a:rPr>
                  <a:t>, </a:t>
                </a:r>
                <a:r>
                  <a:rPr lang="es-ES" sz="3600" dirty="0"/>
                  <a:t>entonces esta debe cumplir dos condiciones básicas:</a:t>
                </a:r>
              </a:p>
              <a:p>
                <a:pPr marL="742950" indent="-742950">
                  <a:buFont typeface="+mj-lt"/>
                  <a:buAutoNum type="arabicPeriod"/>
                </a:pPr>
                <a14:m>
                  <m:oMath xmlns:m="http://schemas.openxmlformats.org/officeDocument/2006/math">
                    <m:r>
                      <a:rPr lang="es-MX" sz="3600" b="0" i="1" smtClean="0">
                        <a:latin typeface="Cambria Math"/>
                      </a:rPr>
                      <m:t>𝑓</m:t>
                    </m:r>
                    <m:d>
                      <m:dPr>
                        <m:ctrlPr>
                          <a:rPr lang="es-MX" sz="3600" b="0" i="1" smtClean="0">
                            <a:latin typeface="Cambria Math" panose="02040503050406030204" pitchFamily="18" charset="0"/>
                          </a:rPr>
                        </m:ctrlPr>
                      </m:dPr>
                      <m:e>
                        <m:sSub>
                          <m:sSubPr>
                            <m:ctrlPr>
                              <a:rPr lang="es-MX" sz="3600" b="0" i="1" smtClean="0">
                                <a:latin typeface="Cambria Math" panose="02040503050406030204" pitchFamily="18" charset="0"/>
                              </a:rPr>
                            </m:ctrlPr>
                          </m:sSubPr>
                          <m:e>
                            <m:r>
                              <a:rPr lang="es-MX" sz="3600" b="0" i="1" smtClean="0">
                                <a:latin typeface="Cambria Math"/>
                              </a:rPr>
                              <m:t>𝑥</m:t>
                            </m:r>
                          </m:e>
                          <m:sub>
                            <m:r>
                              <a:rPr lang="es-MX" sz="3600" b="0" i="1" smtClean="0">
                                <a:latin typeface="Cambria Math"/>
                              </a:rPr>
                              <m:t>𝑖</m:t>
                            </m:r>
                          </m:sub>
                        </m:sSub>
                      </m:e>
                    </m:d>
                    <m:r>
                      <a:rPr lang="es-MX" sz="3600" b="0" i="1" smtClean="0">
                        <a:latin typeface="Cambria Math"/>
                        <a:ea typeface="Cambria Math"/>
                      </a:rPr>
                      <m:t>≥0, ∀</m:t>
                    </m:r>
                    <m:sSub>
                      <m:sSubPr>
                        <m:ctrlPr>
                          <a:rPr lang="es-MX" sz="3600" b="0" i="1" smtClean="0">
                            <a:latin typeface="Cambria Math" panose="02040503050406030204" pitchFamily="18" charset="0"/>
                            <a:ea typeface="Cambria Math"/>
                          </a:rPr>
                        </m:ctrlPr>
                      </m:sSubPr>
                      <m:e>
                        <m:r>
                          <a:rPr lang="es-MX" sz="3600" b="0" i="1" smtClean="0">
                            <a:latin typeface="Cambria Math"/>
                            <a:ea typeface="Cambria Math"/>
                          </a:rPr>
                          <m:t>𝑥</m:t>
                        </m:r>
                      </m:e>
                      <m:sub>
                        <m:r>
                          <a:rPr lang="es-MX" sz="3600" b="0" i="1" smtClean="0">
                            <a:latin typeface="Cambria Math"/>
                            <a:ea typeface="Cambria Math"/>
                          </a:rPr>
                          <m:t>𝑖</m:t>
                        </m:r>
                      </m:sub>
                    </m:sSub>
                  </m:oMath>
                </a14:m>
                <a:endParaRPr lang="es-ES" sz="3600" b="0" i="1" dirty="0">
                  <a:latin typeface="Cambria Math"/>
                  <a:ea typeface="Cambria Math"/>
                </a:endParaRPr>
              </a:p>
              <a:p>
                <a:pPr marL="742950" indent="-742950">
                  <a:buFont typeface="+mj-lt"/>
                  <a:buAutoNum type="arabicPeriod"/>
                </a:pPr>
                <a14:m>
                  <m:oMath xmlns:m="http://schemas.openxmlformats.org/officeDocument/2006/math">
                    <m:nary>
                      <m:naryPr>
                        <m:chr m:val="∑"/>
                        <m:supHide m:val="on"/>
                        <m:ctrlPr>
                          <a:rPr lang="es-MX" sz="3600" b="0" i="1" smtClean="0">
                            <a:latin typeface="Cambria Math" panose="02040503050406030204" pitchFamily="18" charset="0"/>
                            <a:ea typeface="Cambria Math"/>
                          </a:rPr>
                        </m:ctrlPr>
                      </m:naryPr>
                      <m:sub>
                        <m:r>
                          <m:rPr>
                            <m:brk m:alnAt="7"/>
                          </m:rPr>
                          <a:rPr lang="es-MX" sz="3600" b="0" i="1" smtClean="0">
                            <a:latin typeface="Cambria Math"/>
                            <a:ea typeface="Cambria Math"/>
                          </a:rPr>
                          <m:t>𝑖</m:t>
                        </m:r>
                      </m:sub>
                      <m:sup/>
                      <m:e>
                        <m:r>
                          <a:rPr lang="es-MX" sz="3600" b="0" i="1" smtClean="0">
                            <a:latin typeface="Cambria Math"/>
                            <a:ea typeface="Cambria Math"/>
                          </a:rPr>
                          <m:t>𝑓</m:t>
                        </m:r>
                        <m:d>
                          <m:dPr>
                            <m:ctrlPr>
                              <a:rPr lang="es-MX" sz="3600" b="0" i="1" smtClean="0">
                                <a:latin typeface="Cambria Math" panose="02040503050406030204" pitchFamily="18" charset="0"/>
                                <a:ea typeface="Cambria Math"/>
                              </a:rPr>
                            </m:ctrlPr>
                          </m:dPr>
                          <m:e>
                            <m:sSub>
                              <m:sSubPr>
                                <m:ctrlPr>
                                  <a:rPr lang="es-MX" sz="3600" b="0" i="1" smtClean="0">
                                    <a:latin typeface="Cambria Math" panose="02040503050406030204" pitchFamily="18" charset="0"/>
                                    <a:ea typeface="Cambria Math"/>
                                  </a:rPr>
                                </m:ctrlPr>
                              </m:sSubPr>
                              <m:e>
                                <m:r>
                                  <a:rPr lang="es-MX" sz="3600" b="0" i="1" smtClean="0">
                                    <a:latin typeface="Cambria Math"/>
                                    <a:ea typeface="Cambria Math"/>
                                  </a:rPr>
                                  <m:t>𝑥</m:t>
                                </m:r>
                              </m:e>
                              <m:sub>
                                <m:r>
                                  <a:rPr lang="es-MX" sz="3600" b="0" i="1" smtClean="0">
                                    <a:latin typeface="Cambria Math"/>
                                    <a:ea typeface="Cambria Math"/>
                                  </a:rPr>
                                  <m:t>𝑖</m:t>
                                </m:r>
                              </m:sub>
                            </m:sSub>
                          </m:e>
                        </m:d>
                      </m:e>
                    </m:nary>
                    <m:r>
                      <a:rPr lang="es-MX" sz="3600" b="0" i="1" smtClean="0">
                        <a:latin typeface="Cambria Math"/>
                        <a:ea typeface="Cambria Math"/>
                      </a:rPr>
                      <m:t>=1</m:t>
                    </m:r>
                  </m:oMath>
                </a14:m>
                <a:endParaRPr lang="es-MX" sz="3600" b="0" dirty="0">
                  <a:ea typeface="Cambria Math"/>
                </a:endParaRPr>
              </a:p>
            </p:txBody>
          </p:sp>
        </mc:Choice>
        <mc:Fallback xmlns="">
          <p:sp>
            <p:nvSpPr>
              <p:cNvPr id="70659" name="Rectangle 3"/>
              <p:cNvSpPr>
                <a:spLocks noGrp="1" noRot="1" noChangeAspect="1" noMove="1" noResize="1" noEditPoints="1" noAdjustHandles="1" noChangeArrowheads="1" noChangeShapeType="1" noTextEdit="1"/>
              </p:cNvSpPr>
              <p:nvPr>
                <p:ph idx="1"/>
              </p:nvPr>
            </p:nvSpPr>
            <p:spPr>
              <a:blipFill rotWithShape="1">
                <a:blip r:embed="rId2"/>
                <a:stretch>
                  <a:fillRect l="-1556" t="-2500" r="-1704"/>
                </a:stretch>
              </a:blipFill>
            </p:spPr>
            <p:txBody>
              <a:bodyPr/>
              <a:lstStyle/>
              <a:p>
                <a:r>
                  <a:rPr lang="es-MX">
                    <a:noFill/>
                  </a:rPr>
                  <a:t> </a:t>
                </a:r>
              </a:p>
            </p:txBody>
          </p:sp>
        </mc:Fallback>
      </mc:AlternateContent>
      <p:sp>
        <p:nvSpPr>
          <p:cNvPr id="5" name="3 Marcador de fecha"/>
          <p:cNvSpPr>
            <a:spLocks noGrp="1"/>
          </p:cNvSpPr>
          <p:nvPr>
            <p:ph type="dt" sz="half" idx="10"/>
          </p:nvPr>
        </p:nvSpPr>
        <p:spPr/>
        <p:txBody>
          <a:bodyPr/>
          <a:lstStyle/>
          <a:p>
            <a:r>
              <a:rPr lang="es-MX"/>
              <a:t>v2.5:1016</a:t>
            </a:r>
            <a:endParaRPr lang="es-ES" dirty="0"/>
          </a:p>
        </p:txBody>
      </p:sp>
      <p:sp>
        <p:nvSpPr>
          <p:cNvPr id="6" name="4 Marcador de pie de página"/>
          <p:cNvSpPr>
            <a:spLocks noGrp="1"/>
          </p:cNvSpPr>
          <p:nvPr>
            <p:ph type="ftr" sz="quarter" idx="11"/>
          </p:nvPr>
        </p:nvSpPr>
        <p:spPr/>
        <p:txBody>
          <a:bodyPr/>
          <a:lstStyle/>
          <a:p>
            <a:r>
              <a:rPr lang="es-ES"/>
              <a:t>Distribuciones Discretas de Probabilidad</a:t>
            </a:r>
          </a:p>
        </p:txBody>
      </p:sp>
      <p:sp>
        <p:nvSpPr>
          <p:cNvPr id="7" name="5 Marcador de número de diapositiva"/>
          <p:cNvSpPr>
            <a:spLocks noGrp="1"/>
          </p:cNvSpPr>
          <p:nvPr>
            <p:ph type="sldNum" sz="quarter" idx="12"/>
          </p:nvPr>
        </p:nvSpPr>
        <p:spPr/>
        <p:txBody>
          <a:bodyPr/>
          <a:lstStyle/>
          <a:p>
            <a:fld id="{FEC0BDCF-B057-4EAF-905F-9D03DD1AB564}" type="slidenum">
              <a:rPr lang="es-ES"/>
              <a:pPr/>
              <a:t>29</a:t>
            </a:fld>
            <a:endParaRPr lang="es-ES"/>
          </a:p>
        </p:txBody>
      </p:sp>
    </p:spTree>
    <p:extLst>
      <p:ext uri="{BB962C8B-B14F-4D97-AF65-F5344CB8AC3E}">
        <p14:creationId xmlns:p14="http://schemas.microsoft.com/office/powerpoint/2010/main" val="2543087170"/>
      </p:ext>
    </p:extLst>
  </p:cSld>
  <p:clrMapOvr>
    <a:masterClrMapping/>
  </p:clrMapOvr>
  <p:transition spd="slow">
    <p:cover dir="l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s-ES" dirty="0"/>
              <a:t>Variable Aleatoria</a:t>
            </a:r>
          </a:p>
        </p:txBody>
      </p:sp>
      <p:sp>
        <p:nvSpPr>
          <p:cNvPr id="68611" name="Rectangle 3"/>
          <p:cNvSpPr>
            <a:spLocks noGrp="1" noChangeArrowheads="1"/>
          </p:cNvSpPr>
          <p:nvPr>
            <p:ph idx="1"/>
          </p:nvPr>
        </p:nvSpPr>
        <p:spPr/>
        <p:txBody>
          <a:bodyPr>
            <a:normAutofit fontScale="77500" lnSpcReduction="20000"/>
          </a:bodyPr>
          <a:lstStyle/>
          <a:p>
            <a:r>
              <a:rPr lang="es-ES" sz="3200" dirty="0"/>
              <a:t>De un modo práctico, podemos decir que una </a:t>
            </a:r>
            <a:r>
              <a:rPr lang="es-ES" sz="3200" dirty="0">
                <a:solidFill>
                  <a:srgbClr val="FF0000"/>
                </a:solidFill>
              </a:rPr>
              <a:t>variable</a:t>
            </a:r>
            <a:r>
              <a:rPr lang="es-ES" sz="3200" dirty="0"/>
              <a:t> es cualquier característica de los individuos de la población que podemos </a:t>
            </a:r>
            <a:r>
              <a:rPr lang="es-ES" sz="3200" dirty="0">
                <a:solidFill>
                  <a:srgbClr val="C00000"/>
                </a:solidFill>
              </a:rPr>
              <a:t>clasificar</a:t>
            </a:r>
            <a:r>
              <a:rPr lang="es-ES" sz="3200" dirty="0"/>
              <a:t>, </a:t>
            </a:r>
            <a:r>
              <a:rPr lang="es-ES" sz="3200" dirty="0">
                <a:solidFill>
                  <a:srgbClr val="C00000"/>
                </a:solidFill>
              </a:rPr>
              <a:t>contar</a:t>
            </a:r>
            <a:r>
              <a:rPr lang="es-ES" sz="3200" dirty="0"/>
              <a:t> o </a:t>
            </a:r>
            <a:r>
              <a:rPr lang="es-ES" sz="3200" dirty="0">
                <a:solidFill>
                  <a:srgbClr val="C00000"/>
                </a:solidFill>
              </a:rPr>
              <a:t>medir</a:t>
            </a:r>
          </a:p>
          <a:p>
            <a:r>
              <a:rPr lang="es-ES" sz="3200" dirty="0"/>
              <a:t>Desde el punto de vista de la Teoría de Probabilidades, una </a:t>
            </a:r>
            <a:r>
              <a:rPr lang="es-ES" sz="3200" dirty="0">
                <a:solidFill>
                  <a:srgbClr val="FF0000"/>
                </a:solidFill>
              </a:rPr>
              <a:t>variable aleatoria </a:t>
            </a:r>
            <a:r>
              <a:rPr lang="es-ES" sz="3200" dirty="0"/>
              <a:t>es </a:t>
            </a:r>
            <a:r>
              <a:rPr lang="es-ES" sz="3200" dirty="0">
                <a:solidFill>
                  <a:srgbClr val="FF0000"/>
                </a:solidFill>
              </a:rPr>
              <a:t>una función </a:t>
            </a:r>
            <a:r>
              <a:rPr lang="es-ES" sz="3200" dirty="0"/>
              <a:t>que le asocia a cada elemento de un espacio </a:t>
            </a:r>
            <a:r>
              <a:rPr lang="es-ES" sz="3200" dirty="0" err="1"/>
              <a:t>muestral</a:t>
            </a:r>
            <a:r>
              <a:rPr lang="es-ES" sz="3200" dirty="0"/>
              <a:t> </a:t>
            </a:r>
            <a:r>
              <a:rPr lang="es-ES" sz="3200" dirty="0">
                <a:sym typeface="Symbol"/>
              </a:rPr>
              <a:t>, </a:t>
            </a:r>
            <a:r>
              <a:rPr lang="es-ES" sz="3200" dirty="0"/>
              <a:t>un número real</a:t>
            </a:r>
          </a:p>
          <a:p>
            <a:r>
              <a:rPr lang="es-ES" sz="3200" dirty="0"/>
              <a:t>Por lo anterior, el concepto de </a:t>
            </a:r>
            <a:r>
              <a:rPr lang="es-ES" sz="3200" dirty="0">
                <a:solidFill>
                  <a:srgbClr val="FF0000"/>
                </a:solidFill>
              </a:rPr>
              <a:t>variable aleatoria </a:t>
            </a:r>
            <a:r>
              <a:rPr lang="es-ES" sz="3200" dirty="0"/>
              <a:t>nos permite </a:t>
            </a:r>
            <a:r>
              <a:rPr lang="es-ES" sz="3200" dirty="0">
                <a:solidFill>
                  <a:srgbClr val="FF0000"/>
                </a:solidFill>
              </a:rPr>
              <a:t>asociar</a:t>
            </a:r>
            <a:r>
              <a:rPr lang="es-ES" sz="3200" dirty="0"/>
              <a:t> con </a:t>
            </a:r>
            <a:r>
              <a:rPr lang="es-ES" sz="3200" dirty="0">
                <a:solidFill>
                  <a:srgbClr val="FF0000"/>
                </a:solidFill>
              </a:rPr>
              <a:t>cualquier espacio </a:t>
            </a:r>
            <a:r>
              <a:rPr lang="es-ES" sz="3200" dirty="0" err="1">
                <a:solidFill>
                  <a:srgbClr val="FF0000"/>
                </a:solidFill>
              </a:rPr>
              <a:t>muestral</a:t>
            </a:r>
            <a:r>
              <a:rPr lang="es-ES" sz="3200" dirty="0">
                <a:solidFill>
                  <a:srgbClr val="FF0000"/>
                </a:solidFill>
              </a:rPr>
              <a:t> </a:t>
            </a:r>
            <a:r>
              <a:rPr lang="es-ES" sz="3200" dirty="0">
                <a:sym typeface="Symbol" pitchFamily="18" charset="2"/>
              </a:rPr>
              <a:t></a:t>
            </a:r>
            <a:r>
              <a:rPr lang="es-ES" sz="3200" dirty="0"/>
              <a:t>, </a:t>
            </a:r>
            <a:r>
              <a:rPr lang="es-ES" sz="3200" dirty="0">
                <a:solidFill>
                  <a:srgbClr val="FF0000"/>
                </a:solidFill>
              </a:rPr>
              <a:t>otro espacio </a:t>
            </a:r>
            <a:r>
              <a:rPr lang="es-ES" sz="3200" dirty="0" err="1">
                <a:solidFill>
                  <a:srgbClr val="FF0000"/>
                </a:solidFill>
              </a:rPr>
              <a:t>muestral</a:t>
            </a:r>
            <a:r>
              <a:rPr lang="es-ES" sz="3200" dirty="0"/>
              <a:t> que está formado por </a:t>
            </a:r>
            <a:r>
              <a:rPr lang="es-ES" sz="3200" dirty="0">
                <a:solidFill>
                  <a:srgbClr val="FF0000"/>
                </a:solidFill>
              </a:rPr>
              <a:t>números</a:t>
            </a:r>
            <a:r>
              <a:rPr lang="es-ES" sz="3200" dirty="0"/>
              <a:t> reales</a:t>
            </a:r>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8E36D9B5-18C8-447B-94AC-2E020DB94407}" type="slidenum">
              <a:rPr lang="es-ES"/>
              <a:pPr/>
              <a:t>3</a:t>
            </a:fld>
            <a:endParaRPr lang="es-ES"/>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611">
                                            <p:txEl>
                                              <p:pRg st="0" end="0"/>
                                            </p:txEl>
                                          </p:spTgt>
                                        </p:tgtEl>
                                        <p:attrNameLst>
                                          <p:attrName>style.visibility</p:attrName>
                                        </p:attrNameLst>
                                      </p:cBhvr>
                                      <p:to>
                                        <p:strVal val="visible"/>
                                      </p:to>
                                    </p:set>
                                    <p:animEffect transition="in" filter="fade">
                                      <p:cBhvr>
                                        <p:cTn id="7" dur="500"/>
                                        <p:tgtEl>
                                          <p:spTgt spid="686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8611">
                                            <p:txEl>
                                              <p:pRg st="1" end="1"/>
                                            </p:txEl>
                                          </p:spTgt>
                                        </p:tgtEl>
                                        <p:attrNameLst>
                                          <p:attrName>style.visibility</p:attrName>
                                        </p:attrNameLst>
                                      </p:cBhvr>
                                      <p:to>
                                        <p:strVal val="visible"/>
                                      </p:to>
                                    </p:set>
                                    <p:animEffect transition="in" filter="fade">
                                      <p:cBhvr>
                                        <p:cTn id="12" dur="500"/>
                                        <p:tgtEl>
                                          <p:spTgt spid="686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8611">
                                            <p:txEl>
                                              <p:pRg st="2" end="2"/>
                                            </p:txEl>
                                          </p:spTgt>
                                        </p:tgtEl>
                                        <p:attrNameLst>
                                          <p:attrName>style.visibility</p:attrName>
                                        </p:attrNameLst>
                                      </p:cBhvr>
                                      <p:to>
                                        <p:strVal val="visible"/>
                                      </p:to>
                                    </p:set>
                                    <p:animEffect transition="in" filter="fade">
                                      <p:cBhvr>
                                        <p:cTn id="17" dur="500"/>
                                        <p:tgtEl>
                                          <p:spTgt spid="686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1"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Ejemplo</a:t>
            </a:r>
          </a:p>
        </p:txBody>
      </p:sp>
      <p:sp>
        <p:nvSpPr>
          <p:cNvPr id="3" name="2 Marcador de contenido"/>
          <p:cNvSpPr>
            <a:spLocks noGrp="1"/>
          </p:cNvSpPr>
          <p:nvPr>
            <p:ph idx="1"/>
          </p:nvPr>
        </p:nvSpPr>
        <p:spPr/>
        <p:txBody>
          <a:bodyPr/>
          <a:lstStyle/>
          <a:p>
            <a:r>
              <a:rPr lang="es-MX" dirty="0"/>
              <a:t>Proporcione una distribución de probabilidad para la variable X del ejemplo de la moneda en forma de tabla, gráfica y fórmula</a:t>
            </a:r>
          </a:p>
          <a:p>
            <a:endParaRPr lang="es-MX" dirty="0"/>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30</a:t>
            </a:fld>
            <a:endParaRPr lang="es-ES"/>
          </a:p>
        </p:txBody>
      </p:sp>
      <p:graphicFrame>
        <p:nvGraphicFramePr>
          <p:cNvPr id="7" name="6 Tabla"/>
          <p:cNvGraphicFramePr>
            <a:graphicFrameLocks noGrp="1"/>
          </p:cNvGraphicFramePr>
          <p:nvPr>
            <p:extLst>
              <p:ext uri="{D42A27DB-BD31-4B8C-83A1-F6EECF244321}">
                <p14:modId xmlns:p14="http://schemas.microsoft.com/office/powerpoint/2010/main" val="3285959873"/>
              </p:ext>
            </p:extLst>
          </p:nvPr>
        </p:nvGraphicFramePr>
        <p:xfrm>
          <a:off x="539552" y="2499726"/>
          <a:ext cx="2244080" cy="1080136"/>
        </p:xfrm>
        <a:graphic>
          <a:graphicData uri="http://schemas.openxmlformats.org/drawingml/2006/table">
            <a:tbl>
              <a:tblPr>
                <a:tableStyleId>{125E5076-3810-47DD-B79F-674D7AD40C01}</a:tableStyleId>
              </a:tblPr>
              <a:tblGrid>
                <a:gridCol w="1122040">
                  <a:extLst>
                    <a:ext uri="{9D8B030D-6E8A-4147-A177-3AD203B41FA5}">
                      <a16:colId xmlns:a16="http://schemas.microsoft.com/office/drawing/2014/main" val="20000"/>
                    </a:ext>
                  </a:extLst>
                </a:gridCol>
                <a:gridCol w="1122040">
                  <a:extLst>
                    <a:ext uri="{9D8B030D-6E8A-4147-A177-3AD203B41FA5}">
                      <a16:colId xmlns:a16="http://schemas.microsoft.com/office/drawing/2014/main" val="20001"/>
                    </a:ext>
                  </a:extLst>
                </a:gridCol>
              </a:tblGrid>
              <a:tr h="235744">
                <a:tc>
                  <a:txBody>
                    <a:bodyPr/>
                    <a:lstStyle/>
                    <a:p>
                      <a:pPr algn="ctr" fontAlgn="ctr"/>
                      <a:r>
                        <a:rPr lang="es-MX" sz="1500" b="1" i="1" u="none" strike="noStrike" dirty="0">
                          <a:effectLst/>
                          <a:latin typeface="Times New Roman" panose="02020603050405020304" pitchFamily="18" charset="0"/>
                          <a:cs typeface="Times New Roman" panose="02020603050405020304" pitchFamily="18" charset="0"/>
                        </a:rPr>
                        <a:t>x</a:t>
                      </a:r>
                      <a:endParaRPr lang="es-MX" sz="1500" b="1" i="1" u="none" strike="noStrike" dirty="0">
                        <a:solidFill>
                          <a:srgbClr val="FFFFFF"/>
                        </a:solidFill>
                        <a:effectLst/>
                        <a:latin typeface="Times New Roman" panose="02020603050405020304" pitchFamily="18" charset="0"/>
                        <a:cs typeface="Times New Roman" panose="02020603050405020304" pitchFamily="18" charset="0"/>
                      </a:endParaRPr>
                    </a:p>
                  </a:txBody>
                  <a:tcPr marL="9525" marR="9525" marT="7144" marB="0" anchor="ctr">
                    <a:solidFill>
                      <a:schemeClr val="accent4"/>
                    </a:solidFill>
                  </a:tcPr>
                </a:tc>
                <a:tc>
                  <a:txBody>
                    <a:bodyPr/>
                    <a:lstStyle/>
                    <a:p>
                      <a:pPr algn="ctr" fontAlgn="ctr"/>
                      <a:r>
                        <a:rPr lang="es-MX" sz="1500" b="1" i="1" u="none" strike="noStrike" dirty="0">
                          <a:effectLst/>
                          <a:latin typeface="Times New Roman" panose="02020603050405020304" pitchFamily="18" charset="0"/>
                          <a:cs typeface="Times New Roman" panose="02020603050405020304" pitchFamily="18" charset="0"/>
                        </a:rPr>
                        <a:t>P(X = x)</a:t>
                      </a:r>
                      <a:endParaRPr lang="es-MX" sz="1500" b="1" i="1" u="none" strike="noStrike" dirty="0">
                        <a:solidFill>
                          <a:srgbClr val="FFFFFF"/>
                        </a:solidFill>
                        <a:effectLst/>
                        <a:latin typeface="Times New Roman" panose="02020603050405020304" pitchFamily="18" charset="0"/>
                        <a:cs typeface="Times New Roman" panose="02020603050405020304" pitchFamily="18" charset="0"/>
                      </a:endParaRPr>
                    </a:p>
                  </a:txBody>
                  <a:tcPr marL="9525" marR="9525" marT="7144" marB="0" anchor="ctr">
                    <a:solidFill>
                      <a:schemeClr val="accent4"/>
                    </a:solidFill>
                  </a:tcPr>
                </a:tc>
                <a:extLst>
                  <a:ext uri="{0D108BD9-81ED-4DB2-BD59-A6C34878D82A}">
                    <a16:rowId xmlns:a16="http://schemas.microsoft.com/office/drawing/2014/main" val="10000"/>
                  </a:ext>
                </a:extLst>
              </a:tr>
              <a:tr h="281464">
                <a:tc>
                  <a:txBody>
                    <a:bodyPr/>
                    <a:lstStyle/>
                    <a:p>
                      <a:pPr algn="ctr" fontAlgn="ctr"/>
                      <a:r>
                        <a:rPr lang="es-MX" sz="1800" u="none" strike="noStrike" dirty="0">
                          <a:effectLst/>
                        </a:rPr>
                        <a:t>0</a:t>
                      </a:r>
                      <a:endParaRPr lang="es-MX" sz="1800" b="0" i="0" u="none" strike="noStrike" dirty="0">
                        <a:solidFill>
                          <a:srgbClr val="FFFFFF"/>
                        </a:solidFill>
                        <a:effectLst/>
                        <a:latin typeface="Calibri"/>
                      </a:endParaRPr>
                    </a:p>
                  </a:txBody>
                  <a:tcPr marL="9525" marR="9525" marT="7144" marB="0" anchor="ctr"/>
                </a:tc>
                <a:tc>
                  <a:txBody>
                    <a:bodyPr/>
                    <a:lstStyle/>
                    <a:p>
                      <a:pPr algn="ctr" fontAlgn="ctr"/>
                      <a:r>
                        <a:rPr lang="es-MX" sz="1800" u="none" strike="noStrike" dirty="0">
                          <a:effectLst/>
                        </a:rPr>
                        <a:t>0.5</a:t>
                      </a:r>
                      <a:endParaRPr lang="es-MX" sz="1800" b="0" i="0" u="none" strike="noStrike" dirty="0">
                        <a:solidFill>
                          <a:srgbClr val="FFFFFF"/>
                        </a:solidFill>
                        <a:effectLst/>
                        <a:latin typeface="Calibri"/>
                      </a:endParaRPr>
                    </a:p>
                  </a:txBody>
                  <a:tcPr marL="9525" marR="9525" marT="7144" marB="0" anchor="ctr"/>
                </a:tc>
                <a:extLst>
                  <a:ext uri="{0D108BD9-81ED-4DB2-BD59-A6C34878D82A}">
                    <a16:rowId xmlns:a16="http://schemas.microsoft.com/office/drawing/2014/main" val="10001"/>
                  </a:ext>
                </a:extLst>
              </a:tr>
              <a:tr h="281464">
                <a:tc>
                  <a:txBody>
                    <a:bodyPr/>
                    <a:lstStyle/>
                    <a:p>
                      <a:pPr algn="ctr" fontAlgn="ctr"/>
                      <a:r>
                        <a:rPr lang="es-MX" sz="1800" u="none" strike="noStrike">
                          <a:effectLst/>
                        </a:rPr>
                        <a:t>1</a:t>
                      </a:r>
                      <a:endParaRPr lang="es-MX" sz="1800" b="0" i="0" u="none" strike="noStrike">
                        <a:solidFill>
                          <a:srgbClr val="FFFFFF"/>
                        </a:solidFill>
                        <a:effectLst/>
                        <a:latin typeface="Calibri"/>
                      </a:endParaRPr>
                    </a:p>
                  </a:txBody>
                  <a:tcPr marL="9525" marR="9525" marT="7144" marB="0" anchor="ctr"/>
                </a:tc>
                <a:tc>
                  <a:txBody>
                    <a:bodyPr/>
                    <a:lstStyle/>
                    <a:p>
                      <a:pPr algn="ctr" fontAlgn="ctr"/>
                      <a:r>
                        <a:rPr lang="es-MX" sz="1800" u="none" strike="noStrike" dirty="0">
                          <a:effectLst/>
                        </a:rPr>
                        <a:t>0.5</a:t>
                      </a:r>
                      <a:endParaRPr lang="es-MX" sz="1800" b="0" i="0" u="none" strike="noStrike" dirty="0">
                        <a:solidFill>
                          <a:srgbClr val="FFFFFF"/>
                        </a:solidFill>
                        <a:effectLst/>
                        <a:latin typeface="Calibri"/>
                      </a:endParaRPr>
                    </a:p>
                  </a:txBody>
                  <a:tcPr marL="9525" marR="9525" marT="7144" marB="0" anchor="ctr"/>
                </a:tc>
                <a:extLst>
                  <a:ext uri="{0D108BD9-81ED-4DB2-BD59-A6C34878D82A}">
                    <a16:rowId xmlns:a16="http://schemas.microsoft.com/office/drawing/2014/main" val="10002"/>
                  </a:ext>
                </a:extLst>
              </a:tr>
              <a:tr h="281464">
                <a:tc>
                  <a:txBody>
                    <a:bodyPr/>
                    <a:lstStyle/>
                    <a:p>
                      <a:pPr algn="r" fontAlgn="b"/>
                      <a:r>
                        <a:rPr lang="es-MX" sz="1800" u="none" strike="noStrike" dirty="0">
                          <a:effectLst/>
                        </a:rPr>
                        <a:t>Total</a:t>
                      </a:r>
                      <a:endParaRPr lang="es-MX" sz="1800" b="1" i="0" u="none" strike="noStrike" dirty="0">
                        <a:solidFill>
                          <a:srgbClr val="FFFFFF"/>
                        </a:solidFill>
                        <a:effectLst/>
                        <a:latin typeface="Calibri"/>
                      </a:endParaRPr>
                    </a:p>
                  </a:txBody>
                  <a:tcPr marL="9525" marR="9525" marT="7144" marB="0" anchor="b"/>
                </a:tc>
                <a:tc>
                  <a:txBody>
                    <a:bodyPr/>
                    <a:lstStyle/>
                    <a:p>
                      <a:pPr algn="ctr" fontAlgn="ctr"/>
                      <a:r>
                        <a:rPr lang="es-MX" sz="1800" u="none" strike="noStrike" dirty="0">
                          <a:effectLst/>
                        </a:rPr>
                        <a:t>1.0</a:t>
                      </a:r>
                      <a:endParaRPr lang="es-MX" sz="1800" b="1" i="0" u="none" strike="noStrike" dirty="0">
                        <a:solidFill>
                          <a:srgbClr val="FFFFFF"/>
                        </a:solidFill>
                        <a:effectLst/>
                        <a:latin typeface="Calibri"/>
                      </a:endParaRPr>
                    </a:p>
                  </a:txBody>
                  <a:tcPr marL="9525" marR="9525" marT="7144" marB="0" anchor="ctr"/>
                </a:tc>
                <a:extLst>
                  <a:ext uri="{0D108BD9-81ED-4DB2-BD59-A6C34878D82A}">
                    <a16:rowId xmlns:a16="http://schemas.microsoft.com/office/drawing/2014/main" val="10003"/>
                  </a:ext>
                </a:extLst>
              </a:tr>
            </a:tbl>
          </a:graphicData>
        </a:graphic>
      </p:graphicFrame>
      <p:pic>
        <p:nvPicPr>
          <p:cNvPr id="93185"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5250" y="2049692"/>
            <a:ext cx="5743254" cy="2970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11 Imagen"/>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5496" y="4083918"/>
            <a:ext cx="3805257" cy="325486"/>
          </a:xfrm>
          <a:prstGeom prst="rect">
            <a:avLst/>
          </a:prstGeom>
        </p:spPr>
      </p:pic>
      <p:pic>
        <p:nvPicPr>
          <p:cNvPr id="16" name="15 Imagen"/>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627784" y="339502"/>
            <a:ext cx="2239998" cy="758857"/>
          </a:xfrm>
          <a:prstGeom prst="rect">
            <a:avLst/>
          </a:prstGeom>
        </p:spPr>
      </p:pic>
    </p:spTree>
    <p:extLst>
      <p:ext uri="{BB962C8B-B14F-4D97-AF65-F5344CB8AC3E}">
        <p14:creationId xmlns:p14="http://schemas.microsoft.com/office/powerpoint/2010/main" val="2362762802"/>
      </p:ext>
    </p:extLst>
  </p:cSld>
  <p:clrMapOvr>
    <a:masterClrMapping/>
  </p:clrMapOvr>
  <p:transition spd="slow">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3185"/>
                                        </p:tgtEl>
                                        <p:attrNameLst>
                                          <p:attrName>style.visibility</p:attrName>
                                        </p:attrNameLst>
                                      </p:cBhvr>
                                      <p:to>
                                        <p:strVal val="visible"/>
                                      </p:to>
                                    </p:set>
                                    <p:animEffect transition="in" filter="fade">
                                      <p:cBhvr>
                                        <p:cTn id="12" dur="500"/>
                                        <p:tgtEl>
                                          <p:spTgt spid="9318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Ejemplo. Lanzar una moneda</a:t>
            </a:r>
          </a:p>
        </p:txBody>
      </p:sp>
      <p:sp>
        <p:nvSpPr>
          <p:cNvPr id="4" name="Marcador de fecha 3"/>
          <p:cNvSpPr>
            <a:spLocks noGrp="1"/>
          </p:cNvSpPr>
          <p:nvPr>
            <p:ph type="dt" sz="half" idx="10"/>
          </p:nvPr>
        </p:nvSpPr>
        <p:spPr/>
        <p:txBody>
          <a:bodyPr/>
          <a:lstStyle/>
          <a:p>
            <a:r>
              <a:rPr lang="es-MX"/>
              <a:t>v2.5:1016</a:t>
            </a:r>
            <a:endParaRPr lang="es-ES"/>
          </a:p>
        </p:txBody>
      </p:sp>
      <p:sp>
        <p:nvSpPr>
          <p:cNvPr id="5" name="Marcador de pie de página 4"/>
          <p:cNvSpPr>
            <a:spLocks noGrp="1"/>
          </p:cNvSpPr>
          <p:nvPr>
            <p:ph type="ftr" sz="quarter" idx="11"/>
          </p:nvPr>
        </p:nvSpPr>
        <p:spPr/>
        <p:txBody>
          <a:bodyPr/>
          <a:lstStyle/>
          <a:p>
            <a:r>
              <a:rPr lang="es-ES"/>
              <a:t>Distribuciones Discretas de Probabilidad</a:t>
            </a:r>
          </a:p>
        </p:txBody>
      </p:sp>
      <p:sp>
        <p:nvSpPr>
          <p:cNvPr id="6" name="Marcador de número de diapositiva 5"/>
          <p:cNvSpPr>
            <a:spLocks noGrp="1"/>
          </p:cNvSpPr>
          <p:nvPr>
            <p:ph type="sldNum" sz="quarter" idx="12"/>
          </p:nvPr>
        </p:nvSpPr>
        <p:spPr/>
        <p:txBody>
          <a:bodyPr/>
          <a:lstStyle/>
          <a:p>
            <a:fld id="{A8A64D2E-177E-4DC9-B325-14D348D5263C}" type="slidenum">
              <a:rPr lang="es-ES" smtClean="0"/>
              <a:pPr/>
              <a:t>31</a:t>
            </a:fld>
            <a:endParaRPr lang="es-ES"/>
          </a:p>
        </p:txBody>
      </p:sp>
      <p:pic>
        <p:nvPicPr>
          <p:cNvPr id="7" name="11 Imagen"/>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259632" y="1287706"/>
            <a:ext cx="3805257" cy="325486"/>
          </a:xfrm>
          <a:prstGeom prst="rect">
            <a:avLst/>
          </a:prstGeom>
        </p:spPr>
      </p:pic>
      <mc:AlternateContent xmlns:mc="http://schemas.openxmlformats.org/markup-compatibility/2006" xmlns:a14="http://schemas.microsoft.com/office/drawing/2010/main">
        <mc:Choice Requires="a14">
          <p:sp>
            <p:nvSpPr>
              <p:cNvPr id="9" name="Rectángulo 8"/>
              <p:cNvSpPr/>
              <p:nvPr/>
            </p:nvSpPr>
            <p:spPr>
              <a:xfrm>
                <a:off x="1097972" y="1759892"/>
                <a:ext cx="625767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𝑓</m:t>
                      </m:r>
                      <m:d>
                        <m:dPr>
                          <m:ctrlPr>
                            <a:rPr lang="es-MX" b="0" i="1" smtClean="0">
                              <a:latin typeface="Cambria Math" panose="02040503050406030204" pitchFamily="18" charset="0"/>
                            </a:rPr>
                          </m:ctrlPr>
                        </m:dPr>
                        <m:e>
                          <m:r>
                            <a:rPr lang="es-MX" b="0" i="1" smtClean="0">
                              <a:latin typeface="Cambria Math" panose="02040503050406030204" pitchFamily="18" charset="0"/>
                            </a:rPr>
                            <m:t>0</m:t>
                          </m:r>
                        </m:e>
                      </m:d>
                      <m:r>
                        <a:rPr lang="es-MX" b="0" i="1" smtClean="0">
                          <a:latin typeface="Cambria Math" panose="02040503050406030204" pitchFamily="18" charset="0"/>
                        </a:rPr>
                        <m:t>=</m:t>
                      </m:r>
                      <m:sSup>
                        <m:sSupPr>
                          <m:ctrlPr>
                            <a:rPr lang="es-MX" b="0" i="1" smtClean="0">
                              <a:latin typeface="Cambria Math" panose="02040503050406030204" pitchFamily="18" charset="0"/>
                            </a:rPr>
                          </m:ctrlPr>
                        </m:sSupPr>
                        <m:e>
                          <m:r>
                            <a:rPr lang="es-MX" b="0" i="1" smtClean="0">
                              <a:latin typeface="Cambria Math" panose="02040503050406030204" pitchFamily="18" charset="0"/>
                            </a:rPr>
                            <m:t>0.5</m:t>
                          </m:r>
                        </m:e>
                        <m:sup>
                          <m:r>
                            <a:rPr lang="es-MX" b="0" i="1" smtClean="0">
                              <a:latin typeface="Cambria Math" panose="02040503050406030204" pitchFamily="18" charset="0"/>
                            </a:rPr>
                            <m:t>0</m:t>
                          </m:r>
                        </m:sup>
                      </m:sSup>
                      <m:sSup>
                        <m:sSupPr>
                          <m:ctrlPr>
                            <a:rPr lang="es-MX" b="0" i="1" smtClean="0">
                              <a:latin typeface="Cambria Math" panose="02040503050406030204" pitchFamily="18" charset="0"/>
                            </a:rPr>
                          </m:ctrlPr>
                        </m:sSupPr>
                        <m:e>
                          <m:r>
                            <a:rPr lang="es-MX" b="0" i="1" smtClean="0">
                              <a:latin typeface="Cambria Math" panose="02040503050406030204" pitchFamily="18" charset="0"/>
                            </a:rPr>
                            <m:t>0.5</m:t>
                          </m:r>
                        </m:e>
                        <m:sup>
                          <m:r>
                            <a:rPr lang="es-MX" b="0" i="1" smtClean="0">
                              <a:latin typeface="Cambria Math" panose="02040503050406030204" pitchFamily="18" charset="0"/>
                            </a:rPr>
                            <m:t>1−0</m:t>
                          </m:r>
                        </m:sup>
                      </m:sSup>
                      <m:r>
                        <a:rPr lang="es-MX" b="0" i="1" smtClean="0">
                          <a:latin typeface="Cambria Math" panose="02040503050406030204" pitchFamily="18" charset="0"/>
                        </a:rPr>
                        <m:t>=</m:t>
                      </m:r>
                      <m:sSup>
                        <m:sSupPr>
                          <m:ctrlPr>
                            <a:rPr lang="es-MX" b="0" i="1" smtClean="0">
                              <a:latin typeface="Cambria Math" panose="02040503050406030204" pitchFamily="18" charset="0"/>
                            </a:rPr>
                          </m:ctrlPr>
                        </m:sSupPr>
                        <m:e>
                          <m:r>
                            <a:rPr lang="es-MX" b="0" i="1" smtClean="0">
                              <a:latin typeface="Cambria Math" panose="02040503050406030204" pitchFamily="18" charset="0"/>
                            </a:rPr>
                            <m:t>0.5</m:t>
                          </m:r>
                        </m:e>
                        <m:sup>
                          <m:r>
                            <a:rPr lang="es-MX" b="0" i="1" smtClean="0">
                              <a:latin typeface="Cambria Math" panose="02040503050406030204" pitchFamily="18" charset="0"/>
                            </a:rPr>
                            <m:t>0</m:t>
                          </m:r>
                        </m:sup>
                      </m:sSup>
                      <m:sSup>
                        <m:sSupPr>
                          <m:ctrlPr>
                            <a:rPr lang="es-MX" b="0" i="1" smtClean="0">
                              <a:latin typeface="Cambria Math" panose="02040503050406030204" pitchFamily="18" charset="0"/>
                            </a:rPr>
                          </m:ctrlPr>
                        </m:sSupPr>
                        <m:e>
                          <m:r>
                            <a:rPr lang="es-MX" b="0" i="1" smtClean="0">
                              <a:latin typeface="Cambria Math" panose="02040503050406030204" pitchFamily="18" charset="0"/>
                            </a:rPr>
                            <m:t>0.5</m:t>
                          </m:r>
                        </m:e>
                        <m:sup>
                          <m:r>
                            <a:rPr lang="es-MX" b="0" i="1" smtClean="0">
                              <a:latin typeface="Cambria Math" panose="02040503050406030204" pitchFamily="18" charset="0"/>
                            </a:rPr>
                            <m:t>1</m:t>
                          </m:r>
                        </m:sup>
                      </m:sSup>
                      <m:r>
                        <a:rPr lang="es-MX" b="0" i="1" smtClean="0">
                          <a:latin typeface="Cambria Math" panose="02040503050406030204" pitchFamily="18" charset="0"/>
                        </a:rPr>
                        <m:t>=1×0.5=0.5</m:t>
                      </m:r>
                    </m:oMath>
                  </m:oMathPara>
                </a14:m>
                <a:endParaRPr lang="es-MX" b="0" dirty="0"/>
              </a:p>
            </p:txBody>
          </p:sp>
        </mc:Choice>
        <mc:Fallback xmlns="">
          <p:sp>
            <p:nvSpPr>
              <p:cNvPr id="9" name="Rectángulo 8"/>
              <p:cNvSpPr>
                <a:spLocks noRot="1" noChangeAspect="1" noMove="1" noResize="1" noEditPoints="1" noAdjustHandles="1" noChangeArrowheads="1" noChangeShapeType="1" noTextEdit="1"/>
              </p:cNvSpPr>
              <p:nvPr/>
            </p:nvSpPr>
            <p:spPr>
              <a:xfrm>
                <a:off x="1097972" y="1759892"/>
                <a:ext cx="6257675" cy="461665"/>
              </a:xfrm>
              <a:prstGeom prst="rect">
                <a:avLst/>
              </a:prstGeom>
              <a:blipFill>
                <a:blip r:embed="rId4"/>
                <a:stretch>
                  <a:fillRect b="-20000"/>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0" name="Rectángulo 9"/>
              <p:cNvSpPr/>
              <p:nvPr/>
            </p:nvSpPr>
            <p:spPr>
              <a:xfrm>
                <a:off x="1043608" y="2376784"/>
                <a:ext cx="648350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𝑓</m:t>
                      </m:r>
                      <m:d>
                        <m:dPr>
                          <m:ctrlPr>
                            <a:rPr lang="es-MX" b="0" i="1" smtClean="0">
                              <a:latin typeface="Cambria Math" panose="02040503050406030204" pitchFamily="18" charset="0"/>
                            </a:rPr>
                          </m:ctrlPr>
                        </m:dPr>
                        <m:e>
                          <m:r>
                            <a:rPr lang="es-MX" b="0" i="1" smtClean="0">
                              <a:latin typeface="Cambria Math" panose="02040503050406030204" pitchFamily="18" charset="0"/>
                            </a:rPr>
                            <m:t>1</m:t>
                          </m:r>
                        </m:e>
                      </m:d>
                      <m:r>
                        <a:rPr lang="es-MX" b="0" i="1" smtClean="0">
                          <a:latin typeface="Cambria Math" panose="02040503050406030204" pitchFamily="18" charset="0"/>
                        </a:rPr>
                        <m:t>=</m:t>
                      </m:r>
                      <m:sSup>
                        <m:sSupPr>
                          <m:ctrlPr>
                            <a:rPr lang="es-MX" b="0" i="1" smtClean="0">
                              <a:latin typeface="Cambria Math" panose="02040503050406030204" pitchFamily="18" charset="0"/>
                            </a:rPr>
                          </m:ctrlPr>
                        </m:sSupPr>
                        <m:e>
                          <m:r>
                            <a:rPr lang="es-MX" b="0" i="1" smtClean="0">
                              <a:latin typeface="Cambria Math" panose="02040503050406030204" pitchFamily="18" charset="0"/>
                            </a:rPr>
                            <m:t>0.5</m:t>
                          </m:r>
                        </m:e>
                        <m:sup>
                          <m:r>
                            <a:rPr lang="es-MX" b="0" i="1" smtClean="0">
                              <a:latin typeface="Cambria Math" panose="02040503050406030204" pitchFamily="18" charset="0"/>
                            </a:rPr>
                            <m:t>1</m:t>
                          </m:r>
                        </m:sup>
                      </m:sSup>
                      <m:sSup>
                        <m:sSupPr>
                          <m:ctrlPr>
                            <a:rPr lang="es-MX" b="0" i="1" smtClean="0">
                              <a:latin typeface="Cambria Math" panose="02040503050406030204" pitchFamily="18" charset="0"/>
                            </a:rPr>
                          </m:ctrlPr>
                        </m:sSupPr>
                        <m:e>
                          <m:r>
                            <a:rPr lang="es-MX" b="0" i="1" smtClean="0">
                              <a:latin typeface="Cambria Math" panose="02040503050406030204" pitchFamily="18" charset="0"/>
                            </a:rPr>
                            <m:t>0.5</m:t>
                          </m:r>
                        </m:e>
                        <m:sup>
                          <m:r>
                            <a:rPr lang="es-MX" b="0" i="1" smtClean="0">
                              <a:latin typeface="Cambria Math" panose="02040503050406030204" pitchFamily="18" charset="0"/>
                            </a:rPr>
                            <m:t>1−1</m:t>
                          </m:r>
                        </m:sup>
                      </m:sSup>
                      <m:r>
                        <a:rPr lang="es-MX" b="0" i="1" smtClean="0">
                          <a:latin typeface="Cambria Math" panose="02040503050406030204" pitchFamily="18" charset="0"/>
                        </a:rPr>
                        <m:t>=</m:t>
                      </m:r>
                      <m:sSup>
                        <m:sSupPr>
                          <m:ctrlPr>
                            <a:rPr lang="es-MX" b="0" i="1" smtClean="0">
                              <a:latin typeface="Cambria Math" panose="02040503050406030204" pitchFamily="18" charset="0"/>
                            </a:rPr>
                          </m:ctrlPr>
                        </m:sSupPr>
                        <m:e>
                          <m:r>
                            <a:rPr lang="es-MX" b="0" i="1" smtClean="0">
                              <a:latin typeface="Cambria Math" panose="02040503050406030204" pitchFamily="18" charset="0"/>
                            </a:rPr>
                            <m:t>0.5</m:t>
                          </m:r>
                        </m:e>
                        <m:sup>
                          <m:r>
                            <a:rPr lang="es-MX" b="0" i="1" smtClean="0">
                              <a:latin typeface="Cambria Math" panose="02040503050406030204" pitchFamily="18" charset="0"/>
                            </a:rPr>
                            <m:t>1</m:t>
                          </m:r>
                        </m:sup>
                      </m:sSup>
                      <m:sSup>
                        <m:sSupPr>
                          <m:ctrlPr>
                            <a:rPr lang="es-MX" b="0" i="1" smtClean="0">
                              <a:latin typeface="Cambria Math" panose="02040503050406030204" pitchFamily="18" charset="0"/>
                            </a:rPr>
                          </m:ctrlPr>
                        </m:sSupPr>
                        <m:e>
                          <m:r>
                            <a:rPr lang="es-MX" b="0" i="1" smtClean="0">
                              <a:latin typeface="Cambria Math" panose="02040503050406030204" pitchFamily="18" charset="0"/>
                            </a:rPr>
                            <m:t>0.5</m:t>
                          </m:r>
                        </m:e>
                        <m:sup>
                          <m:r>
                            <a:rPr lang="es-MX" b="0" i="1" smtClean="0">
                              <a:latin typeface="Cambria Math" panose="02040503050406030204" pitchFamily="18" charset="0"/>
                            </a:rPr>
                            <m:t>0</m:t>
                          </m:r>
                        </m:sup>
                      </m:sSup>
                      <m:r>
                        <a:rPr lang="es-MX" b="0" i="1" smtClean="0">
                          <a:latin typeface="Cambria Math" panose="02040503050406030204" pitchFamily="18" charset="0"/>
                        </a:rPr>
                        <m:t>=0.5×1=0.5</m:t>
                      </m:r>
                    </m:oMath>
                  </m:oMathPara>
                </a14:m>
                <a:endParaRPr lang="es-MX" b="0" dirty="0"/>
              </a:p>
            </p:txBody>
          </p:sp>
        </mc:Choice>
        <mc:Fallback xmlns="">
          <p:sp>
            <p:nvSpPr>
              <p:cNvPr id="10" name="Rectángulo 9"/>
              <p:cNvSpPr>
                <a:spLocks noRot="1" noChangeAspect="1" noMove="1" noResize="1" noEditPoints="1" noAdjustHandles="1" noChangeArrowheads="1" noChangeShapeType="1" noTextEdit="1"/>
              </p:cNvSpPr>
              <p:nvPr/>
            </p:nvSpPr>
            <p:spPr>
              <a:xfrm>
                <a:off x="1043608" y="2376784"/>
                <a:ext cx="6483505" cy="461665"/>
              </a:xfrm>
              <a:prstGeom prst="rect">
                <a:avLst/>
              </a:prstGeom>
              <a:blipFill>
                <a:blip r:embed="rId5"/>
                <a:stretch>
                  <a:fillRect b="-18421"/>
                </a:stretch>
              </a:blipFill>
            </p:spPr>
            <p:txBody>
              <a:bodyPr/>
              <a:lstStyle/>
              <a:p>
                <a:r>
                  <a:rPr lang="es-MX">
                    <a:noFill/>
                  </a:rPr>
                  <a:t> </a:t>
                </a:r>
              </a:p>
            </p:txBody>
          </p:sp>
        </mc:Fallback>
      </mc:AlternateContent>
      <p:sp>
        <p:nvSpPr>
          <p:cNvPr id="11" name="CuadroTexto 10"/>
          <p:cNvSpPr txBox="1"/>
          <p:nvPr/>
        </p:nvSpPr>
        <p:spPr>
          <a:xfrm>
            <a:off x="1097972" y="2993676"/>
            <a:ext cx="6480720" cy="1200329"/>
          </a:xfrm>
          <a:prstGeom prst="rect">
            <a:avLst/>
          </a:prstGeom>
          <a:noFill/>
        </p:spPr>
        <p:txBody>
          <a:bodyPr wrap="square" rtlCol="0">
            <a:spAutoFit/>
          </a:bodyPr>
          <a:lstStyle/>
          <a:p>
            <a:r>
              <a:rPr lang="es-MX" dirty="0"/>
              <a:t>Por tanto, notamos que al evaluar </a:t>
            </a:r>
            <a:r>
              <a:rPr lang="es-MX" i="1" dirty="0"/>
              <a:t>f</a:t>
            </a:r>
            <a:r>
              <a:rPr lang="es-MX" dirty="0"/>
              <a:t> en los valores de </a:t>
            </a:r>
            <a:r>
              <a:rPr lang="es-MX" i="1" dirty="0"/>
              <a:t>X</a:t>
            </a:r>
            <a:r>
              <a:rPr lang="es-MX" dirty="0"/>
              <a:t> efectivamente obtenemos las probabilidades de ocurrencia para dichos valores de </a:t>
            </a:r>
            <a:r>
              <a:rPr lang="es-MX" i="1" dirty="0"/>
              <a:t>X</a:t>
            </a:r>
            <a:endParaRPr lang="es-MX" dirty="0"/>
          </a:p>
        </p:txBody>
      </p:sp>
    </p:spTree>
    <p:extLst>
      <p:ext uri="{BB962C8B-B14F-4D97-AF65-F5344CB8AC3E}">
        <p14:creationId xmlns:p14="http://schemas.microsoft.com/office/powerpoint/2010/main" val="15544141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Ejercicio</a:t>
            </a:r>
          </a:p>
        </p:txBody>
      </p:sp>
      <p:sp>
        <p:nvSpPr>
          <p:cNvPr id="3" name="2 Marcador de contenido"/>
          <p:cNvSpPr>
            <a:spLocks noGrp="1"/>
          </p:cNvSpPr>
          <p:nvPr>
            <p:ph idx="1"/>
          </p:nvPr>
        </p:nvSpPr>
        <p:spPr>
          <a:xfrm>
            <a:off x="457200" y="1221600"/>
            <a:ext cx="8229600" cy="3657600"/>
          </a:xfrm>
        </p:spPr>
        <p:txBody>
          <a:bodyPr>
            <a:normAutofit fontScale="92500"/>
          </a:bodyPr>
          <a:lstStyle/>
          <a:p>
            <a:r>
              <a:rPr lang="es-MX" sz="2800" dirty="0"/>
              <a:t>Considere el experimento de lanzar un dado y observar el número de puntos que muestra la cara que queda hacia arriba</a:t>
            </a:r>
          </a:p>
          <a:p>
            <a:r>
              <a:rPr lang="es-MX" sz="2800" dirty="0"/>
              <a:t>Sea </a:t>
            </a:r>
            <a:r>
              <a:rPr lang="es-MX" sz="2800" i="1" dirty="0">
                <a:latin typeface="Times New Roman" panose="02020603050405020304" pitchFamily="18" charset="0"/>
                <a:cs typeface="Times New Roman" panose="02020603050405020304" pitchFamily="18" charset="0"/>
              </a:rPr>
              <a:t>X</a:t>
            </a:r>
            <a:r>
              <a:rPr lang="es-MX" sz="2800" dirty="0"/>
              <a:t> = Número de puntos mostrados</a:t>
            </a:r>
          </a:p>
          <a:p>
            <a:r>
              <a:rPr lang="es-MX" sz="2800" dirty="0"/>
              <a:t>Represente la distribución de probabilidad de </a:t>
            </a:r>
            <a:r>
              <a:rPr lang="es-MX" sz="2800" i="1" dirty="0">
                <a:latin typeface="Times New Roman" panose="02020603050405020304" pitchFamily="18" charset="0"/>
                <a:cs typeface="Times New Roman" panose="02020603050405020304" pitchFamily="18" charset="0"/>
              </a:rPr>
              <a:t>X</a:t>
            </a:r>
            <a:r>
              <a:rPr lang="es-MX" sz="2800" dirty="0"/>
              <a:t> como</a:t>
            </a:r>
          </a:p>
          <a:p>
            <a:pPr lvl="1"/>
            <a:r>
              <a:rPr lang="es-MX" sz="2400" dirty="0"/>
              <a:t>Tabla</a:t>
            </a:r>
          </a:p>
          <a:p>
            <a:pPr lvl="1"/>
            <a:r>
              <a:rPr lang="es-MX" sz="2400" dirty="0"/>
              <a:t>Gráfica</a:t>
            </a:r>
          </a:p>
          <a:p>
            <a:pPr lvl="1"/>
            <a:r>
              <a:rPr lang="es-MX" sz="2400" dirty="0"/>
              <a:t>Función</a:t>
            </a:r>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32</a:t>
            </a:fld>
            <a:endParaRPr lang="es-ES"/>
          </a:p>
        </p:txBody>
      </p:sp>
      <p:pic>
        <p:nvPicPr>
          <p:cNvPr id="95234"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5970" y="3486497"/>
            <a:ext cx="2738438" cy="1533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3384732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95234"/>
                                        </p:tgtEl>
                                        <p:attrNameLst>
                                          <p:attrName>style.visibility</p:attrName>
                                        </p:attrNameLst>
                                      </p:cBhvr>
                                      <p:to>
                                        <p:strVal val="visible"/>
                                      </p:to>
                                    </p:set>
                                    <p:anim calcmode="lin" valueType="num">
                                      <p:cBhvr additive="base">
                                        <p:cTn id="7" dur="500" fill="hold"/>
                                        <p:tgtEl>
                                          <p:spTgt spid="95234"/>
                                        </p:tgtEl>
                                        <p:attrNameLst>
                                          <p:attrName>ppt_x</p:attrName>
                                        </p:attrNameLst>
                                      </p:cBhvr>
                                      <p:tavLst>
                                        <p:tav tm="0">
                                          <p:val>
                                            <p:strVal val="0-#ppt_w/2"/>
                                          </p:val>
                                        </p:tav>
                                        <p:tav tm="100000">
                                          <p:val>
                                            <p:strVal val="#ppt_x"/>
                                          </p:val>
                                        </p:tav>
                                      </p:tavLst>
                                    </p:anim>
                                    <p:anim calcmode="lin" valueType="num">
                                      <p:cBhvr additive="base">
                                        <p:cTn id="8" dur="500" fill="hold"/>
                                        <p:tgtEl>
                                          <p:spTgt spid="9523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Ejercicio. Como tabla y como función</a:t>
            </a:r>
          </a:p>
        </p:txBody>
      </p:sp>
      <p:graphicFrame>
        <p:nvGraphicFramePr>
          <p:cNvPr id="9" name="8 Marcador de contenido"/>
          <p:cNvGraphicFramePr>
            <a:graphicFrameLocks noGrp="1"/>
          </p:cNvGraphicFramePr>
          <p:nvPr>
            <p:ph sz="half" idx="1"/>
            <p:extLst>
              <p:ext uri="{D42A27DB-BD31-4B8C-83A1-F6EECF244321}">
                <p14:modId xmlns:p14="http://schemas.microsoft.com/office/powerpoint/2010/main" val="556777181"/>
              </p:ext>
            </p:extLst>
          </p:nvPr>
        </p:nvGraphicFramePr>
        <p:xfrm>
          <a:off x="395536" y="1977684"/>
          <a:ext cx="4038600" cy="2255520"/>
        </p:xfrm>
        <a:graphic>
          <a:graphicData uri="http://schemas.openxmlformats.org/drawingml/2006/table">
            <a:tbl>
              <a:tblPr firstRow="1" bandRow="1">
                <a:tableStyleId>{5C22544A-7EE6-4342-B048-85BDC9FD1C3A}</a:tableStyleId>
              </a:tblPr>
              <a:tblGrid>
                <a:gridCol w="2019300">
                  <a:extLst>
                    <a:ext uri="{9D8B030D-6E8A-4147-A177-3AD203B41FA5}">
                      <a16:colId xmlns:a16="http://schemas.microsoft.com/office/drawing/2014/main" val="20000"/>
                    </a:ext>
                  </a:extLst>
                </a:gridCol>
                <a:gridCol w="2019300">
                  <a:extLst>
                    <a:ext uri="{9D8B030D-6E8A-4147-A177-3AD203B41FA5}">
                      <a16:colId xmlns:a16="http://schemas.microsoft.com/office/drawing/2014/main" val="20001"/>
                    </a:ext>
                  </a:extLst>
                </a:gridCol>
              </a:tblGrid>
              <a:tr h="278130">
                <a:tc>
                  <a:txBody>
                    <a:bodyPr/>
                    <a:lstStyle/>
                    <a:p>
                      <a:pPr algn="ctr"/>
                      <a:r>
                        <a:rPr lang="es-MX" sz="1400" i="1" dirty="0">
                          <a:latin typeface="Times New Roman" panose="02020603050405020304" pitchFamily="18" charset="0"/>
                          <a:cs typeface="Times New Roman" panose="02020603050405020304" pitchFamily="18" charset="0"/>
                        </a:rPr>
                        <a:t>x</a:t>
                      </a:r>
                    </a:p>
                  </a:txBody>
                  <a:tcPr marT="34290" marB="34290"/>
                </a:tc>
                <a:tc>
                  <a:txBody>
                    <a:bodyPr/>
                    <a:lstStyle/>
                    <a:p>
                      <a:pPr algn="ctr"/>
                      <a:r>
                        <a:rPr lang="es-MX" sz="1400" i="1" dirty="0">
                          <a:latin typeface="Times New Roman" panose="02020603050405020304" pitchFamily="18" charset="0"/>
                          <a:cs typeface="Times New Roman" panose="02020603050405020304" pitchFamily="18" charset="0"/>
                        </a:rPr>
                        <a:t>P(X = x)</a:t>
                      </a:r>
                    </a:p>
                  </a:txBody>
                  <a:tcPr marT="34290" marB="34290"/>
                </a:tc>
                <a:extLst>
                  <a:ext uri="{0D108BD9-81ED-4DB2-BD59-A6C34878D82A}">
                    <a16:rowId xmlns:a16="http://schemas.microsoft.com/office/drawing/2014/main" val="10000"/>
                  </a:ext>
                </a:extLst>
              </a:tr>
              <a:tr h="278130">
                <a:tc>
                  <a:txBody>
                    <a:bodyPr/>
                    <a:lstStyle/>
                    <a:p>
                      <a:pPr algn="ctr"/>
                      <a:r>
                        <a:rPr lang="es-MX" sz="1400" dirty="0"/>
                        <a:t>1</a:t>
                      </a:r>
                    </a:p>
                  </a:txBody>
                  <a:tcPr marT="34290" marB="34290"/>
                </a:tc>
                <a:tc>
                  <a:txBody>
                    <a:bodyPr/>
                    <a:lstStyle/>
                    <a:p>
                      <a:pPr algn="ctr"/>
                      <a:r>
                        <a:rPr lang="es-MX" sz="1400" dirty="0"/>
                        <a:t>1/6</a:t>
                      </a:r>
                    </a:p>
                  </a:txBody>
                  <a:tcPr marT="34290" marB="34290"/>
                </a:tc>
                <a:extLst>
                  <a:ext uri="{0D108BD9-81ED-4DB2-BD59-A6C34878D82A}">
                    <a16:rowId xmlns:a16="http://schemas.microsoft.com/office/drawing/2014/main" val="10001"/>
                  </a:ext>
                </a:extLst>
              </a:tr>
              <a:tr h="278130">
                <a:tc>
                  <a:txBody>
                    <a:bodyPr/>
                    <a:lstStyle/>
                    <a:p>
                      <a:pPr algn="ctr"/>
                      <a:r>
                        <a:rPr lang="es-MX" sz="1400" dirty="0"/>
                        <a:t>2</a:t>
                      </a:r>
                    </a:p>
                  </a:txBody>
                  <a:tcPr marT="34290" marB="34290"/>
                </a:tc>
                <a:tc>
                  <a:txBody>
                    <a:bodyPr/>
                    <a:lstStyle/>
                    <a:p>
                      <a:pPr algn="ctr"/>
                      <a:r>
                        <a:rPr lang="es-MX" sz="1400" dirty="0"/>
                        <a:t>1/6</a:t>
                      </a:r>
                    </a:p>
                  </a:txBody>
                  <a:tcPr marT="34290" marB="34290"/>
                </a:tc>
                <a:extLst>
                  <a:ext uri="{0D108BD9-81ED-4DB2-BD59-A6C34878D82A}">
                    <a16:rowId xmlns:a16="http://schemas.microsoft.com/office/drawing/2014/main" val="10002"/>
                  </a:ext>
                </a:extLst>
              </a:tr>
              <a:tr h="278130">
                <a:tc>
                  <a:txBody>
                    <a:bodyPr/>
                    <a:lstStyle/>
                    <a:p>
                      <a:pPr algn="ctr"/>
                      <a:r>
                        <a:rPr lang="es-MX" sz="1400" dirty="0"/>
                        <a:t>3</a:t>
                      </a:r>
                    </a:p>
                  </a:txBody>
                  <a:tcPr marT="34290" marB="34290"/>
                </a:tc>
                <a:tc>
                  <a:txBody>
                    <a:bodyPr/>
                    <a:lstStyle/>
                    <a:p>
                      <a:pPr algn="ctr"/>
                      <a:r>
                        <a:rPr lang="es-MX" sz="1400" dirty="0"/>
                        <a:t>1/6</a:t>
                      </a:r>
                    </a:p>
                  </a:txBody>
                  <a:tcPr marT="34290" marB="34290"/>
                </a:tc>
                <a:extLst>
                  <a:ext uri="{0D108BD9-81ED-4DB2-BD59-A6C34878D82A}">
                    <a16:rowId xmlns:a16="http://schemas.microsoft.com/office/drawing/2014/main" val="10003"/>
                  </a:ext>
                </a:extLst>
              </a:tr>
              <a:tr h="278130">
                <a:tc>
                  <a:txBody>
                    <a:bodyPr/>
                    <a:lstStyle/>
                    <a:p>
                      <a:pPr algn="ctr"/>
                      <a:r>
                        <a:rPr lang="es-MX" sz="1400" dirty="0"/>
                        <a:t>4</a:t>
                      </a:r>
                    </a:p>
                  </a:txBody>
                  <a:tcPr marT="34290" marB="34290"/>
                </a:tc>
                <a:tc>
                  <a:txBody>
                    <a:bodyPr/>
                    <a:lstStyle/>
                    <a:p>
                      <a:pPr algn="ctr"/>
                      <a:r>
                        <a:rPr lang="es-MX" sz="1400" dirty="0"/>
                        <a:t>1/6</a:t>
                      </a:r>
                    </a:p>
                  </a:txBody>
                  <a:tcPr marT="34290" marB="34290"/>
                </a:tc>
                <a:extLst>
                  <a:ext uri="{0D108BD9-81ED-4DB2-BD59-A6C34878D82A}">
                    <a16:rowId xmlns:a16="http://schemas.microsoft.com/office/drawing/2014/main" val="10004"/>
                  </a:ext>
                </a:extLst>
              </a:tr>
              <a:tr h="278130">
                <a:tc>
                  <a:txBody>
                    <a:bodyPr/>
                    <a:lstStyle/>
                    <a:p>
                      <a:pPr algn="ctr"/>
                      <a:r>
                        <a:rPr lang="es-MX" sz="1400" dirty="0"/>
                        <a:t>5</a:t>
                      </a:r>
                    </a:p>
                  </a:txBody>
                  <a:tcPr marT="34290" marB="34290"/>
                </a:tc>
                <a:tc>
                  <a:txBody>
                    <a:bodyPr/>
                    <a:lstStyle/>
                    <a:p>
                      <a:pPr algn="ctr"/>
                      <a:r>
                        <a:rPr lang="es-MX" sz="1400" dirty="0"/>
                        <a:t>1/6</a:t>
                      </a:r>
                    </a:p>
                  </a:txBody>
                  <a:tcPr marT="34290" marB="34290"/>
                </a:tc>
                <a:extLst>
                  <a:ext uri="{0D108BD9-81ED-4DB2-BD59-A6C34878D82A}">
                    <a16:rowId xmlns:a16="http://schemas.microsoft.com/office/drawing/2014/main" val="10005"/>
                  </a:ext>
                </a:extLst>
              </a:tr>
              <a:tr h="278130">
                <a:tc>
                  <a:txBody>
                    <a:bodyPr/>
                    <a:lstStyle/>
                    <a:p>
                      <a:pPr algn="ctr"/>
                      <a:r>
                        <a:rPr lang="es-MX" sz="1400" dirty="0"/>
                        <a:t>6</a:t>
                      </a:r>
                    </a:p>
                  </a:txBody>
                  <a:tcPr marT="34290" marB="34290"/>
                </a:tc>
                <a:tc>
                  <a:txBody>
                    <a:bodyPr/>
                    <a:lstStyle/>
                    <a:p>
                      <a:pPr algn="ctr"/>
                      <a:r>
                        <a:rPr lang="es-MX" sz="1400" dirty="0"/>
                        <a:t>1/6</a:t>
                      </a:r>
                    </a:p>
                  </a:txBody>
                  <a:tcPr marT="34290" marB="34290"/>
                </a:tc>
                <a:extLst>
                  <a:ext uri="{0D108BD9-81ED-4DB2-BD59-A6C34878D82A}">
                    <a16:rowId xmlns:a16="http://schemas.microsoft.com/office/drawing/2014/main" val="10006"/>
                  </a:ext>
                </a:extLst>
              </a:tr>
              <a:tr h="278130">
                <a:tc>
                  <a:txBody>
                    <a:bodyPr/>
                    <a:lstStyle/>
                    <a:p>
                      <a:pPr algn="ctr"/>
                      <a:r>
                        <a:rPr lang="es-MX" sz="1400" dirty="0"/>
                        <a:t>Total</a:t>
                      </a:r>
                    </a:p>
                  </a:txBody>
                  <a:tcPr marT="34290" marB="34290"/>
                </a:tc>
                <a:tc>
                  <a:txBody>
                    <a:bodyPr/>
                    <a:lstStyle/>
                    <a:p>
                      <a:pPr algn="ctr"/>
                      <a:r>
                        <a:rPr lang="es-MX" sz="1400" dirty="0"/>
                        <a:t>1</a:t>
                      </a:r>
                    </a:p>
                  </a:txBody>
                  <a:tcPr marT="34290" marB="34290"/>
                </a:tc>
                <a:extLst>
                  <a:ext uri="{0D108BD9-81ED-4DB2-BD59-A6C34878D82A}">
                    <a16:rowId xmlns:a16="http://schemas.microsoft.com/office/drawing/2014/main" val="10007"/>
                  </a:ext>
                </a:extLst>
              </a:tr>
            </a:tbl>
          </a:graphicData>
        </a:graphic>
      </p:graphicFrame>
      <mc:AlternateContent xmlns:mc="http://schemas.openxmlformats.org/markup-compatibility/2006" xmlns:a14="http://schemas.microsoft.com/office/drawing/2010/main">
        <mc:Choice Requires="a14">
          <p:sp>
            <p:nvSpPr>
              <p:cNvPr id="8" name="7 Marcador de contenido"/>
              <p:cNvSpPr>
                <a:spLocks noGrp="1"/>
              </p:cNvSpPr>
              <p:nvPr>
                <p:ph sz="half" idx="2"/>
              </p:nvPr>
            </p:nvSpPr>
            <p:spPr>
              <a:xfrm>
                <a:off x="4648200" y="2139702"/>
                <a:ext cx="4038600" cy="2654040"/>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s-MX" sz="2400" b="0" i="1" smtClean="0">
                          <a:latin typeface="Cambria Math"/>
                        </a:rPr>
                        <m:t>𝑓</m:t>
                      </m:r>
                      <m:d>
                        <m:dPr>
                          <m:ctrlPr>
                            <a:rPr lang="es-MX" sz="2400" b="0" i="1" smtClean="0">
                              <a:latin typeface="Cambria Math" panose="02040503050406030204" pitchFamily="18" charset="0"/>
                            </a:rPr>
                          </m:ctrlPr>
                        </m:dPr>
                        <m:e>
                          <m:r>
                            <a:rPr lang="es-MX" sz="2400" b="0" i="1" smtClean="0">
                              <a:latin typeface="Cambria Math"/>
                            </a:rPr>
                            <m:t>𝑥</m:t>
                          </m:r>
                        </m:e>
                      </m:d>
                      <m:r>
                        <a:rPr lang="es-MX" sz="2400" b="0" i="1" smtClean="0">
                          <a:latin typeface="Cambria Math"/>
                        </a:rPr>
                        <m:t>=</m:t>
                      </m:r>
                      <m:f>
                        <m:fPr>
                          <m:type m:val="skw"/>
                          <m:ctrlPr>
                            <a:rPr lang="es-MX" sz="2400" b="0" i="1" smtClean="0">
                              <a:latin typeface="Cambria Math" panose="02040503050406030204" pitchFamily="18" charset="0"/>
                            </a:rPr>
                          </m:ctrlPr>
                        </m:fPr>
                        <m:num>
                          <m:r>
                            <a:rPr lang="es-MX" sz="2400" b="0" i="1" smtClean="0">
                              <a:latin typeface="Cambria Math"/>
                            </a:rPr>
                            <m:t>1</m:t>
                          </m:r>
                        </m:num>
                        <m:den>
                          <m:r>
                            <a:rPr lang="es-MX" sz="2400" b="0" i="1" smtClean="0">
                              <a:latin typeface="Cambria Math"/>
                            </a:rPr>
                            <m:t>6</m:t>
                          </m:r>
                        </m:den>
                      </m:f>
                      <m:r>
                        <a:rPr lang="es-MX" sz="2400" b="0" i="1" smtClean="0">
                          <a:latin typeface="Cambria Math"/>
                        </a:rPr>
                        <m:t>;  </m:t>
                      </m:r>
                      <m:r>
                        <a:rPr lang="es-MX" sz="2400" b="0" i="1" smtClean="0">
                          <a:latin typeface="Cambria Math"/>
                        </a:rPr>
                        <m:t>𝑥</m:t>
                      </m:r>
                      <m:r>
                        <a:rPr lang="es-MX" sz="2400" b="0" i="1" smtClean="0">
                          <a:latin typeface="Cambria Math"/>
                        </a:rPr>
                        <m:t>=1,2,3,4,5,6</m:t>
                      </m:r>
                    </m:oMath>
                  </m:oMathPara>
                </a14:m>
                <a:endParaRPr lang="es-MX" sz="2400" dirty="0"/>
              </a:p>
            </p:txBody>
          </p:sp>
        </mc:Choice>
        <mc:Fallback xmlns="">
          <p:sp>
            <p:nvSpPr>
              <p:cNvPr id="8" name="7 Marcador de contenido"/>
              <p:cNvSpPr>
                <a:spLocks noGrp="1" noRot="1" noChangeAspect="1" noMove="1" noResize="1" noEditPoints="1" noAdjustHandles="1" noChangeArrowheads="1" noChangeShapeType="1" noTextEdit="1"/>
              </p:cNvSpPr>
              <p:nvPr>
                <p:ph sz="half" idx="2"/>
              </p:nvPr>
            </p:nvSpPr>
            <p:spPr>
              <a:xfrm>
                <a:off x="4648200" y="2852936"/>
                <a:ext cx="4038600" cy="3538720"/>
              </a:xfrm>
              <a:blipFill rotWithShape="1">
                <a:blip r:embed="rId2"/>
                <a:stretch>
                  <a:fillRect/>
                </a:stretch>
              </a:blipFill>
            </p:spPr>
            <p:txBody>
              <a:bodyPr/>
              <a:lstStyle/>
              <a:p>
                <a:r>
                  <a:rPr lang="es-MX">
                    <a:noFill/>
                  </a:rPr>
                  <a:t> </a:t>
                </a:r>
              </a:p>
            </p:txBody>
          </p:sp>
        </mc:Fallback>
      </mc:AlternateContent>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33</a:t>
            </a:fld>
            <a:endParaRPr lang="es-ES"/>
          </a:p>
        </p:txBody>
      </p:sp>
      <p:pic>
        <p:nvPicPr>
          <p:cNvPr id="10"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5970" y="3486497"/>
            <a:ext cx="2738438" cy="1533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6680179"/>
      </p:ext>
    </p:extLst>
  </p:cSld>
  <p:clrMapOvr>
    <a:masterClrMapping/>
  </p:clrMapOvr>
  <p:transition spd="slow">
    <p:cover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par>
                                <p:cTn id="13" presetID="2" presetClass="entr" presetSubtype="9"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Ejercicio. Como gráfica</a:t>
            </a:r>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34</a:t>
            </a:fld>
            <a:endParaRPr lang="es-ES"/>
          </a:p>
        </p:txBody>
      </p:sp>
      <p:pic>
        <p:nvPicPr>
          <p:cNvPr id="9421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35941" y="1200150"/>
            <a:ext cx="7072119"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54992781"/>
      </p:ext>
    </p:extLst>
  </p:cSld>
  <p:clrMapOvr>
    <a:masterClrMapping/>
  </p:clrMapOvr>
  <p:transition spd="slow">
    <p:cover dir="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Ejercicio</a:t>
            </a:r>
          </a:p>
        </p:txBody>
      </p:sp>
      <p:sp>
        <p:nvSpPr>
          <p:cNvPr id="3" name="2 Marcador de contenido"/>
          <p:cNvSpPr>
            <a:spLocks noGrp="1"/>
          </p:cNvSpPr>
          <p:nvPr>
            <p:ph idx="1"/>
          </p:nvPr>
        </p:nvSpPr>
        <p:spPr/>
        <p:txBody>
          <a:bodyPr>
            <a:normAutofit/>
          </a:bodyPr>
          <a:lstStyle/>
          <a:p>
            <a:r>
              <a:rPr lang="es-MX" sz="3200" dirty="0"/>
              <a:t>Considere la función de masa de probabilidad</a:t>
            </a:r>
          </a:p>
          <a:p>
            <a:endParaRPr lang="es-MX" sz="3200" dirty="0"/>
          </a:p>
          <a:p>
            <a:pPr marL="457200" indent="-457200">
              <a:buFont typeface="+mj-lt"/>
              <a:buAutoNum type="alphaLcParenR"/>
            </a:pPr>
            <a:r>
              <a:rPr lang="es-MX" sz="3200" dirty="0"/>
              <a:t>Corrobore que </a:t>
            </a:r>
            <a:r>
              <a:rPr lang="es-MX" sz="3200" i="1" dirty="0">
                <a:latin typeface="Times New Roman" panose="02020603050405020304" pitchFamily="18" charset="0"/>
                <a:cs typeface="Times New Roman" panose="02020603050405020304" pitchFamily="18" charset="0"/>
              </a:rPr>
              <a:t>f</a:t>
            </a:r>
            <a:r>
              <a:rPr lang="es-MX" sz="3200" dirty="0"/>
              <a:t> es una </a:t>
            </a:r>
            <a:r>
              <a:rPr lang="es-MX" sz="3200" dirty="0" err="1"/>
              <a:t>fmp</a:t>
            </a:r>
            <a:endParaRPr lang="es-MX" sz="3200" dirty="0"/>
          </a:p>
          <a:p>
            <a:pPr marL="457200" indent="-457200">
              <a:buFont typeface="+mj-lt"/>
              <a:buAutoNum type="alphaLcParenR"/>
            </a:pPr>
            <a:r>
              <a:rPr lang="es-MX" sz="3200" dirty="0"/>
              <a:t>Exprese </a:t>
            </a:r>
            <a:r>
              <a:rPr lang="es-MX" sz="3200" i="1" dirty="0">
                <a:latin typeface="Times New Roman" panose="02020603050405020304" pitchFamily="18" charset="0"/>
                <a:cs typeface="Times New Roman" panose="02020603050405020304" pitchFamily="18" charset="0"/>
              </a:rPr>
              <a:t>f</a:t>
            </a:r>
            <a:r>
              <a:rPr lang="es-MX" sz="3200" dirty="0"/>
              <a:t> como una tabla</a:t>
            </a:r>
          </a:p>
          <a:p>
            <a:pPr marL="457200" indent="-457200">
              <a:buFont typeface="+mj-lt"/>
              <a:buAutoNum type="alphaLcParenR"/>
            </a:pPr>
            <a:r>
              <a:rPr lang="es-MX" sz="3200" dirty="0"/>
              <a:t>Elabore la gráfica de bastones para </a:t>
            </a:r>
            <a:r>
              <a:rPr lang="es-MX" sz="3200" i="1" dirty="0">
                <a:latin typeface="Times New Roman" panose="02020603050405020304" pitchFamily="18" charset="0"/>
                <a:cs typeface="Times New Roman" panose="02020603050405020304" pitchFamily="18" charset="0"/>
              </a:rPr>
              <a:t>f</a:t>
            </a:r>
            <a:r>
              <a:rPr lang="es-MX" sz="3200" dirty="0"/>
              <a:t> </a:t>
            </a:r>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35</a:t>
            </a:fld>
            <a:endParaRPr lang="es-ES"/>
          </a:p>
        </p:txBody>
      </p:sp>
      <p:pic>
        <p:nvPicPr>
          <p:cNvPr id="9" name="8 Imagen"/>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612352" y="2346348"/>
            <a:ext cx="5839968" cy="369418"/>
          </a:xfrm>
          <a:prstGeom prst="rect">
            <a:avLst/>
          </a:prstGeom>
        </p:spPr>
      </p:pic>
    </p:spTree>
    <p:extLst>
      <p:ext uri="{BB962C8B-B14F-4D97-AF65-F5344CB8AC3E}">
        <p14:creationId xmlns:p14="http://schemas.microsoft.com/office/powerpoint/2010/main" val="36572187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Ejercicio. Solución</a:t>
            </a:r>
          </a:p>
        </p:txBody>
      </p:sp>
      <p:sp>
        <p:nvSpPr>
          <p:cNvPr id="3" name="2 Marcador de contenido"/>
          <p:cNvSpPr>
            <a:spLocks noGrp="1"/>
          </p:cNvSpPr>
          <p:nvPr>
            <p:ph idx="1"/>
          </p:nvPr>
        </p:nvSpPr>
        <p:spPr/>
        <p:txBody>
          <a:bodyPr/>
          <a:lstStyle/>
          <a:p>
            <a:r>
              <a:rPr lang="es-MX" dirty="0"/>
              <a:t>Dada la </a:t>
            </a:r>
            <a:r>
              <a:rPr lang="es-MX" dirty="0" err="1"/>
              <a:t>fmp</a:t>
            </a:r>
            <a:r>
              <a:rPr lang="es-MX" dirty="0"/>
              <a:t>, </a:t>
            </a:r>
            <a:br>
              <a:rPr lang="es-MX" dirty="0"/>
            </a:br>
            <a:r>
              <a:rPr lang="es-MX" dirty="0"/>
              <a:t>puede verse que:</a:t>
            </a:r>
          </a:p>
          <a:p>
            <a:endParaRPr lang="es-ES" dirty="0"/>
          </a:p>
          <a:p>
            <a:endParaRPr lang="es-ES" dirty="0"/>
          </a:p>
          <a:p>
            <a:endParaRPr lang="es-ES" dirty="0"/>
          </a:p>
          <a:p>
            <a:endParaRPr lang="es-ES" dirty="0"/>
          </a:p>
          <a:p>
            <a:endParaRPr lang="es-ES" dirty="0"/>
          </a:p>
          <a:p>
            <a:pPr marL="0" indent="0">
              <a:buNone/>
            </a:pPr>
            <a:r>
              <a:rPr lang="es-ES" dirty="0"/>
              <a:t>y</a:t>
            </a:r>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36</a:t>
            </a:fld>
            <a:endParaRPr lang="es-ES"/>
          </a:p>
        </p:txBody>
      </p:sp>
      <p:pic>
        <p:nvPicPr>
          <p:cNvPr id="17" name="16 Imagen"/>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683568" y="2067695"/>
            <a:ext cx="7269023" cy="404165"/>
          </a:xfrm>
          <a:prstGeom prst="rect">
            <a:avLst/>
          </a:prstGeom>
        </p:spPr>
      </p:pic>
      <p:pic>
        <p:nvPicPr>
          <p:cNvPr id="21" name="20 Imagen"/>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83568" y="2604673"/>
            <a:ext cx="7148170" cy="402184"/>
          </a:xfrm>
          <a:prstGeom prst="rect">
            <a:avLst/>
          </a:prstGeom>
        </p:spPr>
      </p:pic>
      <p:pic>
        <p:nvPicPr>
          <p:cNvPr id="22" name="21 Imagen"/>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683569" y="3223418"/>
            <a:ext cx="7278929" cy="404165"/>
          </a:xfrm>
          <a:prstGeom prst="rect">
            <a:avLst/>
          </a:prstGeom>
        </p:spPr>
      </p:pic>
      <p:pic>
        <p:nvPicPr>
          <p:cNvPr id="24" name="23 Imagen"/>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683568" y="3842161"/>
            <a:ext cx="6488431" cy="402184"/>
          </a:xfrm>
          <a:prstGeom prst="rect">
            <a:avLst/>
          </a:prstGeom>
        </p:spPr>
      </p:pic>
      <p:pic>
        <p:nvPicPr>
          <p:cNvPr id="16" name="15 Imagen"/>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115616" y="4371950"/>
            <a:ext cx="5888127" cy="437845"/>
          </a:xfrm>
          <a:prstGeom prst="rect">
            <a:avLst/>
          </a:prstGeom>
        </p:spPr>
      </p:pic>
      <p:pic>
        <p:nvPicPr>
          <p:cNvPr id="9" name="8 Imagen"/>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2697430" y="1235444"/>
            <a:ext cx="4744974" cy="400202"/>
          </a:xfrm>
          <a:prstGeom prst="rect">
            <a:avLst/>
          </a:prstGeom>
        </p:spPr>
      </p:pic>
    </p:spTree>
    <p:extLst>
      <p:ext uri="{BB962C8B-B14F-4D97-AF65-F5344CB8AC3E}">
        <p14:creationId xmlns:p14="http://schemas.microsoft.com/office/powerpoint/2010/main" val="27289104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37</a:t>
            </a:fld>
            <a:endParaRPr lang="es-ES"/>
          </a:p>
        </p:txBody>
      </p:sp>
      <p:pic>
        <p:nvPicPr>
          <p:cNvPr id="768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203598"/>
            <a:ext cx="9143999" cy="3939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8 Imagen"/>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684360" y="555526"/>
            <a:ext cx="5839968" cy="369418"/>
          </a:xfrm>
          <a:prstGeom prst="rect">
            <a:avLst/>
          </a:prstGeom>
        </p:spPr>
      </p:pic>
      <p:graphicFrame>
        <p:nvGraphicFramePr>
          <p:cNvPr id="7" name="8 Marcador de contenido"/>
          <p:cNvGraphicFramePr>
            <a:graphicFrameLocks/>
          </p:cNvGraphicFramePr>
          <p:nvPr>
            <p:extLst>
              <p:ext uri="{D42A27DB-BD31-4B8C-83A1-F6EECF244321}">
                <p14:modId xmlns:p14="http://schemas.microsoft.com/office/powerpoint/2010/main" val="2103418590"/>
              </p:ext>
            </p:extLst>
          </p:nvPr>
        </p:nvGraphicFramePr>
        <p:xfrm>
          <a:off x="698768" y="1763849"/>
          <a:ext cx="1971183" cy="1691640"/>
        </p:xfrm>
        <a:graphic>
          <a:graphicData uri="http://schemas.openxmlformats.org/drawingml/2006/table">
            <a:tbl>
              <a:tblPr firstRow="1" bandRow="1">
                <a:tableStyleId>{5C22544A-7EE6-4342-B048-85BDC9FD1C3A}</a:tableStyleId>
              </a:tblPr>
              <a:tblGrid>
                <a:gridCol w="606107">
                  <a:extLst>
                    <a:ext uri="{9D8B030D-6E8A-4147-A177-3AD203B41FA5}">
                      <a16:colId xmlns:a16="http://schemas.microsoft.com/office/drawing/2014/main" val="20000"/>
                    </a:ext>
                  </a:extLst>
                </a:gridCol>
                <a:gridCol w="1365076">
                  <a:extLst>
                    <a:ext uri="{9D8B030D-6E8A-4147-A177-3AD203B41FA5}">
                      <a16:colId xmlns:a16="http://schemas.microsoft.com/office/drawing/2014/main" val="20001"/>
                    </a:ext>
                  </a:extLst>
                </a:gridCol>
              </a:tblGrid>
              <a:tr h="278130">
                <a:tc>
                  <a:txBody>
                    <a:bodyPr/>
                    <a:lstStyle/>
                    <a:p>
                      <a:pPr algn="ctr"/>
                      <a:r>
                        <a:rPr lang="es-MX" sz="1400" i="1" dirty="0">
                          <a:latin typeface="Times New Roman" panose="02020603050405020304" pitchFamily="18" charset="0"/>
                          <a:cs typeface="Times New Roman" panose="02020603050405020304" pitchFamily="18" charset="0"/>
                        </a:rPr>
                        <a:t>x</a:t>
                      </a:r>
                    </a:p>
                  </a:txBody>
                  <a:tcPr marT="34290" marB="34290"/>
                </a:tc>
                <a:tc>
                  <a:txBody>
                    <a:bodyPr/>
                    <a:lstStyle/>
                    <a:p>
                      <a:pPr algn="ctr"/>
                      <a:r>
                        <a:rPr lang="es-MX" sz="1400" i="1" dirty="0">
                          <a:latin typeface="Times New Roman" panose="02020603050405020304" pitchFamily="18" charset="0"/>
                          <a:cs typeface="Times New Roman" panose="02020603050405020304" pitchFamily="18" charset="0"/>
                        </a:rPr>
                        <a:t>f(x</a:t>
                      </a:r>
                      <a:r>
                        <a:rPr lang="es-MX" sz="1400" i="1" baseline="0" dirty="0">
                          <a:latin typeface="Times New Roman" panose="02020603050405020304" pitchFamily="18" charset="0"/>
                          <a:cs typeface="Times New Roman" panose="02020603050405020304" pitchFamily="18" charset="0"/>
                        </a:rPr>
                        <a:t>) = </a:t>
                      </a:r>
                      <a:r>
                        <a:rPr lang="es-MX" sz="1400" i="1" dirty="0">
                          <a:latin typeface="Times New Roman" panose="02020603050405020304" pitchFamily="18" charset="0"/>
                          <a:cs typeface="Times New Roman" panose="02020603050405020304" pitchFamily="18" charset="0"/>
                        </a:rPr>
                        <a:t>P(X = x)</a:t>
                      </a:r>
                    </a:p>
                  </a:txBody>
                  <a:tcPr marT="34290" marB="34290"/>
                </a:tc>
                <a:extLst>
                  <a:ext uri="{0D108BD9-81ED-4DB2-BD59-A6C34878D82A}">
                    <a16:rowId xmlns:a16="http://schemas.microsoft.com/office/drawing/2014/main" val="10000"/>
                  </a:ext>
                </a:extLst>
              </a:tr>
              <a:tr h="278130">
                <a:tc>
                  <a:txBody>
                    <a:bodyPr/>
                    <a:lstStyle/>
                    <a:p>
                      <a:pPr algn="ctr"/>
                      <a:r>
                        <a:rPr lang="es-MX" sz="1400" dirty="0"/>
                        <a:t>0</a:t>
                      </a:r>
                    </a:p>
                  </a:txBody>
                  <a:tcPr marT="34290" marB="34290"/>
                </a:tc>
                <a:tc>
                  <a:txBody>
                    <a:bodyPr/>
                    <a:lstStyle/>
                    <a:p>
                      <a:pPr algn="ctr"/>
                      <a:r>
                        <a:rPr lang="es-MX" sz="1400" dirty="0"/>
                        <a:t>0.1333</a:t>
                      </a:r>
                    </a:p>
                  </a:txBody>
                  <a:tcPr marT="34290" marB="34290"/>
                </a:tc>
                <a:extLst>
                  <a:ext uri="{0D108BD9-81ED-4DB2-BD59-A6C34878D82A}">
                    <a16:rowId xmlns:a16="http://schemas.microsoft.com/office/drawing/2014/main" val="10001"/>
                  </a:ext>
                </a:extLst>
              </a:tr>
              <a:tr h="278130">
                <a:tc>
                  <a:txBody>
                    <a:bodyPr/>
                    <a:lstStyle/>
                    <a:p>
                      <a:pPr algn="ctr"/>
                      <a:r>
                        <a:rPr lang="es-MX" sz="1400" dirty="0"/>
                        <a:t>1</a:t>
                      </a:r>
                    </a:p>
                  </a:txBody>
                  <a:tcPr marT="34290" marB="34290"/>
                </a:tc>
                <a:tc>
                  <a:txBody>
                    <a:bodyPr/>
                    <a:lstStyle/>
                    <a:p>
                      <a:pPr algn="ctr"/>
                      <a:r>
                        <a:rPr lang="es-MX" sz="1400" dirty="0"/>
                        <a:t>0.1667</a:t>
                      </a:r>
                    </a:p>
                  </a:txBody>
                  <a:tcPr marT="34290" marB="34290"/>
                </a:tc>
                <a:extLst>
                  <a:ext uri="{0D108BD9-81ED-4DB2-BD59-A6C34878D82A}">
                    <a16:rowId xmlns:a16="http://schemas.microsoft.com/office/drawing/2014/main" val="10002"/>
                  </a:ext>
                </a:extLst>
              </a:tr>
              <a:tr h="278130">
                <a:tc>
                  <a:txBody>
                    <a:bodyPr/>
                    <a:lstStyle/>
                    <a:p>
                      <a:pPr algn="ctr"/>
                      <a:r>
                        <a:rPr lang="es-MX" sz="1400" dirty="0"/>
                        <a:t>2</a:t>
                      </a:r>
                    </a:p>
                  </a:txBody>
                  <a:tcPr marT="34290" marB="34290"/>
                </a:tc>
                <a:tc>
                  <a:txBody>
                    <a:bodyPr/>
                    <a:lstStyle/>
                    <a:p>
                      <a:pPr algn="ctr"/>
                      <a:r>
                        <a:rPr lang="es-MX" sz="1400" dirty="0"/>
                        <a:t>0.2667</a:t>
                      </a:r>
                    </a:p>
                  </a:txBody>
                  <a:tcPr marT="34290" marB="34290"/>
                </a:tc>
                <a:extLst>
                  <a:ext uri="{0D108BD9-81ED-4DB2-BD59-A6C34878D82A}">
                    <a16:rowId xmlns:a16="http://schemas.microsoft.com/office/drawing/2014/main" val="10003"/>
                  </a:ext>
                </a:extLst>
              </a:tr>
              <a:tr h="278130">
                <a:tc>
                  <a:txBody>
                    <a:bodyPr/>
                    <a:lstStyle/>
                    <a:p>
                      <a:pPr algn="ctr"/>
                      <a:r>
                        <a:rPr lang="es-MX" sz="1400" dirty="0"/>
                        <a:t>3</a:t>
                      </a:r>
                    </a:p>
                  </a:txBody>
                  <a:tcPr marT="34290" marB="34290"/>
                </a:tc>
                <a:tc>
                  <a:txBody>
                    <a:bodyPr/>
                    <a:lstStyle/>
                    <a:p>
                      <a:pPr algn="ctr"/>
                      <a:r>
                        <a:rPr lang="es-MX" sz="1400" dirty="0"/>
                        <a:t>0.4333</a:t>
                      </a:r>
                    </a:p>
                  </a:txBody>
                  <a:tcPr marT="34290" marB="34290"/>
                </a:tc>
                <a:extLst>
                  <a:ext uri="{0D108BD9-81ED-4DB2-BD59-A6C34878D82A}">
                    <a16:rowId xmlns:a16="http://schemas.microsoft.com/office/drawing/2014/main" val="10004"/>
                  </a:ext>
                </a:extLst>
              </a:tr>
              <a:tr h="278130">
                <a:tc>
                  <a:txBody>
                    <a:bodyPr/>
                    <a:lstStyle/>
                    <a:p>
                      <a:pPr algn="ctr"/>
                      <a:r>
                        <a:rPr lang="es-MX" sz="1400" dirty="0"/>
                        <a:t>Total</a:t>
                      </a:r>
                    </a:p>
                  </a:txBody>
                  <a:tcPr marT="34290" marB="34290"/>
                </a:tc>
                <a:tc>
                  <a:txBody>
                    <a:bodyPr/>
                    <a:lstStyle/>
                    <a:p>
                      <a:pPr algn="ctr"/>
                      <a:r>
                        <a:rPr lang="es-MX" sz="1400" dirty="0"/>
                        <a:t>1.0000</a:t>
                      </a:r>
                    </a:p>
                  </a:txBody>
                  <a:tcPr marT="34290" marB="3429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962808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Ejercicio</a:t>
            </a:r>
          </a:p>
        </p:txBody>
      </p:sp>
      <p:sp>
        <p:nvSpPr>
          <p:cNvPr id="3" name="2 Marcador de contenido"/>
          <p:cNvSpPr>
            <a:spLocks noGrp="1"/>
          </p:cNvSpPr>
          <p:nvPr>
            <p:ph idx="1"/>
          </p:nvPr>
        </p:nvSpPr>
        <p:spPr/>
        <p:txBody>
          <a:bodyPr>
            <a:normAutofit lnSpcReduction="10000"/>
          </a:bodyPr>
          <a:lstStyle/>
          <a:p>
            <a:r>
              <a:rPr lang="es-MX" sz="3600" dirty="0"/>
              <a:t>Considere la función de masa de probabilidad</a:t>
            </a:r>
          </a:p>
          <a:p>
            <a:endParaRPr lang="es-MX" sz="3600" dirty="0"/>
          </a:p>
          <a:p>
            <a:pPr marL="457200" indent="-457200">
              <a:buFont typeface="+mj-lt"/>
              <a:buAutoNum type="alphaLcParenR"/>
            </a:pPr>
            <a:r>
              <a:rPr lang="es-MX" sz="3600" dirty="0"/>
              <a:t>Corrobore que </a:t>
            </a:r>
            <a:r>
              <a:rPr lang="es-MX" sz="3600" i="1" dirty="0">
                <a:latin typeface="Times New Roman" panose="02020603050405020304" pitchFamily="18" charset="0"/>
                <a:cs typeface="Times New Roman" panose="02020603050405020304" pitchFamily="18" charset="0"/>
              </a:rPr>
              <a:t>h</a:t>
            </a:r>
            <a:r>
              <a:rPr lang="es-MX" sz="3600" dirty="0"/>
              <a:t> es una </a:t>
            </a:r>
            <a:r>
              <a:rPr lang="es-MX" sz="3600" dirty="0" err="1"/>
              <a:t>fmp</a:t>
            </a:r>
            <a:endParaRPr lang="es-MX" sz="3600" dirty="0"/>
          </a:p>
          <a:p>
            <a:pPr marL="457200" indent="-457200">
              <a:buFont typeface="+mj-lt"/>
              <a:buAutoNum type="alphaLcParenR"/>
            </a:pPr>
            <a:r>
              <a:rPr lang="es-MX" sz="3600" dirty="0"/>
              <a:t>Exprese </a:t>
            </a:r>
            <a:r>
              <a:rPr lang="es-MX" sz="3600" i="1" dirty="0">
                <a:latin typeface="Times New Roman" panose="02020603050405020304" pitchFamily="18" charset="0"/>
                <a:cs typeface="Times New Roman" panose="02020603050405020304" pitchFamily="18" charset="0"/>
              </a:rPr>
              <a:t>h</a:t>
            </a:r>
            <a:r>
              <a:rPr lang="es-MX" sz="3600" dirty="0"/>
              <a:t> como una tabla</a:t>
            </a:r>
          </a:p>
          <a:p>
            <a:pPr marL="457200" indent="-457200">
              <a:buFont typeface="+mj-lt"/>
              <a:buAutoNum type="alphaLcParenR"/>
            </a:pPr>
            <a:r>
              <a:rPr lang="es-MX" sz="3600" dirty="0"/>
              <a:t>Elabore la gráfica de bastones para </a:t>
            </a:r>
            <a:r>
              <a:rPr lang="es-MX" sz="3600" i="1" dirty="0">
                <a:latin typeface="Times New Roman" panose="02020603050405020304" pitchFamily="18" charset="0"/>
                <a:cs typeface="Times New Roman" panose="02020603050405020304" pitchFamily="18" charset="0"/>
              </a:rPr>
              <a:t>h</a:t>
            </a:r>
            <a:r>
              <a:rPr lang="es-MX" sz="3600" dirty="0"/>
              <a:t> </a:t>
            </a:r>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38</a:t>
            </a:fld>
            <a:endParaRPr lang="es-ES"/>
          </a:p>
        </p:txBody>
      </p:sp>
      <p:pic>
        <p:nvPicPr>
          <p:cNvPr id="10" name="9 Imagen"/>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385410" y="2283718"/>
            <a:ext cx="4418838" cy="633222"/>
          </a:xfrm>
          <a:prstGeom prst="rect">
            <a:avLst/>
          </a:prstGeom>
        </p:spPr>
      </p:pic>
    </p:spTree>
    <p:extLst>
      <p:ext uri="{BB962C8B-B14F-4D97-AF65-F5344CB8AC3E}">
        <p14:creationId xmlns:p14="http://schemas.microsoft.com/office/powerpoint/2010/main" val="1162928813"/>
      </p:ext>
    </p:extLst>
  </p:cSld>
  <p:clrMapOvr>
    <a:masterClrMapping/>
  </p:clrMapOvr>
  <mc:AlternateContent xmlns:mc="http://schemas.openxmlformats.org/markup-compatibility/2006" xmlns:p14="http://schemas.microsoft.com/office/powerpoint/2010/main">
    <mc:Choice Requires="p14">
      <p:transition spd="slow" p14:dur="1600">
        <p14:gallery dir="r"/>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title"/>
          </p:nvPr>
        </p:nvSpPr>
        <p:spPr/>
        <p:txBody>
          <a:bodyPr/>
          <a:lstStyle/>
          <a:p>
            <a:r>
              <a:rPr lang="es-ES" dirty="0"/>
              <a:t>Ejercicio. Solución</a:t>
            </a:r>
            <a:endParaRPr lang="es-MX" dirty="0"/>
          </a:p>
        </p:txBody>
      </p:sp>
      <p:sp>
        <p:nvSpPr>
          <p:cNvPr id="6" name="5 Marcador de contenido"/>
          <p:cNvSpPr>
            <a:spLocks noGrp="1"/>
          </p:cNvSpPr>
          <p:nvPr>
            <p:ph idx="1"/>
          </p:nvPr>
        </p:nvSpPr>
        <p:spPr/>
        <p:txBody>
          <a:bodyPr/>
          <a:lstStyle/>
          <a:p>
            <a:r>
              <a:rPr lang="es-ES" dirty="0"/>
              <a:t>Dada la </a:t>
            </a:r>
            <a:r>
              <a:rPr lang="es-ES" dirty="0" err="1"/>
              <a:t>fmp</a:t>
            </a:r>
            <a:r>
              <a:rPr lang="es-ES" dirty="0"/>
              <a:t> </a:t>
            </a:r>
            <a:br>
              <a:rPr lang="es-ES" dirty="0"/>
            </a:br>
            <a:r>
              <a:rPr lang="es-ES" dirty="0"/>
              <a:t>se tiene que</a:t>
            </a:r>
            <a:endParaRPr lang="es-MX" dirty="0"/>
          </a:p>
        </p:txBody>
      </p:sp>
      <p:sp>
        <p:nvSpPr>
          <p:cNvPr id="2" name="1 Marcador de fecha"/>
          <p:cNvSpPr>
            <a:spLocks noGrp="1"/>
          </p:cNvSpPr>
          <p:nvPr>
            <p:ph type="dt" sz="half" idx="10"/>
          </p:nvPr>
        </p:nvSpPr>
        <p:spPr/>
        <p:txBody>
          <a:bodyPr/>
          <a:lstStyle/>
          <a:p>
            <a:r>
              <a:rPr lang="es-MX"/>
              <a:t>v2.5:1016</a:t>
            </a:r>
            <a:endParaRPr lang="es-ES"/>
          </a:p>
        </p:txBody>
      </p:sp>
      <p:sp>
        <p:nvSpPr>
          <p:cNvPr id="3" name="2 Marcador de pie de página"/>
          <p:cNvSpPr>
            <a:spLocks noGrp="1"/>
          </p:cNvSpPr>
          <p:nvPr>
            <p:ph type="ftr" sz="quarter" idx="11"/>
          </p:nvPr>
        </p:nvSpPr>
        <p:spPr/>
        <p:txBody>
          <a:bodyPr/>
          <a:lstStyle/>
          <a:p>
            <a:r>
              <a:rPr lang="es-ES"/>
              <a:t>Distribuciones Discretas de Probabilidad</a:t>
            </a:r>
          </a:p>
        </p:txBody>
      </p:sp>
      <p:sp>
        <p:nvSpPr>
          <p:cNvPr id="4" name="3 Marcador de número de diapositiva"/>
          <p:cNvSpPr>
            <a:spLocks noGrp="1"/>
          </p:cNvSpPr>
          <p:nvPr>
            <p:ph type="sldNum" sz="quarter" idx="12"/>
          </p:nvPr>
        </p:nvSpPr>
        <p:spPr/>
        <p:txBody>
          <a:bodyPr/>
          <a:lstStyle/>
          <a:p>
            <a:fld id="{C2C6D281-2C19-4F81-864F-5326002769C3}" type="slidenum">
              <a:rPr lang="es-ES" smtClean="0"/>
              <a:pPr/>
              <a:t>39</a:t>
            </a:fld>
            <a:endParaRPr lang="es-ES"/>
          </a:p>
        </p:txBody>
      </p:sp>
      <p:pic>
        <p:nvPicPr>
          <p:cNvPr id="8" name="7 Imagen"/>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555776" y="1059582"/>
            <a:ext cx="4418838" cy="633222"/>
          </a:xfrm>
          <a:prstGeom prst="rect">
            <a:avLst/>
          </a:prstGeom>
        </p:spPr>
      </p:pic>
      <p:pic>
        <p:nvPicPr>
          <p:cNvPr id="13" name="12 Imagen"/>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55576" y="1851670"/>
            <a:ext cx="6009894" cy="633222"/>
          </a:xfrm>
          <a:prstGeom prst="rect">
            <a:avLst/>
          </a:prstGeom>
        </p:spPr>
      </p:pic>
      <p:pic>
        <p:nvPicPr>
          <p:cNvPr id="19" name="18 Imagen"/>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691680" y="2586600"/>
            <a:ext cx="5102352" cy="633222"/>
          </a:xfrm>
          <a:prstGeom prst="rect">
            <a:avLst/>
          </a:prstGeom>
        </p:spPr>
      </p:pic>
      <p:pic>
        <p:nvPicPr>
          <p:cNvPr id="26" name="25 Imagen"/>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663118" y="3291830"/>
            <a:ext cx="4658868" cy="669798"/>
          </a:xfrm>
          <a:prstGeom prst="rect">
            <a:avLst/>
          </a:prstGeom>
        </p:spPr>
      </p:pic>
      <p:pic>
        <p:nvPicPr>
          <p:cNvPr id="7" name="6 Imagen"/>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1677876" y="4155926"/>
            <a:ext cx="5916168" cy="619506"/>
          </a:xfrm>
          <a:prstGeom prst="rect">
            <a:avLst/>
          </a:prstGeom>
        </p:spPr>
      </p:pic>
    </p:spTree>
    <p:extLst>
      <p:ext uri="{BB962C8B-B14F-4D97-AF65-F5344CB8AC3E}">
        <p14:creationId xmlns:p14="http://schemas.microsoft.com/office/powerpoint/2010/main" val="3494838404"/>
      </p:ext>
    </p:extLst>
  </p:cSld>
  <p:clrMapOvr>
    <a:masterClrMapping/>
  </p:clrMapOvr>
  <p:transition spd="slow">
    <p:pull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descr="http://bermudasun.bm/Images/Images/917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1230" y="3229513"/>
            <a:ext cx="2381250" cy="1664495"/>
          </a:xfrm>
          <a:prstGeom prst="rect">
            <a:avLst/>
          </a:prstGeom>
          <a:noFill/>
          <a:extLst>
            <a:ext uri="{909E8E84-426E-40DD-AFC4-6F175D3DCCD1}">
              <a14:hiddenFill xmlns:a14="http://schemas.microsoft.com/office/drawing/2010/main">
                <a:solidFill>
                  <a:srgbClr val="FFFFFF"/>
                </a:solidFill>
              </a14:hiddenFill>
            </a:ext>
          </a:extLst>
        </p:spPr>
      </p:pic>
      <p:sp>
        <p:nvSpPr>
          <p:cNvPr id="10245" name="Rectangle 3"/>
          <p:cNvSpPr>
            <a:spLocks noGrp="1" noChangeArrowheads="1"/>
          </p:cNvSpPr>
          <p:nvPr>
            <p:ph idx="1"/>
          </p:nvPr>
        </p:nvSpPr>
        <p:spPr/>
        <p:txBody>
          <a:bodyPr>
            <a:normAutofit/>
          </a:bodyPr>
          <a:lstStyle/>
          <a:p>
            <a:pPr eaLnBrk="1" hangingPunct="1">
              <a:lnSpc>
                <a:spcPct val="90000"/>
              </a:lnSpc>
            </a:pPr>
            <a:r>
              <a:rPr lang="es-MX" sz="2400" dirty="0"/>
              <a:t>El experimento consiste en observar el número de quejas sobre el servicio el siguiente año</a:t>
            </a:r>
          </a:p>
          <a:p>
            <a:pPr eaLnBrk="1" hangingPunct="1">
              <a:lnSpc>
                <a:spcPct val="90000"/>
              </a:lnSpc>
            </a:pPr>
            <a:r>
              <a:rPr lang="es-MX" sz="2400" dirty="0"/>
              <a:t>El espacio </a:t>
            </a:r>
            <a:r>
              <a:rPr lang="es-MX" sz="2400" dirty="0" err="1"/>
              <a:t>muestral</a:t>
            </a:r>
            <a:r>
              <a:rPr lang="es-MX" sz="2400" dirty="0"/>
              <a:t> original es:</a:t>
            </a:r>
          </a:p>
          <a:p>
            <a:pPr lvl="1">
              <a:lnSpc>
                <a:spcPct val="90000"/>
              </a:lnSpc>
            </a:pPr>
            <a:r>
              <a:rPr lang="en-US" dirty="0">
                <a:sym typeface="Symbol"/>
              </a:rPr>
              <a:t> = </a:t>
            </a:r>
            <a:r>
              <a:rPr lang="en-US" dirty="0"/>
              <a:t>{</a:t>
            </a:r>
            <a:r>
              <a:rPr lang="en-US" dirty="0" err="1"/>
              <a:t>Ninguna</a:t>
            </a:r>
            <a:r>
              <a:rPr lang="en-US" dirty="0"/>
              <a:t> </a:t>
            </a:r>
            <a:r>
              <a:rPr lang="en-US" dirty="0" err="1"/>
              <a:t>queja</a:t>
            </a:r>
            <a:r>
              <a:rPr lang="en-US" dirty="0"/>
              <a:t>, </a:t>
            </a:r>
            <a:r>
              <a:rPr lang="en-US" dirty="0" err="1"/>
              <a:t>Exactamente</a:t>
            </a:r>
            <a:r>
              <a:rPr lang="en-US" dirty="0"/>
              <a:t> </a:t>
            </a:r>
            <a:r>
              <a:rPr lang="en-US" dirty="0" err="1"/>
              <a:t>una</a:t>
            </a:r>
            <a:r>
              <a:rPr lang="en-US" dirty="0"/>
              <a:t> </a:t>
            </a:r>
            <a:r>
              <a:rPr lang="en-US" dirty="0" err="1"/>
              <a:t>queja</a:t>
            </a:r>
            <a:r>
              <a:rPr lang="en-US" dirty="0"/>
              <a:t>, </a:t>
            </a:r>
            <a:r>
              <a:rPr lang="en-US" dirty="0" err="1"/>
              <a:t>Exactamente</a:t>
            </a:r>
            <a:r>
              <a:rPr lang="en-US" dirty="0"/>
              <a:t> dos </a:t>
            </a:r>
            <a:r>
              <a:rPr lang="en-US" dirty="0" err="1"/>
              <a:t>quejas</a:t>
            </a:r>
            <a:r>
              <a:rPr lang="en-US" dirty="0"/>
              <a:t>,…, </a:t>
            </a:r>
            <a:r>
              <a:rPr lang="en-US" dirty="0" err="1"/>
              <a:t>Exactamente</a:t>
            </a:r>
            <a:r>
              <a:rPr lang="en-US" dirty="0"/>
              <a:t> M </a:t>
            </a:r>
            <a:r>
              <a:rPr lang="en-US" dirty="0" err="1"/>
              <a:t>quejas</a:t>
            </a:r>
            <a:r>
              <a:rPr lang="en-US" dirty="0"/>
              <a:t>}</a:t>
            </a:r>
          </a:p>
          <a:p>
            <a:pPr>
              <a:lnSpc>
                <a:spcPct val="90000"/>
              </a:lnSpc>
            </a:pPr>
            <a:r>
              <a:rPr lang="en-US" sz="2400" dirty="0"/>
              <a:t>Si </a:t>
            </a:r>
            <a:r>
              <a:rPr lang="en-US" sz="2400" dirty="0" err="1"/>
              <a:t>definimos</a:t>
            </a:r>
            <a:r>
              <a:rPr lang="en-US" sz="2400" dirty="0"/>
              <a:t> X = </a:t>
            </a:r>
            <a:r>
              <a:rPr lang="en-US" sz="2400" dirty="0" err="1"/>
              <a:t>Número</a:t>
            </a:r>
            <a:r>
              <a:rPr lang="en-US" sz="2400" dirty="0"/>
              <a:t> de </a:t>
            </a:r>
            <a:r>
              <a:rPr lang="en-US" sz="2400" dirty="0" err="1"/>
              <a:t>quejas</a:t>
            </a:r>
            <a:r>
              <a:rPr lang="en-US" sz="2400" dirty="0"/>
              <a:t> </a:t>
            </a:r>
            <a:r>
              <a:rPr lang="en-US" sz="2400" dirty="0" err="1"/>
              <a:t>existentes</a:t>
            </a:r>
            <a:r>
              <a:rPr lang="en-US" sz="2400" dirty="0"/>
              <a:t>, </a:t>
            </a:r>
            <a:r>
              <a:rPr lang="en-US" sz="2400" dirty="0" err="1"/>
              <a:t>entonces</a:t>
            </a:r>
            <a:r>
              <a:rPr lang="en-US" sz="2400" dirty="0"/>
              <a:t> </a:t>
            </a:r>
            <a:r>
              <a:rPr lang="en-US" sz="2400" dirty="0" err="1"/>
              <a:t>los</a:t>
            </a:r>
            <a:r>
              <a:rPr lang="en-US" sz="2400" dirty="0"/>
              <a:t> </a:t>
            </a:r>
            <a:r>
              <a:rPr lang="en-US" sz="2400" dirty="0" err="1"/>
              <a:t>resultados</a:t>
            </a:r>
            <a:r>
              <a:rPr lang="en-US" sz="2400" dirty="0"/>
              <a:t> del </a:t>
            </a:r>
            <a:r>
              <a:rPr lang="en-US" sz="2400" dirty="0" err="1"/>
              <a:t>espacio</a:t>
            </a:r>
            <a:r>
              <a:rPr lang="en-US" sz="2400" dirty="0"/>
              <a:t> </a:t>
            </a:r>
            <a:r>
              <a:rPr lang="en-US" sz="2400" dirty="0" err="1"/>
              <a:t>muestral</a:t>
            </a:r>
            <a:r>
              <a:rPr lang="en-US" sz="2400" dirty="0"/>
              <a:t> original</a:t>
            </a:r>
            <a:br>
              <a:rPr lang="en-US" sz="2400" dirty="0"/>
            </a:br>
            <a:r>
              <a:rPr lang="en-US" sz="2400" dirty="0" err="1"/>
              <a:t>los</a:t>
            </a:r>
            <a:r>
              <a:rPr lang="en-US" sz="2400" dirty="0"/>
              <a:t> </a:t>
            </a:r>
            <a:r>
              <a:rPr lang="en-US" sz="2400" dirty="0" err="1"/>
              <a:t>podemos</a:t>
            </a:r>
            <a:r>
              <a:rPr lang="en-US" sz="2400" dirty="0"/>
              <a:t> </a:t>
            </a:r>
            <a:r>
              <a:rPr lang="en-US" sz="2400" dirty="0" err="1"/>
              <a:t>transformar</a:t>
            </a:r>
            <a:r>
              <a:rPr lang="en-US" sz="2400" dirty="0"/>
              <a:t> </a:t>
            </a:r>
            <a:r>
              <a:rPr lang="en-US" sz="2400" dirty="0" err="1"/>
              <a:t>en</a:t>
            </a:r>
            <a:r>
              <a:rPr lang="en-US" sz="2400" dirty="0"/>
              <a:t> </a:t>
            </a:r>
            <a:r>
              <a:rPr lang="en-US" sz="2400" dirty="0" err="1"/>
              <a:t>números</a:t>
            </a:r>
            <a:endParaRPr lang="es-MX" sz="2400" dirty="0"/>
          </a:p>
          <a:p>
            <a:pPr lvl="1" eaLnBrk="1" hangingPunct="1">
              <a:lnSpc>
                <a:spcPct val="90000"/>
              </a:lnSpc>
            </a:pPr>
            <a:r>
              <a:rPr lang="en-US" sz="2000" dirty="0">
                <a:sym typeface="Symbol"/>
              </a:rPr>
              <a:t> = </a:t>
            </a:r>
            <a:r>
              <a:rPr lang="en-US" sz="2000" dirty="0"/>
              <a:t>{0,1,2,…, M}</a:t>
            </a:r>
          </a:p>
        </p:txBody>
      </p:sp>
      <p:sp>
        <p:nvSpPr>
          <p:cNvPr id="10242" name="3 Marcador de fecha"/>
          <p:cNvSpPr>
            <a:spLocks noGrp="1"/>
          </p:cNvSpPr>
          <p:nvPr>
            <p:ph type="dt" sz="half" idx="10"/>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s-MX" sz="1400">
                <a:solidFill>
                  <a:schemeClr val="tx2"/>
                </a:solidFill>
                <a:latin typeface="Arial Narrow" pitchFamily="34" charset="0"/>
              </a:rPr>
              <a:t>v2.5:1016</a:t>
            </a:r>
            <a:endParaRPr lang="es-ES" sz="1400">
              <a:solidFill>
                <a:schemeClr val="tx2"/>
              </a:solidFill>
              <a:latin typeface="Arial Narrow" pitchFamily="34" charset="0"/>
            </a:endParaRPr>
          </a:p>
        </p:txBody>
      </p:sp>
      <p:sp>
        <p:nvSpPr>
          <p:cNvPr id="10243" name="5 Marcador de número de diapositiva"/>
          <p:cNvSpPr>
            <a:spLocks noGrp="1"/>
          </p:cNvSpPr>
          <p:nvPr>
            <p:ph type="sldNum" sz="quarter" idx="12"/>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7EAD65D5-7991-41C6-9449-A3D895E8091B}" type="slidenum">
              <a:rPr lang="es-ES" sz="1400" smtClean="0">
                <a:solidFill>
                  <a:schemeClr val="tx2"/>
                </a:solidFill>
                <a:latin typeface="Arial Narrow" pitchFamily="34" charset="0"/>
              </a:rPr>
              <a:pPr eaLnBrk="1" hangingPunct="1"/>
              <a:t>4</a:t>
            </a:fld>
            <a:endParaRPr lang="es-ES" sz="1400">
              <a:solidFill>
                <a:schemeClr val="tx2"/>
              </a:solidFill>
              <a:latin typeface="Arial Narrow" pitchFamily="34" charset="0"/>
            </a:endParaRPr>
          </a:p>
        </p:txBody>
      </p:sp>
      <p:sp>
        <p:nvSpPr>
          <p:cNvPr id="10244" name="Rectangle 2"/>
          <p:cNvSpPr>
            <a:spLocks noGrp="1" noChangeArrowheads="1"/>
          </p:cNvSpPr>
          <p:nvPr>
            <p:ph type="title"/>
          </p:nvPr>
        </p:nvSpPr>
        <p:spPr/>
        <p:txBody>
          <a:bodyPr/>
          <a:lstStyle/>
          <a:p>
            <a:pPr eaLnBrk="1" hangingPunct="1"/>
            <a:r>
              <a:rPr lang="es-MX" dirty="0"/>
              <a:t>Ejemplo</a:t>
            </a:r>
            <a:endParaRPr lang="es-ES" dirty="0"/>
          </a:p>
        </p:txBody>
      </p:sp>
      <p:sp>
        <p:nvSpPr>
          <p:cNvPr id="2" name="1 Marcador de pie de página"/>
          <p:cNvSpPr>
            <a:spLocks noGrp="1"/>
          </p:cNvSpPr>
          <p:nvPr>
            <p:ph type="ftr" sz="quarter" idx="11"/>
          </p:nvPr>
        </p:nvSpPr>
        <p:spPr/>
        <p:txBody>
          <a:bodyPr/>
          <a:lstStyle/>
          <a:p>
            <a:pPr>
              <a:defRPr/>
            </a:pPr>
            <a:r>
              <a:rPr lang="es-ES"/>
              <a:t>Distribuciones Discretas de Probabilidad</a:t>
            </a:r>
          </a:p>
        </p:txBody>
      </p:sp>
    </p:spTree>
    <p:extLst>
      <p:ext uri="{BB962C8B-B14F-4D97-AF65-F5344CB8AC3E}">
        <p14:creationId xmlns:p14="http://schemas.microsoft.com/office/powerpoint/2010/main" val="3127160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3490"/>
                                        </p:tgtEl>
                                        <p:attrNameLst>
                                          <p:attrName>style.visibility</p:attrName>
                                        </p:attrNameLst>
                                      </p:cBhvr>
                                      <p:to>
                                        <p:strVal val="visible"/>
                                      </p:to>
                                    </p:set>
                                    <p:animEffect transition="in" filter="wipe(left)">
                                      <p:cBhvr>
                                        <p:cTn id="7" dur="500"/>
                                        <p:tgtEl>
                                          <p:spTgt spid="634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245">
                                            <p:txEl>
                                              <p:pRg st="0" end="0"/>
                                            </p:txEl>
                                          </p:spTgt>
                                        </p:tgtEl>
                                        <p:attrNameLst>
                                          <p:attrName>style.visibility</p:attrName>
                                        </p:attrNameLst>
                                      </p:cBhvr>
                                      <p:to>
                                        <p:strVal val="visible"/>
                                      </p:to>
                                    </p:set>
                                    <p:animEffect transition="in" filter="fade">
                                      <p:cBhvr>
                                        <p:cTn id="12" dur="500"/>
                                        <p:tgtEl>
                                          <p:spTgt spid="1024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245">
                                            <p:txEl>
                                              <p:pRg st="1" end="1"/>
                                            </p:txEl>
                                          </p:spTgt>
                                        </p:tgtEl>
                                        <p:attrNameLst>
                                          <p:attrName>style.visibility</p:attrName>
                                        </p:attrNameLst>
                                      </p:cBhvr>
                                      <p:to>
                                        <p:strVal val="visible"/>
                                      </p:to>
                                    </p:set>
                                    <p:animEffect transition="in" filter="fade">
                                      <p:cBhvr>
                                        <p:cTn id="17" dur="500"/>
                                        <p:tgtEl>
                                          <p:spTgt spid="10245">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245">
                                            <p:txEl>
                                              <p:pRg st="2" end="2"/>
                                            </p:txEl>
                                          </p:spTgt>
                                        </p:tgtEl>
                                        <p:attrNameLst>
                                          <p:attrName>style.visibility</p:attrName>
                                        </p:attrNameLst>
                                      </p:cBhvr>
                                      <p:to>
                                        <p:strVal val="visible"/>
                                      </p:to>
                                    </p:set>
                                    <p:animEffect transition="in" filter="fade">
                                      <p:cBhvr>
                                        <p:cTn id="20" dur="500"/>
                                        <p:tgtEl>
                                          <p:spTgt spid="1024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245">
                                            <p:txEl>
                                              <p:pRg st="3" end="3"/>
                                            </p:txEl>
                                          </p:spTgt>
                                        </p:tgtEl>
                                        <p:attrNameLst>
                                          <p:attrName>style.visibility</p:attrName>
                                        </p:attrNameLst>
                                      </p:cBhvr>
                                      <p:to>
                                        <p:strVal val="visible"/>
                                      </p:to>
                                    </p:set>
                                    <p:animEffect transition="in" filter="fade">
                                      <p:cBhvr>
                                        <p:cTn id="25" dur="500"/>
                                        <p:tgtEl>
                                          <p:spTgt spid="10245">
                                            <p:txEl>
                                              <p:pRg st="3" end="3"/>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245">
                                            <p:txEl>
                                              <p:pRg st="4" end="4"/>
                                            </p:txEl>
                                          </p:spTgt>
                                        </p:tgtEl>
                                        <p:attrNameLst>
                                          <p:attrName>style.visibility</p:attrName>
                                        </p:attrNameLst>
                                      </p:cBhvr>
                                      <p:to>
                                        <p:strVal val="visible"/>
                                      </p:to>
                                    </p:set>
                                    <p:animEffect transition="in" filter="fade">
                                      <p:cBhvr>
                                        <p:cTn id="28" dur="500"/>
                                        <p:tgtEl>
                                          <p:spTgt spid="1024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5"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title"/>
          </p:nvPr>
        </p:nvSpPr>
        <p:spPr/>
        <p:txBody>
          <a:bodyPr/>
          <a:lstStyle/>
          <a:p>
            <a:r>
              <a:rPr lang="es-ES" dirty="0"/>
              <a:t>Ejercicio. Solución</a:t>
            </a:r>
            <a:endParaRPr lang="es-MX" dirty="0"/>
          </a:p>
        </p:txBody>
      </p:sp>
      <p:sp>
        <p:nvSpPr>
          <p:cNvPr id="6" name="5 Marcador de contenido"/>
          <p:cNvSpPr>
            <a:spLocks noGrp="1"/>
          </p:cNvSpPr>
          <p:nvPr>
            <p:ph idx="1"/>
          </p:nvPr>
        </p:nvSpPr>
        <p:spPr/>
        <p:txBody>
          <a:bodyPr/>
          <a:lstStyle/>
          <a:p>
            <a:r>
              <a:rPr lang="es-ES" dirty="0"/>
              <a:t>Además</a:t>
            </a:r>
            <a:endParaRPr lang="es-MX" dirty="0"/>
          </a:p>
        </p:txBody>
      </p:sp>
      <p:sp>
        <p:nvSpPr>
          <p:cNvPr id="2" name="1 Marcador de fecha"/>
          <p:cNvSpPr>
            <a:spLocks noGrp="1"/>
          </p:cNvSpPr>
          <p:nvPr>
            <p:ph type="dt" sz="half" idx="10"/>
          </p:nvPr>
        </p:nvSpPr>
        <p:spPr/>
        <p:txBody>
          <a:bodyPr/>
          <a:lstStyle/>
          <a:p>
            <a:r>
              <a:rPr lang="es-MX"/>
              <a:t>v2.5:1016</a:t>
            </a:r>
            <a:endParaRPr lang="es-ES"/>
          </a:p>
        </p:txBody>
      </p:sp>
      <p:sp>
        <p:nvSpPr>
          <p:cNvPr id="3" name="2 Marcador de pie de página"/>
          <p:cNvSpPr>
            <a:spLocks noGrp="1"/>
          </p:cNvSpPr>
          <p:nvPr>
            <p:ph type="ftr" sz="quarter" idx="11"/>
          </p:nvPr>
        </p:nvSpPr>
        <p:spPr/>
        <p:txBody>
          <a:bodyPr/>
          <a:lstStyle/>
          <a:p>
            <a:r>
              <a:rPr lang="es-ES"/>
              <a:t>Distribuciones Discretas de Probabilidad</a:t>
            </a:r>
          </a:p>
        </p:txBody>
      </p:sp>
      <p:sp>
        <p:nvSpPr>
          <p:cNvPr id="4" name="3 Marcador de número de diapositiva"/>
          <p:cNvSpPr>
            <a:spLocks noGrp="1"/>
          </p:cNvSpPr>
          <p:nvPr>
            <p:ph type="sldNum" sz="quarter" idx="12"/>
          </p:nvPr>
        </p:nvSpPr>
        <p:spPr/>
        <p:txBody>
          <a:bodyPr/>
          <a:lstStyle/>
          <a:p>
            <a:fld id="{C2C6D281-2C19-4F81-864F-5326002769C3}" type="slidenum">
              <a:rPr lang="es-ES" smtClean="0"/>
              <a:pPr/>
              <a:t>40</a:t>
            </a:fld>
            <a:endParaRPr lang="es-ES"/>
          </a:p>
        </p:txBody>
      </p:sp>
      <p:pic>
        <p:nvPicPr>
          <p:cNvPr id="27" name="26 Imagen"/>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55576" y="1592204"/>
            <a:ext cx="6009894" cy="633222"/>
          </a:xfrm>
          <a:prstGeom prst="rect">
            <a:avLst/>
          </a:prstGeom>
        </p:spPr>
      </p:pic>
      <p:pic>
        <p:nvPicPr>
          <p:cNvPr id="29" name="28 Imagen"/>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691680" y="2327134"/>
            <a:ext cx="5102352" cy="633222"/>
          </a:xfrm>
          <a:prstGeom prst="rect">
            <a:avLst/>
          </a:prstGeom>
        </p:spPr>
      </p:pic>
      <p:pic>
        <p:nvPicPr>
          <p:cNvPr id="31" name="30 Imagen"/>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663118" y="3032364"/>
            <a:ext cx="4443984" cy="669798"/>
          </a:xfrm>
          <a:prstGeom prst="rect">
            <a:avLst/>
          </a:prstGeom>
        </p:spPr>
      </p:pic>
      <p:pic>
        <p:nvPicPr>
          <p:cNvPr id="76804" name="76803 Imagen"/>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677876" y="3896460"/>
            <a:ext cx="5582412" cy="619506"/>
          </a:xfrm>
          <a:prstGeom prst="rect">
            <a:avLst/>
          </a:prstGeom>
        </p:spPr>
      </p:pic>
    </p:spTree>
    <p:extLst>
      <p:ext uri="{BB962C8B-B14F-4D97-AF65-F5344CB8AC3E}">
        <p14:creationId xmlns:p14="http://schemas.microsoft.com/office/powerpoint/2010/main" val="825015792"/>
      </p:ext>
    </p:extLst>
  </p:cSld>
  <p:clrMapOvr>
    <a:masterClrMapping/>
  </p:clrMapOvr>
  <p:transition spd="slow">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left)">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6804"/>
                                        </p:tgtEl>
                                        <p:attrNameLst>
                                          <p:attrName>style.visibility</p:attrName>
                                        </p:attrNameLst>
                                      </p:cBhvr>
                                      <p:to>
                                        <p:strVal val="visible"/>
                                      </p:to>
                                    </p:set>
                                    <p:animEffect transition="in" filter="wipe(left)">
                                      <p:cBhvr>
                                        <p:cTn id="22" dur="500"/>
                                        <p:tgtEl>
                                          <p:spTgt spid="768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title"/>
          </p:nvPr>
        </p:nvSpPr>
        <p:spPr/>
        <p:txBody>
          <a:bodyPr/>
          <a:lstStyle/>
          <a:p>
            <a:r>
              <a:rPr lang="es-ES" dirty="0"/>
              <a:t>Ejercicio. Solución</a:t>
            </a:r>
            <a:endParaRPr lang="es-MX" dirty="0"/>
          </a:p>
        </p:txBody>
      </p:sp>
      <p:sp>
        <p:nvSpPr>
          <p:cNvPr id="6" name="5 Marcador de contenido"/>
          <p:cNvSpPr>
            <a:spLocks noGrp="1"/>
          </p:cNvSpPr>
          <p:nvPr>
            <p:ph idx="1"/>
          </p:nvPr>
        </p:nvSpPr>
        <p:spPr/>
        <p:txBody>
          <a:bodyPr/>
          <a:lstStyle/>
          <a:p>
            <a:r>
              <a:rPr lang="es-ES" dirty="0"/>
              <a:t>Y, finalmente</a:t>
            </a:r>
            <a:endParaRPr lang="es-MX" dirty="0"/>
          </a:p>
        </p:txBody>
      </p:sp>
      <p:sp>
        <p:nvSpPr>
          <p:cNvPr id="2" name="1 Marcador de fecha"/>
          <p:cNvSpPr>
            <a:spLocks noGrp="1"/>
          </p:cNvSpPr>
          <p:nvPr>
            <p:ph type="dt" sz="half" idx="10"/>
          </p:nvPr>
        </p:nvSpPr>
        <p:spPr/>
        <p:txBody>
          <a:bodyPr/>
          <a:lstStyle/>
          <a:p>
            <a:r>
              <a:rPr lang="es-MX"/>
              <a:t>v2.5:1016</a:t>
            </a:r>
            <a:endParaRPr lang="es-ES"/>
          </a:p>
        </p:txBody>
      </p:sp>
      <p:sp>
        <p:nvSpPr>
          <p:cNvPr id="3" name="2 Marcador de pie de página"/>
          <p:cNvSpPr>
            <a:spLocks noGrp="1"/>
          </p:cNvSpPr>
          <p:nvPr>
            <p:ph type="ftr" sz="quarter" idx="11"/>
          </p:nvPr>
        </p:nvSpPr>
        <p:spPr/>
        <p:txBody>
          <a:bodyPr/>
          <a:lstStyle/>
          <a:p>
            <a:r>
              <a:rPr lang="es-ES"/>
              <a:t>Distribuciones Discretas de Probabilidad</a:t>
            </a:r>
          </a:p>
        </p:txBody>
      </p:sp>
      <p:sp>
        <p:nvSpPr>
          <p:cNvPr id="4" name="3 Marcador de número de diapositiva"/>
          <p:cNvSpPr>
            <a:spLocks noGrp="1"/>
          </p:cNvSpPr>
          <p:nvPr>
            <p:ph type="sldNum" sz="quarter" idx="12"/>
          </p:nvPr>
        </p:nvSpPr>
        <p:spPr/>
        <p:txBody>
          <a:bodyPr/>
          <a:lstStyle/>
          <a:p>
            <a:fld id="{C2C6D281-2C19-4F81-864F-5326002769C3}" type="slidenum">
              <a:rPr lang="es-ES" smtClean="0"/>
              <a:pPr/>
              <a:t>41</a:t>
            </a:fld>
            <a:endParaRPr lang="es-ES"/>
          </a:p>
        </p:txBody>
      </p:sp>
      <p:pic>
        <p:nvPicPr>
          <p:cNvPr id="7" name="6 Imagen"/>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55576" y="1592204"/>
            <a:ext cx="6009894" cy="633222"/>
          </a:xfrm>
          <a:prstGeom prst="rect">
            <a:avLst/>
          </a:prstGeom>
        </p:spPr>
      </p:pic>
      <p:pic>
        <p:nvPicPr>
          <p:cNvPr id="8" name="7 Imagen"/>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691680" y="2327134"/>
            <a:ext cx="5102352" cy="633222"/>
          </a:xfrm>
          <a:prstGeom prst="rect">
            <a:avLst/>
          </a:prstGeom>
        </p:spPr>
      </p:pic>
      <p:pic>
        <p:nvPicPr>
          <p:cNvPr id="9" name="8 Imagen"/>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663118" y="3032364"/>
            <a:ext cx="4658868" cy="669798"/>
          </a:xfrm>
          <a:prstGeom prst="rect">
            <a:avLst/>
          </a:prstGeom>
        </p:spPr>
      </p:pic>
      <p:pic>
        <p:nvPicPr>
          <p:cNvPr id="11" name="10 Imagen"/>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677876" y="3896460"/>
            <a:ext cx="5239512" cy="464058"/>
          </a:xfrm>
          <a:prstGeom prst="rect">
            <a:avLst/>
          </a:prstGeom>
        </p:spPr>
      </p:pic>
    </p:spTree>
    <p:extLst>
      <p:ext uri="{BB962C8B-B14F-4D97-AF65-F5344CB8AC3E}">
        <p14:creationId xmlns:p14="http://schemas.microsoft.com/office/powerpoint/2010/main" val="1090162443"/>
      </p:ext>
    </p:extLst>
  </p:cSld>
  <p:clrMapOvr>
    <a:masterClrMapping/>
  </p:clrMapOvr>
  <p:transition spd="slow">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title"/>
          </p:nvPr>
        </p:nvSpPr>
        <p:spPr/>
        <p:txBody>
          <a:bodyPr/>
          <a:lstStyle/>
          <a:p>
            <a:r>
              <a:rPr lang="es-ES" dirty="0"/>
              <a:t>Ejercicio. Solución</a:t>
            </a:r>
            <a:endParaRPr lang="es-MX" dirty="0"/>
          </a:p>
        </p:txBody>
      </p:sp>
      <p:sp>
        <p:nvSpPr>
          <p:cNvPr id="6" name="5 Marcador de contenido"/>
          <p:cNvSpPr>
            <a:spLocks noGrp="1"/>
          </p:cNvSpPr>
          <p:nvPr>
            <p:ph idx="1"/>
          </p:nvPr>
        </p:nvSpPr>
        <p:spPr/>
        <p:txBody>
          <a:bodyPr/>
          <a:lstStyle/>
          <a:p>
            <a:r>
              <a:rPr lang="es-ES" dirty="0"/>
              <a:t>También se verifica que </a:t>
            </a:r>
          </a:p>
          <a:p>
            <a:endParaRPr lang="es-ES" dirty="0"/>
          </a:p>
          <a:p>
            <a:endParaRPr lang="es-ES" dirty="0"/>
          </a:p>
          <a:p>
            <a:endParaRPr lang="es-ES" dirty="0"/>
          </a:p>
          <a:p>
            <a:endParaRPr lang="es-ES" dirty="0"/>
          </a:p>
          <a:p>
            <a:endParaRPr lang="es-ES" dirty="0"/>
          </a:p>
          <a:p>
            <a:r>
              <a:rPr lang="es-ES" dirty="0"/>
              <a:t>Así que </a:t>
            </a:r>
            <a:r>
              <a:rPr lang="es-ES" i="1" dirty="0">
                <a:latin typeface="Times New Roman" panose="02020603050405020304" pitchFamily="18" charset="0"/>
                <a:cs typeface="Times New Roman" panose="02020603050405020304" pitchFamily="18" charset="0"/>
              </a:rPr>
              <a:t>h</a:t>
            </a:r>
            <a:r>
              <a:rPr lang="es-ES" dirty="0"/>
              <a:t> es una función de masa de probabilidad</a:t>
            </a:r>
            <a:endParaRPr lang="es-MX" dirty="0"/>
          </a:p>
        </p:txBody>
      </p:sp>
      <p:sp>
        <p:nvSpPr>
          <p:cNvPr id="2" name="1 Marcador de fecha"/>
          <p:cNvSpPr>
            <a:spLocks noGrp="1"/>
          </p:cNvSpPr>
          <p:nvPr>
            <p:ph type="dt" sz="half" idx="10"/>
          </p:nvPr>
        </p:nvSpPr>
        <p:spPr/>
        <p:txBody>
          <a:bodyPr/>
          <a:lstStyle/>
          <a:p>
            <a:r>
              <a:rPr lang="es-MX"/>
              <a:t>v2.5:1016</a:t>
            </a:r>
            <a:endParaRPr lang="es-ES"/>
          </a:p>
        </p:txBody>
      </p:sp>
      <p:sp>
        <p:nvSpPr>
          <p:cNvPr id="3" name="2 Marcador de pie de página"/>
          <p:cNvSpPr>
            <a:spLocks noGrp="1"/>
          </p:cNvSpPr>
          <p:nvPr>
            <p:ph type="ftr" sz="quarter" idx="11"/>
          </p:nvPr>
        </p:nvSpPr>
        <p:spPr/>
        <p:txBody>
          <a:bodyPr/>
          <a:lstStyle/>
          <a:p>
            <a:r>
              <a:rPr lang="es-ES"/>
              <a:t>Distribuciones Discretas de Probabilidad</a:t>
            </a:r>
          </a:p>
        </p:txBody>
      </p:sp>
      <p:sp>
        <p:nvSpPr>
          <p:cNvPr id="4" name="3 Marcador de número de diapositiva"/>
          <p:cNvSpPr>
            <a:spLocks noGrp="1"/>
          </p:cNvSpPr>
          <p:nvPr>
            <p:ph type="sldNum" sz="quarter" idx="12"/>
          </p:nvPr>
        </p:nvSpPr>
        <p:spPr/>
        <p:txBody>
          <a:bodyPr/>
          <a:lstStyle/>
          <a:p>
            <a:fld id="{C2C6D281-2C19-4F81-864F-5326002769C3}" type="slidenum">
              <a:rPr lang="es-ES" smtClean="0"/>
              <a:pPr/>
              <a:t>42</a:t>
            </a:fld>
            <a:endParaRPr lang="es-ES"/>
          </a:p>
        </p:txBody>
      </p:sp>
      <p:pic>
        <p:nvPicPr>
          <p:cNvPr id="12" name="11 Imagen"/>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55576" y="1779662"/>
            <a:ext cx="4917186" cy="489204"/>
          </a:xfrm>
          <a:prstGeom prst="rect">
            <a:avLst/>
          </a:prstGeom>
        </p:spPr>
      </p:pic>
      <p:pic>
        <p:nvPicPr>
          <p:cNvPr id="13" name="12 Imagen"/>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691680" y="2514591"/>
            <a:ext cx="3383280" cy="379476"/>
          </a:xfrm>
          <a:prstGeom prst="rect">
            <a:avLst/>
          </a:prstGeom>
        </p:spPr>
      </p:pic>
      <p:pic>
        <p:nvPicPr>
          <p:cNvPr id="15" name="14 Imagen"/>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1724163" y="3191256"/>
            <a:ext cx="3154680" cy="466344"/>
          </a:xfrm>
          <a:prstGeom prst="rect">
            <a:avLst/>
          </a:prstGeom>
        </p:spPr>
      </p:pic>
    </p:spTree>
    <p:extLst>
      <p:ext uri="{BB962C8B-B14F-4D97-AF65-F5344CB8AC3E}">
        <p14:creationId xmlns:p14="http://schemas.microsoft.com/office/powerpoint/2010/main" val="936213950"/>
      </p:ext>
    </p:extLst>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43</a:t>
            </a:fld>
            <a:endParaRPr lang="es-ES"/>
          </a:p>
        </p:txBody>
      </p:sp>
      <p:pic>
        <p:nvPicPr>
          <p:cNvPr id="7" name="6 Imagen"/>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195736" y="354352"/>
            <a:ext cx="4418838" cy="633222"/>
          </a:xfrm>
          <a:prstGeom prst="rect">
            <a:avLst/>
          </a:prstGeom>
        </p:spPr>
      </p:pic>
      <p:pic>
        <p:nvPicPr>
          <p:cNvPr id="7680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059582"/>
            <a:ext cx="9144000" cy="4104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8" name="8 Marcador de contenido"/>
          <p:cNvGraphicFramePr>
            <a:graphicFrameLocks/>
          </p:cNvGraphicFramePr>
          <p:nvPr>
            <p:extLst>
              <p:ext uri="{D42A27DB-BD31-4B8C-83A1-F6EECF244321}">
                <p14:modId xmlns:p14="http://schemas.microsoft.com/office/powerpoint/2010/main" val="501554612"/>
              </p:ext>
            </p:extLst>
          </p:nvPr>
        </p:nvGraphicFramePr>
        <p:xfrm>
          <a:off x="5940152" y="1725703"/>
          <a:ext cx="2664296" cy="1409700"/>
        </p:xfrm>
        <a:graphic>
          <a:graphicData uri="http://schemas.openxmlformats.org/drawingml/2006/table">
            <a:tbl>
              <a:tblPr firstRow="1" bandRow="1">
                <a:tableStyleId>{5C22544A-7EE6-4342-B048-85BDC9FD1C3A}</a:tableStyleId>
              </a:tblPr>
              <a:tblGrid>
                <a:gridCol w="1299220">
                  <a:extLst>
                    <a:ext uri="{9D8B030D-6E8A-4147-A177-3AD203B41FA5}">
                      <a16:colId xmlns:a16="http://schemas.microsoft.com/office/drawing/2014/main" val="20000"/>
                    </a:ext>
                  </a:extLst>
                </a:gridCol>
                <a:gridCol w="1365076">
                  <a:extLst>
                    <a:ext uri="{9D8B030D-6E8A-4147-A177-3AD203B41FA5}">
                      <a16:colId xmlns:a16="http://schemas.microsoft.com/office/drawing/2014/main" val="20001"/>
                    </a:ext>
                  </a:extLst>
                </a:gridCol>
              </a:tblGrid>
              <a:tr h="278130">
                <a:tc>
                  <a:txBody>
                    <a:bodyPr/>
                    <a:lstStyle/>
                    <a:p>
                      <a:pPr algn="ctr"/>
                      <a:r>
                        <a:rPr lang="es-MX" sz="1400" i="1" dirty="0">
                          <a:latin typeface="Times New Roman" panose="02020603050405020304" pitchFamily="18" charset="0"/>
                          <a:cs typeface="Times New Roman" panose="02020603050405020304" pitchFamily="18" charset="0"/>
                        </a:rPr>
                        <a:t>x</a:t>
                      </a:r>
                    </a:p>
                  </a:txBody>
                  <a:tcPr marT="34290" marB="34290"/>
                </a:tc>
                <a:tc>
                  <a:txBody>
                    <a:bodyPr/>
                    <a:lstStyle/>
                    <a:p>
                      <a:pPr algn="ctr"/>
                      <a:r>
                        <a:rPr lang="es-MX" sz="1400" i="1" dirty="0">
                          <a:latin typeface="Times New Roman" panose="02020603050405020304" pitchFamily="18" charset="0"/>
                          <a:cs typeface="Times New Roman" panose="02020603050405020304" pitchFamily="18" charset="0"/>
                        </a:rPr>
                        <a:t>h(x</a:t>
                      </a:r>
                      <a:r>
                        <a:rPr lang="es-MX" sz="1400" i="1" baseline="0" dirty="0">
                          <a:latin typeface="Times New Roman" panose="02020603050405020304" pitchFamily="18" charset="0"/>
                          <a:cs typeface="Times New Roman" panose="02020603050405020304" pitchFamily="18" charset="0"/>
                        </a:rPr>
                        <a:t>) = </a:t>
                      </a:r>
                      <a:r>
                        <a:rPr lang="es-MX" sz="1400" i="1" dirty="0">
                          <a:latin typeface="Times New Roman" panose="02020603050405020304" pitchFamily="18" charset="0"/>
                          <a:cs typeface="Times New Roman" panose="02020603050405020304" pitchFamily="18" charset="0"/>
                        </a:rPr>
                        <a:t>P(X = x)</a:t>
                      </a:r>
                    </a:p>
                  </a:txBody>
                  <a:tcPr marT="34290" marB="34290"/>
                </a:tc>
                <a:extLst>
                  <a:ext uri="{0D108BD9-81ED-4DB2-BD59-A6C34878D82A}">
                    <a16:rowId xmlns:a16="http://schemas.microsoft.com/office/drawing/2014/main" val="10000"/>
                  </a:ext>
                </a:extLst>
              </a:tr>
              <a:tr h="278130">
                <a:tc>
                  <a:txBody>
                    <a:bodyPr/>
                    <a:lstStyle/>
                    <a:p>
                      <a:pPr algn="ctr"/>
                      <a:r>
                        <a:rPr lang="es-MX" sz="1400" dirty="0"/>
                        <a:t>0</a:t>
                      </a:r>
                    </a:p>
                  </a:txBody>
                  <a:tcPr marT="34290" marB="34290"/>
                </a:tc>
                <a:tc>
                  <a:txBody>
                    <a:bodyPr/>
                    <a:lstStyle/>
                    <a:p>
                      <a:pPr algn="ctr"/>
                      <a:r>
                        <a:rPr lang="es-MX" sz="1400" dirty="0"/>
                        <a:t>0.4667</a:t>
                      </a:r>
                    </a:p>
                  </a:txBody>
                  <a:tcPr marT="34290" marB="34290"/>
                </a:tc>
                <a:extLst>
                  <a:ext uri="{0D108BD9-81ED-4DB2-BD59-A6C34878D82A}">
                    <a16:rowId xmlns:a16="http://schemas.microsoft.com/office/drawing/2014/main" val="10001"/>
                  </a:ext>
                </a:extLst>
              </a:tr>
              <a:tr h="278130">
                <a:tc>
                  <a:txBody>
                    <a:bodyPr/>
                    <a:lstStyle/>
                    <a:p>
                      <a:pPr algn="ctr"/>
                      <a:r>
                        <a:rPr lang="es-MX" sz="1400" dirty="0"/>
                        <a:t>1</a:t>
                      </a:r>
                    </a:p>
                  </a:txBody>
                  <a:tcPr marT="34290" marB="34290"/>
                </a:tc>
                <a:tc>
                  <a:txBody>
                    <a:bodyPr/>
                    <a:lstStyle/>
                    <a:p>
                      <a:pPr algn="ctr"/>
                      <a:r>
                        <a:rPr lang="es-MX" sz="1400" dirty="0"/>
                        <a:t>0.4667</a:t>
                      </a:r>
                    </a:p>
                  </a:txBody>
                  <a:tcPr marT="34290" marB="34290"/>
                </a:tc>
                <a:extLst>
                  <a:ext uri="{0D108BD9-81ED-4DB2-BD59-A6C34878D82A}">
                    <a16:rowId xmlns:a16="http://schemas.microsoft.com/office/drawing/2014/main" val="10002"/>
                  </a:ext>
                </a:extLst>
              </a:tr>
              <a:tr h="278130">
                <a:tc>
                  <a:txBody>
                    <a:bodyPr/>
                    <a:lstStyle/>
                    <a:p>
                      <a:pPr algn="ctr"/>
                      <a:r>
                        <a:rPr lang="es-MX" sz="1400" dirty="0"/>
                        <a:t>2</a:t>
                      </a:r>
                    </a:p>
                  </a:txBody>
                  <a:tcPr marT="34290" marB="34290"/>
                </a:tc>
                <a:tc>
                  <a:txBody>
                    <a:bodyPr/>
                    <a:lstStyle/>
                    <a:p>
                      <a:pPr algn="ctr"/>
                      <a:r>
                        <a:rPr lang="es-MX" sz="1400" dirty="0"/>
                        <a:t>0.0667</a:t>
                      </a:r>
                    </a:p>
                  </a:txBody>
                  <a:tcPr marT="34290" marB="34290"/>
                </a:tc>
                <a:extLst>
                  <a:ext uri="{0D108BD9-81ED-4DB2-BD59-A6C34878D82A}">
                    <a16:rowId xmlns:a16="http://schemas.microsoft.com/office/drawing/2014/main" val="10003"/>
                  </a:ext>
                </a:extLst>
              </a:tr>
              <a:tr h="278130">
                <a:tc>
                  <a:txBody>
                    <a:bodyPr/>
                    <a:lstStyle/>
                    <a:p>
                      <a:pPr algn="ctr"/>
                      <a:r>
                        <a:rPr lang="es-MX" sz="1400" dirty="0"/>
                        <a:t>Total</a:t>
                      </a:r>
                    </a:p>
                  </a:txBody>
                  <a:tcPr marT="34290" marB="34290"/>
                </a:tc>
                <a:tc>
                  <a:txBody>
                    <a:bodyPr/>
                    <a:lstStyle/>
                    <a:p>
                      <a:pPr algn="ctr"/>
                      <a:r>
                        <a:rPr lang="es-MX" sz="1400" dirty="0"/>
                        <a:t>1.0001</a:t>
                      </a:r>
                    </a:p>
                  </a:txBody>
                  <a:tcPr marT="34290" marB="3429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20634566"/>
      </p:ext>
    </p:extLst>
  </p:cSld>
  <p:clrMapOvr>
    <a:masterClrMapping/>
  </p:clrMapOvr>
  <p:transition spd="slow">
    <p:cover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normAutofit fontScale="90000"/>
          </a:bodyPr>
          <a:lstStyle/>
          <a:p>
            <a:r>
              <a:rPr lang="es-MX" dirty="0"/>
              <a:t>Función de distribución de una variable aleatoria</a:t>
            </a:r>
          </a:p>
        </p:txBody>
      </p:sp>
      <p:sp>
        <p:nvSpPr>
          <p:cNvPr id="8" name="7 Marcador de texto"/>
          <p:cNvSpPr>
            <a:spLocks noGrp="1"/>
          </p:cNvSpPr>
          <p:nvPr>
            <p:ph type="body" idx="1"/>
          </p:nvPr>
        </p:nvSpPr>
        <p:spPr/>
        <p:txBody>
          <a:bodyPr/>
          <a:lstStyle/>
          <a:p>
            <a:endParaRPr lang="es-MX"/>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44</a:t>
            </a:fld>
            <a:endParaRPr lang="es-ES"/>
          </a:p>
        </p:txBody>
      </p:sp>
    </p:spTree>
    <p:extLst>
      <p:ext uri="{BB962C8B-B14F-4D97-AF65-F5344CB8AC3E}">
        <p14:creationId xmlns:p14="http://schemas.microsoft.com/office/powerpoint/2010/main" val="137371197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s-ES"/>
              <a:t>Función de Distribución</a:t>
            </a:r>
          </a:p>
        </p:txBody>
      </p:sp>
      <mc:AlternateContent xmlns:mc="http://schemas.openxmlformats.org/markup-compatibility/2006" xmlns:a14="http://schemas.microsoft.com/office/drawing/2010/main">
        <mc:Choice Requires="a14">
          <p:sp>
            <p:nvSpPr>
              <p:cNvPr id="73731" name="Rectangle 3"/>
              <p:cNvSpPr>
                <a:spLocks noGrp="1" noChangeArrowheads="1"/>
              </p:cNvSpPr>
              <p:nvPr>
                <p:ph idx="1"/>
              </p:nvPr>
            </p:nvSpPr>
            <p:spPr/>
            <p:txBody>
              <a:bodyPr>
                <a:noAutofit/>
              </a:bodyPr>
              <a:lstStyle/>
              <a:p>
                <a:r>
                  <a:rPr lang="es-ES" sz="4400" dirty="0"/>
                  <a:t>La función de distribución (</a:t>
                </a:r>
                <a:r>
                  <a:rPr lang="es-ES" sz="4400" dirty="0" err="1"/>
                  <a:t>fd</a:t>
                </a:r>
                <a:r>
                  <a:rPr lang="es-ES" sz="4400" dirty="0"/>
                  <a:t>) de una variable aleatoria se define por</a:t>
                </a:r>
              </a:p>
              <a:p>
                <a:pPr marL="0" indent="0">
                  <a:buNone/>
                </a:pPr>
                <a14:m>
                  <m:oMathPara xmlns:m="http://schemas.openxmlformats.org/officeDocument/2006/math">
                    <m:oMathParaPr>
                      <m:jc m:val="centerGroup"/>
                    </m:oMathParaPr>
                    <m:oMath xmlns:m="http://schemas.openxmlformats.org/officeDocument/2006/math">
                      <m:r>
                        <a:rPr lang="es-MX" sz="4400" b="0" i="1" smtClean="0">
                          <a:latin typeface="Cambria Math"/>
                        </a:rPr>
                        <m:t>𝐹</m:t>
                      </m:r>
                      <m:d>
                        <m:dPr>
                          <m:ctrlPr>
                            <a:rPr lang="es-MX" sz="4400" b="0" i="1" smtClean="0">
                              <a:latin typeface="Cambria Math" panose="02040503050406030204" pitchFamily="18" charset="0"/>
                            </a:rPr>
                          </m:ctrlPr>
                        </m:dPr>
                        <m:e>
                          <m:r>
                            <a:rPr lang="es-MX" sz="4400" b="0" i="1" smtClean="0">
                              <a:latin typeface="Cambria Math"/>
                            </a:rPr>
                            <m:t>𝑥</m:t>
                          </m:r>
                        </m:e>
                      </m:d>
                      <m:r>
                        <a:rPr lang="es-MX" sz="4400" b="0" i="1" smtClean="0">
                          <a:latin typeface="Cambria Math"/>
                        </a:rPr>
                        <m:t>=</m:t>
                      </m:r>
                      <m:r>
                        <a:rPr lang="es-MX" sz="4400" b="0" i="1" smtClean="0">
                          <a:latin typeface="Cambria Math"/>
                        </a:rPr>
                        <m:t>𝑃</m:t>
                      </m:r>
                      <m:d>
                        <m:dPr>
                          <m:ctrlPr>
                            <a:rPr lang="es-MX" sz="4400" b="0" i="1" smtClean="0">
                              <a:latin typeface="Cambria Math" panose="02040503050406030204" pitchFamily="18" charset="0"/>
                            </a:rPr>
                          </m:ctrlPr>
                        </m:dPr>
                        <m:e>
                          <m:r>
                            <a:rPr lang="es-MX" sz="4400" b="0" i="1" smtClean="0">
                              <a:latin typeface="Cambria Math"/>
                            </a:rPr>
                            <m:t>𝑋</m:t>
                          </m:r>
                          <m:r>
                            <a:rPr lang="es-MX" sz="4400" b="0" i="1" smtClean="0">
                              <a:latin typeface="Cambria Math"/>
                              <a:ea typeface="Cambria Math"/>
                            </a:rPr>
                            <m:t>≤</m:t>
                          </m:r>
                          <m:r>
                            <a:rPr lang="es-MX" sz="4400" b="0" i="1" smtClean="0">
                              <a:latin typeface="Cambria Math"/>
                              <a:ea typeface="Cambria Math"/>
                            </a:rPr>
                            <m:t>𝑥</m:t>
                          </m:r>
                        </m:e>
                      </m:d>
                    </m:oMath>
                  </m:oMathPara>
                </a14:m>
                <a:endParaRPr lang="es-ES" sz="4400" dirty="0"/>
              </a:p>
            </p:txBody>
          </p:sp>
        </mc:Choice>
        <mc:Fallback xmlns="">
          <p:sp>
            <p:nvSpPr>
              <p:cNvPr id="73731" name="Rectangle 3"/>
              <p:cNvSpPr>
                <a:spLocks noGrp="1" noRot="1" noChangeAspect="1" noMove="1" noResize="1" noEditPoints="1" noAdjustHandles="1" noChangeArrowheads="1" noChangeShapeType="1" noTextEdit="1"/>
              </p:cNvSpPr>
              <p:nvPr>
                <p:ph idx="1"/>
              </p:nvPr>
            </p:nvSpPr>
            <p:spPr>
              <a:blipFill rotWithShape="1">
                <a:blip r:embed="rId2"/>
                <a:stretch>
                  <a:fillRect l="-2148" t="-3500"/>
                </a:stretch>
              </a:blipFill>
            </p:spPr>
            <p:txBody>
              <a:bodyPr/>
              <a:lstStyle/>
              <a:p>
                <a:r>
                  <a:rPr lang="es-MX">
                    <a:noFill/>
                  </a:rPr>
                  <a:t> </a:t>
                </a:r>
              </a:p>
            </p:txBody>
          </p:sp>
        </mc:Fallback>
      </mc:AlternateContent>
      <p:sp>
        <p:nvSpPr>
          <p:cNvPr id="6" name="3 Marcador de fecha"/>
          <p:cNvSpPr>
            <a:spLocks noGrp="1"/>
          </p:cNvSpPr>
          <p:nvPr>
            <p:ph type="dt" sz="half" idx="10"/>
          </p:nvPr>
        </p:nvSpPr>
        <p:spPr/>
        <p:txBody>
          <a:bodyPr/>
          <a:lstStyle/>
          <a:p>
            <a:r>
              <a:rPr lang="es-MX"/>
              <a:t>v2.5:1016</a:t>
            </a:r>
            <a:endParaRPr lang="es-ES"/>
          </a:p>
        </p:txBody>
      </p:sp>
      <p:sp>
        <p:nvSpPr>
          <p:cNvPr id="7" name="4 Marcador de pie de página"/>
          <p:cNvSpPr>
            <a:spLocks noGrp="1"/>
          </p:cNvSpPr>
          <p:nvPr>
            <p:ph type="ftr" sz="quarter" idx="11"/>
          </p:nvPr>
        </p:nvSpPr>
        <p:spPr/>
        <p:txBody>
          <a:bodyPr/>
          <a:lstStyle/>
          <a:p>
            <a:r>
              <a:rPr lang="es-ES"/>
              <a:t>Distribuciones Discretas de Probabilidad</a:t>
            </a:r>
          </a:p>
        </p:txBody>
      </p:sp>
      <p:sp>
        <p:nvSpPr>
          <p:cNvPr id="8" name="5 Marcador de número de diapositiva"/>
          <p:cNvSpPr>
            <a:spLocks noGrp="1"/>
          </p:cNvSpPr>
          <p:nvPr>
            <p:ph type="sldNum" sz="quarter" idx="12"/>
          </p:nvPr>
        </p:nvSpPr>
        <p:spPr/>
        <p:txBody>
          <a:bodyPr/>
          <a:lstStyle/>
          <a:p>
            <a:fld id="{7A8244B9-1E1B-4425-ACD4-B3F82C2F1AE0}" type="slidenum">
              <a:rPr lang="es-ES"/>
              <a:pPr/>
              <a:t>45</a:t>
            </a:fld>
            <a:endParaRPr lang="es-ES"/>
          </a:p>
        </p:txBody>
      </p:sp>
    </p:spTree>
  </p:cSld>
  <p:clrMapOvr>
    <a:masterClrMapping/>
  </p:clrMapOvr>
  <p:transition spd="slow">
    <p:cover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normAutofit fontScale="90000"/>
          </a:bodyPr>
          <a:lstStyle/>
          <a:p>
            <a:r>
              <a:rPr lang="es-ES" dirty="0"/>
              <a:t>Propiedades matemáticas de la función de distribución</a:t>
            </a:r>
          </a:p>
        </p:txBody>
      </p:sp>
      <mc:AlternateContent xmlns:mc="http://schemas.openxmlformats.org/markup-compatibility/2006" xmlns:a14="http://schemas.microsoft.com/office/drawing/2010/main">
        <mc:Choice Requires="a14">
          <p:sp>
            <p:nvSpPr>
              <p:cNvPr id="73731" name="Rectangle 3"/>
              <p:cNvSpPr>
                <a:spLocks noGrp="1" noChangeArrowheads="1"/>
              </p:cNvSpPr>
              <p:nvPr>
                <p:ph idx="1"/>
              </p:nvPr>
            </p:nvSpPr>
            <p:spPr/>
            <p:txBody>
              <a:bodyPr>
                <a:normAutofit fontScale="92500" lnSpcReduction="10000"/>
              </a:bodyPr>
              <a:lstStyle/>
              <a:p>
                <a:r>
                  <a:rPr lang="es-ES" sz="3200" dirty="0"/>
                  <a:t>La función </a:t>
                </a:r>
                <a:r>
                  <a:rPr lang="es-ES" sz="3200" i="1" dirty="0">
                    <a:latin typeface="Times New Roman" pitchFamily="18" charset="0"/>
                  </a:rPr>
                  <a:t>F</a:t>
                </a:r>
                <a:r>
                  <a:rPr lang="es-ES" sz="3200" dirty="0"/>
                  <a:t> es una </a:t>
                </a:r>
                <a:r>
                  <a:rPr lang="es-ES" sz="3200" dirty="0" err="1"/>
                  <a:t>fd</a:t>
                </a:r>
                <a:r>
                  <a:rPr lang="es-ES" sz="3200" dirty="0"/>
                  <a:t> si y sólo si </a:t>
                </a:r>
              </a:p>
              <a:p>
                <a:r>
                  <a:rPr lang="es-ES" sz="3200" dirty="0"/>
                  <a:t>El valor mínimo que asume </a:t>
                </a:r>
                <a:r>
                  <a:rPr lang="es-ES" sz="3200" i="1" dirty="0">
                    <a:latin typeface="Times New Roman" pitchFamily="18" charset="0"/>
                  </a:rPr>
                  <a:t>F</a:t>
                </a:r>
                <a:r>
                  <a:rPr lang="es-ES" sz="3200" dirty="0"/>
                  <a:t> es 0</a:t>
                </a:r>
                <a:endParaRPr lang="es-ES" sz="2800" i="1" dirty="0">
                  <a:latin typeface="Cambria Math"/>
                </a:endParaRPr>
              </a:p>
              <a:p>
                <a:pPr marL="0" indent="0">
                  <a:buNone/>
                </a:pPr>
                <a14:m>
                  <m:oMathPara xmlns:m="http://schemas.openxmlformats.org/officeDocument/2006/math">
                    <m:oMathParaPr>
                      <m:jc m:val="centerGroup"/>
                    </m:oMathParaPr>
                    <m:oMath xmlns:m="http://schemas.openxmlformats.org/officeDocument/2006/math">
                      <m:func>
                        <m:funcPr>
                          <m:ctrlPr>
                            <a:rPr lang="es-ES" sz="2800" i="1" smtClean="0">
                              <a:latin typeface="Cambria Math" panose="02040503050406030204" pitchFamily="18" charset="0"/>
                            </a:rPr>
                          </m:ctrlPr>
                        </m:funcPr>
                        <m:fName>
                          <m:limLow>
                            <m:limLowPr>
                              <m:ctrlPr>
                                <a:rPr lang="es-ES" sz="2800" i="1">
                                  <a:latin typeface="Cambria Math" panose="02040503050406030204" pitchFamily="18" charset="0"/>
                                </a:rPr>
                              </m:ctrlPr>
                            </m:limLowPr>
                            <m:e>
                              <m:r>
                                <m:rPr>
                                  <m:sty m:val="p"/>
                                </m:rPr>
                                <a:rPr lang="es-ES" sz="2800">
                                  <a:latin typeface="Cambria Math"/>
                                </a:rPr>
                                <m:t>lim</m:t>
                              </m:r>
                            </m:e>
                            <m:lim>
                              <m:r>
                                <a:rPr lang="es-MX" sz="2800" i="1">
                                  <a:latin typeface="Cambria Math"/>
                                </a:rPr>
                                <m:t>𝑥</m:t>
                              </m:r>
                              <m:r>
                                <a:rPr lang="es-MX" sz="2800" i="1">
                                  <a:latin typeface="Cambria Math"/>
                                  <a:ea typeface="Cambria Math"/>
                                </a:rPr>
                                <m:t>→−∞</m:t>
                              </m:r>
                            </m:lim>
                          </m:limLow>
                        </m:fName>
                        <m:e>
                          <m:r>
                            <a:rPr lang="es-MX" sz="2800" i="1">
                              <a:latin typeface="Cambria Math"/>
                            </a:rPr>
                            <m:t>𝐹</m:t>
                          </m:r>
                          <m:d>
                            <m:dPr>
                              <m:ctrlPr>
                                <a:rPr lang="es-MX" sz="2800" i="1">
                                  <a:latin typeface="Cambria Math" panose="02040503050406030204" pitchFamily="18" charset="0"/>
                                </a:rPr>
                              </m:ctrlPr>
                            </m:dPr>
                            <m:e>
                              <m:r>
                                <a:rPr lang="es-MX" sz="2800" i="1">
                                  <a:latin typeface="Cambria Math"/>
                                </a:rPr>
                                <m:t>𝑥</m:t>
                              </m:r>
                            </m:e>
                          </m:d>
                          <m:r>
                            <a:rPr lang="es-MX" sz="2800" i="1">
                              <a:latin typeface="Cambria Math"/>
                            </a:rPr>
                            <m:t>=0</m:t>
                          </m:r>
                        </m:e>
                      </m:func>
                    </m:oMath>
                  </m:oMathPara>
                </a14:m>
                <a:endParaRPr lang="es-ES" sz="2800" dirty="0"/>
              </a:p>
              <a:p>
                <a:r>
                  <a:rPr lang="es-ES" sz="3200" dirty="0"/>
                  <a:t>El valor máximo que asume </a:t>
                </a:r>
                <a:r>
                  <a:rPr lang="es-ES" sz="3200" i="1" dirty="0">
                    <a:latin typeface="Times New Roman" pitchFamily="18" charset="0"/>
                  </a:rPr>
                  <a:t>F</a:t>
                </a:r>
                <a:r>
                  <a:rPr lang="es-ES" sz="3200" dirty="0"/>
                  <a:t> es 1</a:t>
                </a:r>
              </a:p>
              <a:p>
                <a:pPr marL="0" indent="0">
                  <a:buNone/>
                </a:pPr>
                <a14:m>
                  <m:oMathPara xmlns:m="http://schemas.openxmlformats.org/officeDocument/2006/math">
                    <m:oMathParaPr>
                      <m:jc m:val="centerGroup"/>
                    </m:oMathParaPr>
                    <m:oMath xmlns:m="http://schemas.openxmlformats.org/officeDocument/2006/math">
                      <m:func>
                        <m:funcPr>
                          <m:ctrlPr>
                            <a:rPr lang="es-ES" sz="2800" i="1">
                              <a:latin typeface="Cambria Math" panose="02040503050406030204" pitchFamily="18" charset="0"/>
                            </a:rPr>
                          </m:ctrlPr>
                        </m:funcPr>
                        <m:fName>
                          <m:limLow>
                            <m:limLowPr>
                              <m:ctrlPr>
                                <a:rPr lang="es-ES" sz="2800" i="1">
                                  <a:latin typeface="Cambria Math" panose="02040503050406030204" pitchFamily="18" charset="0"/>
                                </a:rPr>
                              </m:ctrlPr>
                            </m:limLowPr>
                            <m:e>
                              <m:r>
                                <m:rPr>
                                  <m:sty m:val="p"/>
                                </m:rPr>
                                <a:rPr lang="es-ES" sz="2800">
                                  <a:latin typeface="Cambria Math"/>
                                </a:rPr>
                                <m:t>lim</m:t>
                              </m:r>
                            </m:e>
                            <m:lim>
                              <m:r>
                                <a:rPr lang="es-MX" sz="2800" i="1">
                                  <a:latin typeface="Cambria Math"/>
                                </a:rPr>
                                <m:t>𝑥</m:t>
                              </m:r>
                              <m:r>
                                <a:rPr lang="es-MX" sz="2800" i="1">
                                  <a:latin typeface="Cambria Math"/>
                                  <a:ea typeface="Cambria Math"/>
                                </a:rPr>
                                <m:t>→∞</m:t>
                              </m:r>
                            </m:lim>
                          </m:limLow>
                        </m:fName>
                        <m:e>
                          <m:r>
                            <a:rPr lang="es-MX" sz="2800" i="1">
                              <a:latin typeface="Cambria Math"/>
                            </a:rPr>
                            <m:t>𝐹</m:t>
                          </m:r>
                          <m:d>
                            <m:dPr>
                              <m:ctrlPr>
                                <a:rPr lang="es-MX" sz="2800" i="1">
                                  <a:latin typeface="Cambria Math" panose="02040503050406030204" pitchFamily="18" charset="0"/>
                                </a:rPr>
                              </m:ctrlPr>
                            </m:dPr>
                            <m:e>
                              <m:r>
                                <a:rPr lang="es-MX" sz="2800" i="1">
                                  <a:latin typeface="Cambria Math"/>
                                </a:rPr>
                                <m:t>𝑥</m:t>
                              </m:r>
                            </m:e>
                          </m:d>
                          <m:r>
                            <a:rPr lang="es-MX" sz="2800" i="1">
                              <a:latin typeface="Cambria Math"/>
                            </a:rPr>
                            <m:t>=1</m:t>
                          </m:r>
                        </m:e>
                      </m:func>
                    </m:oMath>
                  </m:oMathPara>
                </a14:m>
                <a:endParaRPr lang="es-ES" sz="2800" dirty="0"/>
              </a:p>
              <a:p>
                <a:r>
                  <a:rPr lang="es-ES" sz="3200" dirty="0"/>
                  <a:t>La función </a:t>
                </a:r>
                <a:r>
                  <a:rPr lang="es-ES" sz="3200" i="1" dirty="0">
                    <a:latin typeface="Times New Roman" pitchFamily="18" charset="0"/>
                  </a:rPr>
                  <a:t>F</a:t>
                </a:r>
                <a:r>
                  <a:rPr lang="es-ES" sz="3200" dirty="0"/>
                  <a:t> es continua por la derecha</a:t>
                </a:r>
              </a:p>
              <a:p>
                <a:pPr marL="0" indent="0">
                  <a:buNone/>
                </a:pPr>
                <a14:m>
                  <m:oMathPara xmlns:m="http://schemas.openxmlformats.org/officeDocument/2006/math">
                    <m:oMathParaPr>
                      <m:jc m:val="centerGroup"/>
                    </m:oMathParaPr>
                    <m:oMath xmlns:m="http://schemas.openxmlformats.org/officeDocument/2006/math">
                      <m:func>
                        <m:funcPr>
                          <m:ctrlPr>
                            <a:rPr lang="es-ES" sz="2800" i="1">
                              <a:latin typeface="Cambria Math" panose="02040503050406030204" pitchFamily="18" charset="0"/>
                            </a:rPr>
                          </m:ctrlPr>
                        </m:funcPr>
                        <m:fName>
                          <m:limLow>
                            <m:limLowPr>
                              <m:ctrlPr>
                                <a:rPr lang="es-ES" sz="2800" i="1">
                                  <a:latin typeface="Cambria Math" panose="02040503050406030204" pitchFamily="18" charset="0"/>
                                </a:rPr>
                              </m:ctrlPr>
                            </m:limLowPr>
                            <m:e>
                              <m:r>
                                <m:rPr>
                                  <m:sty m:val="p"/>
                                </m:rPr>
                                <a:rPr lang="es-ES" sz="2800">
                                  <a:latin typeface="Cambria Math"/>
                                </a:rPr>
                                <m:t>lim</m:t>
                              </m:r>
                            </m:e>
                            <m:lim>
                              <m:r>
                                <a:rPr lang="es-MX" sz="2800" i="1">
                                  <a:latin typeface="Cambria Math"/>
                                </a:rPr>
                                <m:t>h</m:t>
                              </m:r>
                              <m:r>
                                <a:rPr lang="es-MX" sz="2800" i="1">
                                  <a:latin typeface="Cambria Math"/>
                                  <a:ea typeface="Cambria Math"/>
                                </a:rPr>
                                <m:t>→</m:t>
                              </m:r>
                              <m:sSup>
                                <m:sSupPr>
                                  <m:ctrlPr>
                                    <a:rPr lang="es-MX" sz="2800" i="1">
                                      <a:latin typeface="Cambria Math" panose="02040503050406030204" pitchFamily="18" charset="0"/>
                                      <a:ea typeface="Cambria Math"/>
                                    </a:rPr>
                                  </m:ctrlPr>
                                </m:sSupPr>
                                <m:e>
                                  <m:r>
                                    <a:rPr lang="es-MX" sz="2800" i="1">
                                      <a:latin typeface="Cambria Math"/>
                                      <a:ea typeface="Cambria Math"/>
                                    </a:rPr>
                                    <m:t>0</m:t>
                                  </m:r>
                                </m:e>
                                <m:sup>
                                  <m:r>
                                    <a:rPr lang="es-MX" sz="2800" i="1">
                                      <a:latin typeface="Cambria Math"/>
                                      <a:ea typeface="Cambria Math"/>
                                    </a:rPr>
                                    <m:t>+</m:t>
                                  </m:r>
                                </m:sup>
                              </m:sSup>
                            </m:lim>
                          </m:limLow>
                        </m:fName>
                        <m:e>
                          <m:r>
                            <a:rPr lang="es-MX" sz="2800" i="1">
                              <a:latin typeface="Cambria Math"/>
                            </a:rPr>
                            <m:t>𝐹</m:t>
                          </m:r>
                          <m:d>
                            <m:dPr>
                              <m:ctrlPr>
                                <a:rPr lang="es-MX" sz="2800" i="1">
                                  <a:latin typeface="Cambria Math" panose="02040503050406030204" pitchFamily="18" charset="0"/>
                                </a:rPr>
                              </m:ctrlPr>
                            </m:dPr>
                            <m:e>
                              <m:r>
                                <a:rPr lang="es-MX" sz="2800" i="1">
                                  <a:latin typeface="Cambria Math"/>
                                </a:rPr>
                                <m:t>𝑥</m:t>
                              </m:r>
                              <m:r>
                                <a:rPr lang="es-MX" sz="2800" i="1">
                                  <a:latin typeface="Cambria Math"/>
                                </a:rPr>
                                <m:t>+</m:t>
                              </m:r>
                              <m:r>
                                <a:rPr lang="es-MX" sz="2800" i="1">
                                  <a:latin typeface="Cambria Math"/>
                                </a:rPr>
                                <m:t>h</m:t>
                              </m:r>
                            </m:e>
                          </m:d>
                          <m:r>
                            <a:rPr lang="es-MX" sz="2800" i="1">
                              <a:latin typeface="Cambria Math"/>
                            </a:rPr>
                            <m:t>=</m:t>
                          </m:r>
                          <m:r>
                            <a:rPr lang="es-MX" sz="2800" i="1">
                              <a:latin typeface="Cambria Math"/>
                            </a:rPr>
                            <m:t>𝐹</m:t>
                          </m:r>
                          <m:d>
                            <m:dPr>
                              <m:ctrlPr>
                                <a:rPr lang="es-MX" sz="2800" i="1">
                                  <a:latin typeface="Cambria Math" panose="02040503050406030204" pitchFamily="18" charset="0"/>
                                </a:rPr>
                              </m:ctrlPr>
                            </m:dPr>
                            <m:e>
                              <m:r>
                                <a:rPr lang="es-MX" sz="2800" i="1">
                                  <a:latin typeface="Cambria Math"/>
                                </a:rPr>
                                <m:t>𝑥</m:t>
                              </m:r>
                            </m:e>
                          </m:d>
                        </m:e>
                      </m:func>
                    </m:oMath>
                  </m:oMathPara>
                </a14:m>
                <a:endParaRPr lang="es-ES" sz="2800" dirty="0"/>
              </a:p>
            </p:txBody>
          </p:sp>
        </mc:Choice>
        <mc:Fallback xmlns="">
          <p:sp>
            <p:nvSpPr>
              <p:cNvPr id="73731" name="Rectangle 3"/>
              <p:cNvSpPr>
                <a:spLocks noGrp="1" noRot="1" noChangeAspect="1" noMove="1" noResize="1" noEditPoints="1" noAdjustHandles="1" noChangeArrowheads="1" noChangeShapeType="1" noTextEdit="1"/>
              </p:cNvSpPr>
              <p:nvPr>
                <p:ph idx="1"/>
              </p:nvPr>
            </p:nvSpPr>
            <p:spPr>
              <a:blipFill rotWithShape="1">
                <a:blip r:embed="rId2"/>
                <a:stretch>
                  <a:fillRect l="-1037" t="-3500"/>
                </a:stretch>
              </a:blipFill>
            </p:spPr>
            <p:txBody>
              <a:bodyPr/>
              <a:lstStyle/>
              <a:p>
                <a:r>
                  <a:rPr lang="es-MX">
                    <a:noFill/>
                  </a:rPr>
                  <a:t> </a:t>
                </a:r>
              </a:p>
            </p:txBody>
          </p:sp>
        </mc:Fallback>
      </mc:AlternateContent>
      <p:sp>
        <p:nvSpPr>
          <p:cNvPr id="6" name="3 Marcador de fecha"/>
          <p:cNvSpPr>
            <a:spLocks noGrp="1"/>
          </p:cNvSpPr>
          <p:nvPr>
            <p:ph type="dt" sz="half" idx="10"/>
          </p:nvPr>
        </p:nvSpPr>
        <p:spPr/>
        <p:txBody>
          <a:bodyPr/>
          <a:lstStyle/>
          <a:p>
            <a:r>
              <a:rPr lang="es-MX"/>
              <a:t>v2.5:1016</a:t>
            </a:r>
            <a:endParaRPr lang="es-ES"/>
          </a:p>
        </p:txBody>
      </p:sp>
      <p:sp>
        <p:nvSpPr>
          <p:cNvPr id="7" name="4 Marcador de pie de página"/>
          <p:cNvSpPr>
            <a:spLocks noGrp="1"/>
          </p:cNvSpPr>
          <p:nvPr>
            <p:ph type="ftr" sz="quarter" idx="11"/>
          </p:nvPr>
        </p:nvSpPr>
        <p:spPr/>
        <p:txBody>
          <a:bodyPr/>
          <a:lstStyle/>
          <a:p>
            <a:r>
              <a:rPr lang="es-ES"/>
              <a:t>Distribuciones Discretas de Probabilidad</a:t>
            </a:r>
          </a:p>
        </p:txBody>
      </p:sp>
      <p:sp>
        <p:nvSpPr>
          <p:cNvPr id="8" name="5 Marcador de número de diapositiva"/>
          <p:cNvSpPr>
            <a:spLocks noGrp="1"/>
          </p:cNvSpPr>
          <p:nvPr>
            <p:ph type="sldNum" sz="quarter" idx="12"/>
          </p:nvPr>
        </p:nvSpPr>
        <p:spPr/>
        <p:txBody>
          <a:bodyPr/>
          <a:lstStyle/>
          <a:p>
            <a:fld id="{7A8244B9-1E1B-4425-ACD4-B3F82C2F1AE0}" type="slidenum">
              <a:rPr lang="es-ES"/>
              <a:pPr/>
              <a:t>46</a:t>
            </a:fld>
            <a:endParaRPr lang="es-ES"/>
          </a:p>
        </p:txBody>
      </p:sp>
    </p:spTree>
    <p:extLst>
      <p:ext uri="{BB962C8B-B14F-4D97-AF65-F5344CB8AC3E}">
        <p14:creationId xmlns:p14="http://schemas.microsoft.com/office/powerpoint/2010/main" val="503777178"/>
      </p:ext>
    </p:extLst>
  </p:cSld>
  <p:clrMapOvr>
    <a:masterClrMapping/>
  </p:clrMapOvr>
  <p:transition spd="slow">
    <p:cover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Ejemplo</a:t>
            </a:r>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p:txBody>
              <a:bodyPr>
                <a:normAutofit fontScale="85000" lnSpcReduction="20000"/>
              </a:bodyPr>
              <a:lstStyle/>
              <a:p>
                <a:r>
                  <a:rPr lang="es-MX" sz="2800" dirty="0"/>
                  <a:t>Considere la </a:t>
                </a:r>
                <a:r>
                  <a:rPr lang="es-MX" sz="2800" dirty="0" err="1"/>
                  <a:t>fmp</a:t>
                </a:r>
                <a:r>
                  <a:rPr lang="es-MX" sz="2800" dirty="0"/>
                  <a:t> dada por </a:t>
                </a:r>
                <a14:m>
                  <m:oMath xmlns:m="http://schemas.openxmlformats.org/officeDocument/2006/math">
                    <m:r>
                      <a:rPr lang="es-MX" sz="2800" b="0" i="1" smtClean="0">
                        <a:latin typeface="Cambria Math"/>
                      </a:rPr>
                      <m:t>𝑓</m:t>
                    </m:r>
                    <m:d>
                      <m:dPr>
                        <m:ctrlPr>
                          <a:rPr lang="es-MX" sz="2800" b="0" i="1" smtClean="0">
                            <a:latin typeface="Cambria Math" panose="02040503050406030204" pitchFamily="18" charset="0"/>
                          </a:rPr>
                        </m:ctrlPr>
                      </m:dPr>
                      <m:e>
                        <m:r>
                          <a:rPr lang="es-MX" sz="2800" b="0" i="1" smtClean="0">
                            <a:latin typeface="Cambria Math"/>
                          </a:rPr>
                          <m:t>𝑥</m:t>
                        </m:r>
                      </m:e>
                    </m:d>
                    <m:r>
                      <a:rPr lang="es-MX" sz="2800" b="0" i="1" smtClean="0">
                        <a:latin typeface="Cambria Math"/>
                      </a:rPr>
                      <m:t>=</m:t>
                    </m:r>
                    <m:sSup>
                      <m:sSupPr>
                        <m:ctrlPr>
                          <a:rPr lang="es-MX" sz="2800" b="0" i="1" smtClean="0">
                            <a:latin typeface="Cambria Math" panose="02040503050406030204" pitchFamily="18" charset="0"/>
                          </a:rPr>
                        </m:ctrlPr>
                      </m:sSupPr>
                      <m:e>
                        <m:r>
                          <a:rPr lang="es-MX" sz="2800" b="0" i="1" smtClean="0">
                            <a:latin typeface="Cambria Math"/>
                          </a:rPr>
                          <m:t>0.5</m:t>
                        </m:r>
                      </m:e>
                      <m:sup>
                        <m:r>
                          <a:rPr lang="es-MX" sz="2800" b="0" i="1" smtClean="0">
                            <a:latin typeface="Cambria Math"/>
                          </a:rPr>
                          <m:t>𝑥</m:t>
                        </m:r>
                      </m:sup>
                    </m:sSup>
                    <m:sSup>
                      <m:sSupPr>
                        <m:ctrlPr>
                          <a:rPr lang="es-MX" sz="2800" b="0" i="1" smtClean="0">
                            <a:latin typeface="Cambria Math" panose="02040503050406030204" pitchFamily="18" charset="0"/>
                          </a:rPr>
                        </m:ctrlPr>
                      </m:sSupPr>
                      <m:e>
                        <m:r>
                          <a:rPr lang="es-MX" sz="2800" b="0" i="1" smtClean="0">
                            <a:latin typeface="Cambria Math"/>
                          </a:rPr>
                          <m:t>0.5</m:t>
                        </m:r>
                      </m:e>
                      <m:sup>
                        <m:r>
                          <a:rPr lang="es-MX" sz="2800" b="0" i="1" smtClean="0">
                            <a:latin typeface="Cambria Math"/>
                          </a:rPr>
                          <m:t>1−</m:t>
                        </m:r>
                        <m:r>
                          <a:rPr lang="es-MX" sz="2800" b="0" i="1" smtClean="0">
                            <a:latin typeface="Cambria Math"/>
                          </a:rPr>
                          <m:t>𝑥</m:t>
                        </m:r>
                      </m:sup>
                    </m:sSup>
                    <m:r>
                      <a:rPr lang="es-MX" sz="2800" b="0" i="1" smtClean="0">
                        <a:latin typeface="Cambria Math"/>
                      </a:rPr>
                      <m:t>;  </m:t>
                    </m:r>
                    <m:r>
                      <a:rPr lang="es-MX" sz="2800" b="0" i="1" smtClean="0">
                        <a:latin typeface="Cambria Math"/>
                      </a:rPr>
                      <m:t>𝑥</m:t>
                    </m:r>
                    <m:r>
                      <a:rPr lang="es-MX" sz="2800" b="0" i="1" smtClean="0">
                        <a:latin typeface="Cambria Math"/>
                      </a:rPr>
                      <m:t>=0,1</m:t>
                    </m:r>
                  </m:oMath>
                </a14:m>
                <a:endParaRPr lang="es-MX" sz="2800" dirty="0"/>
              </a:p>
              <a:p>
                <a:r>
                  <a:rPr lang="es-MX" sz="2800" dirty="0"/>
                  <a:t>Obtenga su función de distribución</a:t>
                </a:r>
              </a:p>
              <a:p>
                <a:r>
                  <a:rPr lang="es-MX" sz="2800" dirty="0"/>
                  <a:t>Solución</a:t>
                </a:r>
              </a:p>
              <a:p>
                <a:pPr lvl="1"/>
                <a:r>
                  <a:rPr lang="es-MX" sz="2400" dirty="0"/>
                  <a:t>Dado que se trata de una variable discreta, la función de distribución en este caso se obtiene acumulando (sumando) los valores de la </a:t>
                </a:r>
                <a:r>
                  <a:rPr lang="es-MX" sz="2400" dirty="0" err="1"/>
                  <a:t>fmp</a:t>
                </a:r>
                <a:r>
                  <a:rPr lang="es-MX" sz="2400" dirty="0"/>
                  <a:t> hasta el valor x actual:</a:t>
                </a:r>
              </a:p>
              <a:p>
                <a:pPr marL="274320" lvl="1" indent="0">
                  <a:buNone/>
                </a:pPr>
                <a14:m>
                  <m:oMathPara xmlns:m="http://schemas.openxmlformats.org/officeDocument/2006/math">
                    <m:oMathParaPr>
                      <m:jc m:val="centerGroup"/>
                    </m:oMathParaPr>
                    <m:oMath xmlns:m="http://schemas.openxmlformats.org/officeDocument/2006/math">
                      <m:r>
                        <a:rPr lang="es-MX" sz="2400" b="0" i="1" smtClean="0">
                          <a:latin typeface="Cambria Math"/>
                        </a:rPr>
                        <m:t>𝐹</m:t>
                      </m:r>
                      <m:d>
                        <m:dPr>
                          <m:ctrlPr>
                            <a:rPr lang="es-MX" sz="2400" b="0" i="1" smtClean="0">
                              <a:latin typeface="Cambria Math" panose="02040503050406030204" pitchFamily="18" charset="0"/>
                            </a:rPr>
                          </m:ctrlPr>
                        </m:dPr>
                        <m:e>
                          <m:r>
                            <a:rPr lang="es-MX" sz="2400" b="0" i="1" smtClean="0">
                              <a:latin typeface="Cambria Math"/>
                            </a:rPr>
                            <m:t>𝑥</m:t>
                          </m:r>
                        </m:e>
                      </m:d>
                      <m:r>
                        <a:rPr lang="es-MX" sz="2400" b="0" i="1" smtClean="0">
                          <a:latin typeface="Cambria Math"/>
                        </a:rPr>
                        <m:t>=</m:t>
                      </m:r>
                      <m:r>
                        <a:rPr lang="es-MX" sz="2400" b="0" i="1" smtClean="0">
                          <a:latin typeface="Cambria Math"/>
                        </a:rPr>
                        <m:t>𝑃</m:t>
                      </m:r>
                      <m:d>
                        <m:dPr>
                          <m:ctrlPr>
                            <a:rPr lang="es-MX" sz="2400" b="0" i="1" smtClean="0">
                              <a:latin typeface="Cambria Math" panose="02040503050406030204" pitchFamily="18" charset="0"/>
                            </a:rPr>
                          </m:ctrlPr>
                        </m:dPr>
                        <m:e>
                          <m:r>
                            <a:rPr lang="es-MX" sz="2400" b="0" i="1" smtClean="0">
                              <a:latin typeface="Cambria Math"/>
                            </a:rPr>
                            <m:t>𝑋</m:t>
                          </m:r>
                          <m:r>
                            <a:rPr lang="es-MX" sz="2400" b="0" i="1" smtClean="0">
                              <a:latin typeface="Cambria Math"/>
                              <a:ea typeface="Cambria Math"/>
                            </a:rPr>
                            <m:t>≤</m:t>
                          </m:r>
                          <m:r>
                            <a:rPr lang="es-MX" sz="2400" b="0" i="1" smtClean="0">
                              <a:latin typeface="Cambria Math"/>
                              <a:ea typeface="Cambria Math"/>
                            </a:rPr>
                            <m:t>𝑥</m:t>
                          </m:r>
                        </m:e>
                      </m:d>
                      <m:r>
                        <a:rPr lang="es-MX" sz="2400" b="0" i="1" smtClean="0">
                          <a:latin typeface="Cambria Math"/>
                        </a:rPr>
                        <m:t>=</m:t>
                      </m:r>
                      <m:nary>
                        <m:naryPr>
                          <m:chr m:val="∑"/>
                          <m:supHide m:val="on"/>
                          <m:ctrlPr>
                            <a:rPr lang="es-MX" sz="2400" b="0" i="1" smtClean="0">
                              <a:latin typeface="Cambria Math" panose="02040503050406030204" pitchFamily="18" charset="0"/>
                            </a:rPr>
                          </m:ctrlPr>
                        </m:naryPr>
                        <m:sub>
                          <m:r>
                            <m:rPr>
                              <m:brk m:alnAt="7"/>
                            </m:rPr>
                            <a:rPr lang="es-MX" sz="2400" b="0" i="1" smtClean="0">
                              <a:latin typeface="Cambria Math"/>
                            </a:rPr>
                            <m:t>𝑘</m:t>
                          </m:r>
                          <m:r>
                            <a:rPr lang="es-MX" sz="2400" b="0" i="1" smtClean="0">
                              <a:latin typeface="Cambria Math"/>
                              <a:ea typeface="Cambria Math"/>
                            </a:rPr>
                            <m:t>≤</m:t>
                          </m:r>
                          <m:r>
                            <a:rPr lang="es-MX" sz="2400" b="0" i="1" smtClean="0">
                              <a:latin typeface="Cambria Math"/>
                              <a:ea typeface="Cambria Math"/>
                            </a:rPr>
                            <m:t>𝑥</m:t>
                          </m:r>
                        </m:sub>
                        <m:sup/>
                        <m:e>
                          <m:r>
                            <a:rPr lang="es-MX" sz="2400" b="0" i="1" smtClean="0">
                              <a:latin typeface="Cambria Math"/>
                            </a:rPr>
                            <m:t>𝑃</m:t>
                          </m:r>
                          <m:d>
                            <m:dPr>
                              <m:ctrlPr>
                                <a:rPr lang="es-MX" sz="2400" b="0" i="1" smtClean="0">
                                  <a:latin typeface="Cambria Math" panose="02040503050406030204" pitchFamily="18" charset="0"/>
                                </a:rPr>
                              </m:ctrlPr>
                            </m:dPr>
                            <m:e>
                              <m:r>
                                <a:rPr lang="es-MX" sz="2400" b="0" i="1" smtClean="0">
                                  <a:latin typeface="Cambria Math"/>
                                </a:rPr>
                                <m:t>𝑋</m:t>
                              </m:r>
                              <m:r>
                                <a:rPr lang="es-MX" sz="2400" b="0" i="1" smtClean="0">
                                  <a:latin typeface="Cambria Math"/>
                                </a:rPr>
                                <m:t>=</m:t>
                              </m:r>
                              <m:r>
                                <a:rPr lang="es-MX" sz="2400" b="0" i="1" smtClean="0">
                                  <a:latin typeface="Cambria Math"/>
                                </a:rPr>
                                <m:t>𝑘</m:t>
                              </m:r>
                            </m:e>
                          </m:d>
                        </m:e>
                      </m:nary>
                    </m:oMath>
                  </m:oMathPara>
                </a14:m>
                <a:endParaRPr lang="es-MX" sz="2400" dirty="0"/>
              </a:p>
              <a:p>
                <a:pPr marL="274320" lvl="1" indent="0">
                  <a:buNone/>
                </a:pPr>
                <a14:m>
                  <m:oMathPara xmlns:m="http://schemas.openxmlformats.org/officeDocument/2006/math">
                    <m:oMathParaPr>
                      <m:jc m:val="centerGroup"/>
                    </m:oMathParaPr>
                    <m:oMath xmlns:m="http://schemas.openxmlformats.org/officeDocument/2006/math">
                      <m:r>
                        <a:rPr lang="es-ES" sz="2400" i="1">
                          <a:latin typeface="Cambria Math"/>
                        </a:rPr>
                        <m:t>𝐹</m:t>
                      </m:r>
                      <m:d>
                        <m:dPr>
                          <m:ctrlPr>
                            <a:rPr lang="es-ES" sz="2400" i="1">
                              <a:latin typeface="Cambria Math" panose="02040503050406030204" pitchFamily="18" charset="0"/>
                            </a:rPr>
                          </m:ctrlPr>
                        </m:dPr>
                        <m:e>
                          <m:r>
                            <a:rPr lang="es-ES" sz="2400" i="1">
                              <a:latin typeface="Cambria Math"/>
                            </a:rPr>
                            <m:t>𝑥</m:t>
                          </m:r>
                        </m:e>
                      </m:d>
                      <m:r>
                        <a:rPr lang="es-ES" sz="2400" i="1">
                          <a:latin typeface="Cambria Math"/>
                        </a:rPr>
                        <m:t>=</m:t>
                      </m:r>
                      <m:nary>
                        <m:naryPr>
                          <m:chr m:val="∑"/>
                          <m:ctrlPr>
                            <a:rPr lang="es-MX" sz="2400" i="1">
                              <a:latin typeface="Cambria Math" panose="02040503050406030204" pitchFamily="18" charset="0"/>
                            </a:rPr>
                          </m:ctrlPr>
                        </m:naryPr>
                        <m:sub>
                          <m:r>
                            <m:rPr>
                              <m:brk m:alnAt="23"/>
                            </m:rPr>
                            <a:rPr lang="es-MX" sz="2400" i="1">
                              <a:latin typeface="Cambria Math"/>
                            </a:rPr>
                            <m:t>𝑘</m:t>
                          </m:r>
                          <m:r>
                            <a:rPr lang="es-MX" sz="2400" i="1">
                              <a:latin typeface="Cambria Math"/>
                            </a:rPr>
                            <m:t>=0</m:t>
                          </m:r>
                        </m:sub>
                        <m:sup>
                          <m:r>
                            <a:rPr lang="es-MX" sz="2400" i="1">
                              <a:latin typeface="Cambria Math"/>
                            </a:rPr>
                            <m:t>𝑥</m:t>
                          </m:r>
                        </m:sup>
                        <m:e>
                          <m:sSup>
                            <m:sSupPr>
                              <m:ctrlPr>
                                <a:rPr lang="es-MX" sz="2400" i="1">
                                  <a:latin typeface="Cambria Math" panose="02040503050406030204" pitchFamily="18" charset="0"/>
                                </a:rPr>
                              </m:ctrlPr>
                            </m:sSupPr>
                            <m:e>
                              <m:r>
                                <a:rPr lang="es-MX" sz="2400" i="1">
                                  <a:latin typeface="Cambria Math"/>
                                </a:rPr>
                                <m:t>0.5</m:t>
                              </m:r>
                            </m:e>
                            <m:sup>
                              <m:r>
                                <a:rPr lang="es-MX" sz="2400" i="1">
                                  <a:latin typeface="Cambria Math"/>
                                </a:rPr>
                                <m:t>𝑘</m:t>
                              </m:r>
                            </m:sup>
                          </m:sSup>
                          <m:sSup>
                            <m:sSupPr>
                              <m:ctrlPr>
                                <a:rPr lang="es-MX" sz="2400" i="1">
                                  <a:latin typeface="Cambria Math" panose="02040503050406030204" pitchFamily="18" charset="0"/>
                                </a:rPr>
                              </m:ctrlPr>
                            </m:sSupPr>
                            <m:e>
                              <m:r>
                                <a:rPr lang="es-MX" sz="2400" i="1">
                                  <a:latin typeface="Cambria Math"/>
                                </a:rPr>
                                <m:t>0.5</m:t>
                              </m:r>
                            </m:e>
                            <m:sup>
                              <m:r>
                                <a:rPr lang="es-MX" sz="2400" i="1">
                                  <a:latin typeface="Cambria Math"/>
                                </a:rPr>
                                <m:t>1−</m:t>
                              </m:r>
                              <m:r>
                                <a:rPr lang="es-MX" sz="2400" i="1">
                                  <a:latin typeface="Cambria Math"/>
                                </a:rPr>
                                <m:t>𝑘</m:t>
                              </m:r>
                            </m:sup>
                          </m:sSup>
                        </m:e>
                      </m:nary>
                    </m:oMath>
                  </m:oMathPara>
                </a14:m>
                <a:endParaRPr lang="es-MX" sz="2400" dirty="0"/>
              </a:p>
              <a:p>
                <a:pPr marL="274320" lvl="1" indent="0">
                  <a:buNone/>
                </a:pPr>
                <a:endParaRPr lang="es-MX" sz="2400"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blipFill rotWithShape="1">
                <a:blip r:embed="rId2"/>
                <a:stretch>
                  <a:fillRect l="-593" t="-3167"/>
                </a:stretch>
              </a:blipFill>
            </p:spPr>
            <p:txBody>
              <a:bodyPr/>
              <a:lstStyle/>
              <a:p>
                <a:r>
                  <a:rPr lang="es-MX">
                    <a:noFill/>
                  </a:rPr>
                  <a:t> </a:t>
                </a:r>
              </a:p>
            </p:txBody>
          </p:sp>
        </mc:Fallback>
      </mc:AlternateContent>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47</a:t>
            </a:fld>
            <a:endParaRPr lang="es-ES"/>
          </a:p>
        </p:txBody>
      </p:sp>
    </p:spTree>
    <p:extLst>
      <p:ext uri="{BB962C8B-B14F-4D97-AF65-F5344CB8AC3E}">
        <p14:creationId xmlns:p14="http://schemas.microsoft.com/office/powerpoint/2010/main" val="34563426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Ejemplo. Solución</a:t>
            </a:r>
            <a:endParaRPr lang="es-MX" dirty="0"/>
          </a:p>
        </p:txBody>
      </p:sp>
      <p:sp>
        <p:nvSpPr>
          <p:cNvPr id="3" name="2 Marcador de contenido"/>
          <p:cNvSpPr>
            <a:spLocks noGrp="1"/>
          </p:cNvSpPr>
          <p:nvPr>
            <p:ph idx="1"/>
          </p:nvPr>
        </p:nvSpPr>
        <p:spPr/>
        <p:txBody>
          <a:bodyPr>
            <a:noAutofit/>
          </a:bodyPr>
          <a:lstStyle/>
          <a:p>
            <a:r>
              <a:rPr lang="es-ES" sz="3200" dirty="0"/>
              <a:t>Evaluando </a:t>
            </a:r>
            <a:r>
              <a:rPr lang="es-ES" sz="3200" i="1" dirty="0">
                <a:latin typeface="Times New Roman" panose="02020603050405020304" pitchFamily="18" charset="0"/>
                <a:cs typeface="Times New Roman" panose="02020603050405020304" pitchFamily="18" charset="0"/>
              </a:rPr>
              <a:t>F</a:t>
            </a:r>
            <a:r>
              <a:rPr lang="es-ES" sz="3200" dirty="0"/>
              <a:t> en los puntos donde está definida </a:t>
            </a:r>
            <a:r>
              <a:rPr lang="es-ES" sz="3200" i="1" dirty="0">
                <a:latin typeface="Times New Roman" panose="02020603050405020304" pitchFamily="18" charset="0"/>
                <a:cs typeface="Times New Roman" panose="02020603050405020304" pitchFamily="18" charset="0"/>
              </a:rPr>
              <a:t>X</a:t>
            </a:r>
            <a:r>
              <a:rPr lang="es-ES" sz="3200" dirty="0"/>
              <a:t>, tenemos </a:t>
            </a:r>
          </a:p>
          <a:p>
            <a:endParaRPr lang="es-ES" sz="3200" dirty="0"/>
          </a:p>
          <a:p>
            <a:endParaRPr lang="es-ES" sz="3200" dirty="0"/>
          </a:p>
          <a:p>
            <a:endParaRPr lang="es-ES" sz="3200" dirty="0"/>
          </a:p>
          <a:p>
            <a:pPr marL="0" indent="0">
              <a:buNone/>
            </a:pPr>
            <a:r>
              <a:rPr lang="es-ES" sz="3200" dirty="0"/>
              <a:t> y</a:t>
            </a:r>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48</a:t>
            </a:fld>
            <a:endParaRPr lang="es-ES"/>
          </a:p>
        </p:txBody>
      </p:sp>
      <p:pic>
        <p:nvPicPr>
          <p:cNvPr id="8" name="7 Imagen"/>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187624" y="2284228"/>
            <a:ext cx="7053410" cy="1655467"/>
          </a:xfrm>
          <a:prstGeom prst="rect">
            <a:avLst/>
          </a:prstGeom>
        </p:spPr>
      </p:pic>
      <p:pic>
        <p:nvPicPr>
          <p:cNvPr id="19" name="18 Imagen"/>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5830768" y="289528"/>
            <a:ext cx="2773680" cy="1080516"/>
          </a:xfrm>
          <a:prstGeom prst="rect">
            <a:avLst/>
          </a:prstGeom>
        </p:spPr>
      </p:pic>
    </p:spTree>
    <p:extLst>
      <p:ext uri="{BB962C8B-B14F-4D97-AF65-F5344CB8AC3E}">
        <p14:creationId xmlns:p14="http://schemas.microsoft.com/office/powerpoint/2010/main" val="6937839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Ejemplo. Solución</a:t>
            </a:r>
            <a:endParaRPr lang="es-MX" dirty="0"/>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49</a:t>
            </a:fld>
            <a:endParaRPr lang="es-ES"/>
          </a:p>
        </p:txBody>
      </p:sp>
      <p:pic>
        <p:nvPicPr>
          <p:cNvPr id="11" name="10 Imagen"/>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5830768" y="267494"/>
            <a:ext cx="2773680" cy="1080516"/>
          </a:xfrm>
          <a:prstGeom prst="rect">
            <a:avLst/>
          </a:prstGeom>
        </p:spPr>
      </p:pic>
      <p:pic>
        <p:nvPicPr>
          <p:cNvPr id="20" name="19 Imagen"/>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158954" y="1347614"/>
            <a:ext cx="6869430" cy="3374136"/>
          </a:xfrm>
          <a:prstGeom prst="rect">
            <a:avLst/>
          </a:prstGeom>
        </p:spPr>
      </p:pic>
    </p:spTree>
    <p:extLst>
      <p:ext uri="{BB962C8B-B14F-4D97-AF65-F5344CB8AC3E}">
        <p14:creationId xmlns:p14="http://schemas.microsoft.com/office/powerpoint/2010/main" val="3274581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1185509"/>
            <a:ext cx="8229600" cy="3657600"/>
          </a:xfrm>
        </p:spPr>
        <p:txBody>
          <a:bodyPr>
            <a:normAutofit/>
          </a:bodyPr>
          <a:lstStyle/>
          <a:p>
            <a:r>
              <a:rPr lang="es-MX" dirty="0"/>
              <a:t>Considere el experimento de lanzar dos dados hexaédricos y observar la suma de los puntos que muestran las caras hacia arriba</a:t>
            </a:r>
          </a:p>
          <a:p>
            <a:r>
              <a:rPr lang="es-MX" dirty="0"/>
              <a:t>El espacio </a:t>
            </a:r>
            <a:r>
              <a:rPr lang="es-MX" dirty="0" err="1"/>
              <a:t>muestral</a:t>
            </a:r>
            <a:r>
              <a:rPr lang="es-MX" dirty="0"/>
              <a:t> original es</a:t>
            </a:r>
          </a:p>
        </p:txBody>
      </p:sp>
      <p:sp>
        <p:nvSpPr>
          <p:cNvPr id="4" name="3 Marcador de fecha"/>
          <p:cNvSpPr>
            <a:spLocks noGrp="1"/>
          </p:cNvSpPr>
          <p:nvPr>
            <p:ph type="dt" sz="half" idx="10"/>
          </p:nvPr>
        </p:nvSpPr>
        <p:spPr/>
        <p:txBody>
          <a:bodyPr/>
          <a:lstStyle/>
          <a:p>
            <a:pPr>
              <a:defRPr/>
            </a:pPr>
            <a:r>
              <a:rPr lang="es-MX"/>
              <a:t>v2.5:1016</a:t>
            </a:r>
            <a:endParaRPr lang="es-ES"/>
          </a:p>
        </p:txBody>
      </p:sp>
      <p:sp>
        <p:nvSpPr>
          <p:cNvPr id="5" name="4 Marcador de número de diapositiva"/>
          <p:cNvSpPr>
            <a:spLocks noGrp="1"/>
          </p:cNvSpPr>
          <p:nvPr>
            <p:ph type="sldNum" sz="quarter" idx="12"/>
          </p:nvPr>
        </p:nvSpPr>
        <p:spPr/>
        <p:txBody>
          <a:bodyPr/>
          <a:lstStyle/>
          <a:p>
            <a:pPr>
              <a:defRPr/>
            </a:pPr>
            <a:fld id="{7C48102B-0A14-45AE-B36A-10CAA2F77C65}" type="slidenum">
              <a:rPr lang="es-ES" smtClean="0"/>
              <a:pPr>
                <a:defRPr/>
              </a:pPr>
              <a:t>5</a:t>
            </a:fld>
            <a:endParaRPr lang="es-ES"/>
          </a:p>
        </p:txBody>
      </p:sp>
      <p:sp>
        <p:nvSpPr>
          <p:cNvPr id="2" name="1 Título"/>
          <p:cNvSpPr>
            <a:spLocks noGrp="1"/>
          </p:cNvSpPr>
          <p:nvPr>
            <p:ph type="title"/>
          </p:nvPr>
        </p:nvSpPr>
        <p:spPr/>
        <p:txBody>
          <a:bodyPr/>
          <a:lstStyle/>
          <a:p>
            <a:r>
              <a:rPr lang="es-MX" dirty="0"/>
              <a:t>Ejemplo</a:t>
            </a:r>
          </a:p>
        </p:txBody>
      </p:sp>
      <p:sp>
        <p:nvSpPr>
          <p:cNvPr id="6" name="5 Marcador de pie de página"/>
          <p:cNvSpPr>
            <a:spLocks noGrp="1"/>
          </p:cNvSpPr>
          <p:nvPr>
            <p:ph type="ftr" sz="quarter" idx="11"/>
          </p:nvPr>
        </p:nvSpPr>
        <p:spPr/>
        <p:txBody>
          <a:bodyPr/>
          <a:lstStyle/>
          <a:p>
            <a:pPr>
              <a:defRPr/>
            </a:pPr>
            <a:r>
              <a:rPr lang="es-ES"/>
              <a:t>Distribuciones Discretas de Probabilidad</a:t>
            </a:r>
          </a:p>
        </p:txBody>
      </p:sp>
      <p:grpSp>
        <p:nvGrpSpPr>
          <p:cNvPr id="64515" name="64514 Grupo"/>
          <p:cNvGrpSpPr/>
          <p:nvPr/>
        </p:nvGrpSpPr>
        <p:grpSpPr>
          <a:xfrm>
            <a:off x="2382192" y="2931790"/>
            <a:ext cx="4422056" cy="257279"/>
            <a:chOff x="395536" y="3484344"/>
            <a:chExt cx="4422056" cy="343039"/>
          </a:xfrm>
        </p:grpSpPr>
        <p:pic>
          <p:nvPicPr>
            <p:cNvPr id="7" name="6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5536" y="3497964"/>
              <a:ext cx="314369" cy="315798"/>
            </a:xfrm>
            <a:prstGeom prst="rect">
              <a:avLst/>
            </a:prstGeom>
          </p:spPr>
        </p:pic>
        <p:pic>
          <p:nvPicPr>
            <p:cNvPr id="8" name="7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4638" y="3493635"/>
              <a:ext cx="324457" cy="324457"/>
            </a:xfrm>
            <a:prstGeom prst="rect">
              <a:avLst/>
            </a:prstGeom>
          </p:spPr>
        </p:pic>
        <p:pic>
          <p:nvPicPr>
            <p:cNvPr id="9" name="8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09735" y="3491578"/>
              <a:ext cx="340000" cy="328571"/>
            </a:xfrm>
            <a:prstGeom prst="rect">
              <a:avLst/>
            </a:prstGeom>
          </p:spPr>
        </p:pic>
        <p:pic>
          <p:nvPicPr>
            <p:cNvPr id="10" name="9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92768" y="3484344"/>
              <a:ext cx="324457" cy="343039"/>
            </a:xfrm>
            <a:prstGeom prst="rect">
              <a:avLst/>
            </a:prstGeom>
          </p:spPr>
        </p:pic>
        <p:pic>
          <p:nvPicPr>
            <p:cNvPr id="11" name="10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47993" y="3490061"/>
              <a:ext cx="325887" cy="331604"/>
            </a:xfrm>
            <a:prstGeom prst="rect">
              <a:avLst/>
            </a:prstGeom>
          </p:spPr>
        </p:pic>
        <p:pic>
          <p:nvPicPr>
            <p:cNvPr id="12" name="11 Imagen"/>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78841" y="3487203"/>
              <a:ext cx="338751" cy="337321"/>
            </a:xfrm>
            <a:prstGeom prst="rect">
              <a:avLst/>
            </a:prstGeom>
          </p:spPr>
        </p:pic>
        <p:pic>
          <p:nvPicPr>
            <p:cNvPr id="15" name="14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5133" y="3497964"/>
              <a:ext cx="314369" cy="315798"/>
            </a:xfrm>
            <a:prstGeom prst="rect">
              <a:avLst/>
            </a:prstGeom>
          </p:spPr>
        </p:pic>
        <p:pic>
          <p:nvPicPr>
            <p:cNvPr id="21" name="20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486" y="3497964"/>
              <a:ext cx="314369" cy="315798"/>
            </a:xfrm>
            <a:prstGeom prst="rect">
              <a:avLst/>
            </a:prstGeom>
          </p:spPr>
        </p:pic>
        <p:pic>
          <p:nvPicPr>
            <p:cNvPr id="22" name="21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7122" y="3497964"/>
              <a:ext cx="314369" cy="315798"/>
            </a:xfrm>
            <a:prstGeom prst="rect">
              <a:avLst/>
            </a:prstGeom>
          </p:spPr>
        </p:pic>
        <p:pic>
          <p:nvPicPr>
            <p:cNvPr id="23" name="22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7758" y="3497964"/>
              <a:ext cx="314369" cy="315798"/>
            </a:xfrm>
            <a:prstGeom prst="rect">
              <a:avLst/>
            </a:prstGeom>
          </p:spPr>
        </p:pic>
        <p:pic>
          <p:nvPicPr>
            <p:cNvPr id="24" name="23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5331" y="3497964"/>
              <a:ext cx="314369" cy="315798"/>
            </a:xfrm>
            <a:prstGeom prst="rect">
              <a:avLst/>
            </a:prstGeom>
          </p:spPr>
        </p:pic>
        <p:pic>
          <p:nvPicPr>
            <p:cNvPr id="26" name="25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69720" y="3497964"/>
              <a:ext cx="314369" cy="315798"/>
            </a:xfrm>
            <a:prstGeom prst="rect">
              <a:avLst/>
            </a:prstGeom>
          </p:spPr>
        </p:pic>
      </p:grpSp>
      <p:sp>
        <p:nvSpPr>
          <p:cNvPr id="13" name="AutoShape 6" descr="http://sr.photos3.fotosearch.com/bthumb/CSP/CSP195/k1954771.jpg"/>
          <p:cNvSpPr>
            <a:spLocks noChangeAspect="1" noChangeArrowheads="1"/>
          </p:cNvSpPr>
          <p:nvPr/>
        </p:nvSpPr>
        <p:spPr bwMode="auto">
          <a:xfrm>
            <a:off x="63500" y="-102394"/>
            <a:ext cx="1619250" cy="914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83976" name="Picture 8" descr="http://sr.photos3.fotosearch.com/bthumb/CSP/CSP195/k1954771.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20272" y="338125"/>
            <a:ext cx="1619250" cy="914401"/>
          </a:xfrm>
          <a:prstGeom prst="rect">
            <a:avLst/>
          </a:prstGeom>
          <a:noFill/>
          <a:extLst>
            <a:ext uri="{909E8E84-426E-40DD-AFC4-6F175D3DCCD1}">
              <a14:hiddenFill xmlns:a14="http://schemas.microsoft.com/office/drawing/2010/main">
                <a:solidFill>
                  <a:srgbClr val="FFFFFF"/>
                </a:solidFill>
              </a14:hiddenFill>
            </a:ext>
          </a:extLst>
        </p:spPr>
      </p:pic>
      <p:grpSp>
        <p:nvGrpSpPr>
          <p:cNvPr id="64516" name="64515 Grupo"/>
          <p:cNvGrpSpPr/>
          <p:nvPr/>
        </p:nvGrpSpPr>
        <p:grpSpPr>
          <a:xfrm>
            <a:off x="2398575" y="3204202"/>
            <a:ext cx="4389290" cy="257279"/>
            <a:chOff x="1145442" y="3847560"/>
            <a:chExt cx="4389290" cy="343039"/>
          </a:xfrm>
        </p:grpSpPr>
        <p:pic>
          <p:nvPicPr>
            <p:cNvPr id="16" name="15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2714" y="3856851"/>
              <a:ext cx="324457" cy="324457"/>
            </a:xfrm>
            <a:prstGeom prst="rect">
              <a:avLst/>
            </a:prstGeom>
          </p:spPr>
        </p:pic>
        <p:pic>
          <p:nvPicPr>
            <p:cNvPr id="17" name="16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4996" y="3854794"/>
              <a:ext cx="340000" cy="328571"/>
            </a:xfrm>
            <a:prstGeom prst="rect">
              <a:avLst/>
            </a:prstGeom>
          </p:spPr>
        </p:pic>
        <p:pic>
          <p:nvPicPr>
            <p:cNvPr id="19" name="18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85273" y="3853277"/>
              <a:ext cx="325887" cy="331604"/>
            </a:xfrm>
            <a:prstGeom prst="rect">
              <a:avLst/>
            </a:prstGeom>
          </p:spPr>
        </p:pic>
        <p:pic>
          <p:nvPicPr>
            <p:cNvPr id="25" name="24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9682" y="3861180"/>
              <a:ext cx="314369" cy="315798"/>
            </a:xfrm>
            <a:prstGeom prst="rect">
              <a:avLst/>
            </a:prstGeom>
          </p:spPr>
        </p:pic>
        <p:pic>
          <p:nvPicPr>
            <p:cNvPr id="27" name="26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4676" y="3856851"/>
              <a:ext cx="324457" cy="324457"/>
            </a:xfrm>
            <a:prstGeom prst="rect">
              <a:avLst/>
            </a:prstGeom>
          </p:spPr>
        </p:pic>
        <p:pic>
          <p:nvPicPr>
            <p:cNvPr id="29" name="28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48708" y="3847560"/>
              <a:ext cx="324457" cy="343039"/>
            </a:xfrm>
            <a:prstGeom prst="rect">
              <a:avLst/>
            </a:prstGeom>
          </p:spPr>
        </p:pic>
        <p:pic>
          <p:nvPicPr>
            <p:cNvPr id="32" name="31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0287" y="3856851"/>
              <a:ext cx="324457" cy="324457"/>
            </a:xfrm>
            <a:prstGeom prst="rect">
              <a:avLst/>
            </a:prstGeom>
          </p:spPr>
        </p:pic>
        <p:pic>
          <p:nvPicPr>
            <p:cNvPr id="37" name="36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2078" y="3856851"/>
              <a:ext cx="324457" cy="324457"/>
            </a:xfrm>
            <a:prstGeom prst="rect">
              <a:avLst/>
            </a:prstGeom>
          </p:spPr>
        </p:pic>
        <p:pic>
          <p:nvPicPr>
            <p:cNvPr id="42" name="41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17507" y="3856851"/>
              <a:ext cx="324457" cy="324457"/>
            </a:xfrm>
            <a:prstGeom prst="rect">
              <a:avLst/>
            </a:prstGeom>
          </p:spPr>
        </p:pic>
        <p:pic>
          <p:nvPicPr>
            <p:cNvPr id="47" name="46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5442" y="3856851"/>
              <a:ext cx="324457" cy="324457"/>
            </a:xfrm>
            <a:prstGeom prst="rect">
              <a:avLst/>
            </a:prstGeom>
          </p:spPr>
        </p:pic>
        <p:pic>
          <p:nvPicPr>
            <p:cNvPr id="61" name="60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83498" y="3856851"/>
              <a:ext cx="324457" cy="324457"/>
            </a:xfrm>
            <a:prstGeom prst="rect">
              <a:avLst/>
            </a:prstGeom>
          </p:spPr>
        </p:pic>
        <p:pic>
          <p:nvPicPr>
            <p:cNvPr id="62" name="61 Imagen"/>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95981" y="3850419"/>
              <a:ext cx="338751" cy="337321"/>
            </a:xfrm>
            <a:prstGeom prst="rect">
              <a:avLst/>
            </a:prstGeom>
          </p:spPr>
        </p:pic>
      </p:grpSp>
      <p:grpSp>
        <p:nvGrpSpPr>
          <p:cNvPr id="64521" name="64520 Grupo"/>
          <p:cNvGrpSpPr/>
          <p:nvPr/>
        </p:nvGrpSpPr>
        <p:grpSpPr>
          <a:xfrm>
            <a:off x="2414836" y="3478761"/>
            <a:ext cx="4356768" cy="257279"/>
            <a:chOff x="1894306" y="4213640"/>
            <a:chExt cx="4356768" cy="343039"/>
          </a:xfrm>
        </p:grpSpPr>
        <p:pic>
          <p:nvPicPr>
            <p:cNvPr id="49" name="48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5988" y="4213640"/>
              <a:ext cx="324457" cy="343039"/>
            </a:xfrm>
            <a:prstGeom prst="rect">
              <a:avLst/>
            </a:prstGeom>
          </p:spPr>
        </p:pic>
        <p:grpSp>
          <p:nvGrpSpPr>
            <p:cNvPr id="64517" name="64516 Grupo"/>
            <p:cNvGrpSpPr/>
            <p:nvPr/>
          </p:nvGrpSpPr>
          <p:grpSpPr>
            <a:xfrm>
              <a:off x="1894306" y="4216499"/>
              <a:ext cx="4356768" cy="337321"/>
              <a:chOff x="1894306" y="4216499"/>
              <a:chExt cx="4356768" cy="337321"/>
            </a:xfrm>
          </p:grpSpPr>
          <p:pic>
            <p:nvPicPr>
              <p:cNvPr id="20" name="19 Imagen"/>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12323" y="4216499"/>
                <a:ext cx="338751" cy="337321"/>
              </a:xfrm>
              <a:prstGeom prst="rect">
                <a:avLst/>
              </a:prstGeom>
            </p:spPr>
          </p:pic>
          <p:pic>
            <p:nvPicPr>
              <p:cNvPr id="28" name="27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94306" y="4220874"/>
                <a:ext cx="340000" cy="328571"/>
              </a:xfrm>
              <a:prstGeom prst="rect">
                <a:avLst/>
              </a:prstGeom>
            </p:spPr>
          </p:pic>
          <p:pic>
            <p:nvPicPr>
              <p:cNvPr id="30" name="29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02413" y="4219357"/>
                <a:ext cx="325887" cy="331604"/>
              </a:xfrm>
              <a:prstGeom prst="rect">
                <a:avLst/>
              </a:prstGeom>
            </p:spPr>
          </p:pic>
          <p:pic>
            <p:nvPicPr>
              <p:cNvPr id="33" name="32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64942" y="4220874"/>
                <a:ext cx="340000" cy="328571"/>
              </a:xfrm>
              <a:prstGeom prst="rect">
                <a:avLst/>
              </a:prstGeom>
            </p:spPr>
          </p:pic>
          <p:pic>
            <p:nvPicPr>
              <p:cNvPr id="38" name="37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56904" y="4220874"/>
                <a:ext cx="340000" cy="328571"/>
              </a:xfrm>
              <a:prstGeom prst="rect">
                <a:avLst/>
              </a:prstGeom>
            </p:spPr>
          </p:pic>
          <p:pic>
            <p:nvPicPr>
              <p:cNvPr id="43" name="42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40936" y="4220874"/>
                <a:ext cx="340000" cy="328571"/>
              </a:xfrm>
              <a:prstGeom prst="rect">
                <a:avLst/>
              </a:prstGeom>
            </p:spPr>
          </p:pic>
          <p:pic>
            <p:nvPicPr>
              <p:cNvPr id="48" name="47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12515" y="4220874"/>
                <a:ext cx="340000" cy="328571"/>
              </a:xfrm>
              <a:prstGeom prst="rect">
                <a:avLst/>
              </a:prstGeom>
            </p:spPr>
          </p:pic>
          <p:pic>
            <p:nvPicPr>
              <p:cNvPr id="52" name="51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22551" y="4227260"/>
                <a:ext cx="314369" cy="315798"/>
              </a:xfrm>
              <a:prstGeom prst="rect">
                <a:avLst/>
              </a:prstGeom>
            </p:spPr>
          </p:pic>
          <p:pic>
            <p:nvPicPr>
              <p:cNvPr id="57" name="56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92768" y="4222931"/>
                <a:ext cx="324457" cy="324457"/>
              </a:xfrm>
              <a:prstGeom prst="rect">
                <a:avLst/>
              </a:prstGeom>
            </p:spPr>
          </p:pic>
          <p:pic>
            <p:nvPicPr>
              <p:cNvPr id="63" name="62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75726" y="4220874"/>
                <a:ext cx="340000" cy="328571"/>
              </a:xfrm>
              <a:prstGeom prst="rect">
                <a:avLst/>
              </a:prstGeom>
            </p:spPr>
          </p:pic>
          <p:pic>
            <p:nvPicPr>
              <p:cNvPr id="64" name="63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4316" y="4220874"/>
                <a:ext cx="340000" cy="328571"/>
              </a:xfrm>
              <a:prstGeom prst="rect">
                <a:avLst/>
              </a:prstGeom>
            </p:spPr>
          </p:pic>
        </p:grpSp>
      </p:grpSp>
      <p:grpSp>
        <p:nvGrpSpPr>
          <p:cNvPr id="64518" name="64517 Grupo"/>
          <p:cNvGrpSpPr/>
          <p:nvPr/>
        </p:nvGrpSpPr>
        <p:grpSpPr>
          <a:xfrm>
            <a:off x="2464761" y="3751243"/>
            <a:ext cx="4256918" cy="257279"/>
            <a:chOff x="2672714" y="4576949"/>
            <a:chExt cx="4256918" cy="343039"/>
          </a:xfrm>
        </p:grpSpPr>
        <p:pic>
          <p:nvPicPr>
            <p:cNvPr id="34" name="33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72714" y="4576949"/>
              <a:ext cx="324457" cy="343039"/>
            </a:xfrm>
            <a:prstGeom prst="rect">
              <a:avLst/>
            </a:prstGeom>
          </p:spPr>
        </p:pic>
        <p:pic>
          <p:nvPicPr>
            <p:cNvPr id="39" name="38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64676" y="4576949"/>
              <a:ext cx="324457" cy="343039"/>
            </a:xfrm>
            <a:prstGeom prst="rect">
              <a:avLst/>
            </a:prstGeom>
          </p:spPr>
        </p:pic>
        <p:pic>
          <p:nvPicPr>
            <p:cNvPr id="44" name="43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20287" y="4576949"/>
              <a:ext cx="324457" cy="343039"/>
            </a:xfrm>
            <a:prstGeom prst="rect">
              <a:avLst/>
            </a:prstGeom>
          </p:spPr>
        </p:pic>
        <p:pic>
          <p:nvPicPr>
            <p:cNvPr id="50" name="49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18755" y="4582666"/>
              <a:ext cx="325887" cy="331604"/>
            </a:xfrm>
            <a:prstGeom prst="rect">
              <a:avLst/>
            </a:prstGeom>
          </p:spPr>
        </p:pic>
        <p:pic>
          <p:nvPicPr>
            <p:cNvPr id="51" name="50 Imagen"/>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90881" y="4579808"/>
              <a:ext cx="338751" cy="337321"/>
            </a:xfrm>
            <a:prstGeom prst="rect">
              <a:avLst/>
            </a:prstGeom>
          </p:spPr>
        </p:pic>
        <p:pic>
          <p:nvPicPr>
            <p:cNvPr id="56" name="55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97812" y="4590569"/>
              <a:ext cx="314369" cy="315798"/>
            </a:xfrm>
            <a:prstGeom prst="rect">
              <a:avLst/>
            </a:prstGeom>
          </p:spPr>
        </p:pic>
        <p:pic>
          <p:nvPicPr>
            <p:cNvPr id="69" name="68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48708" y="4586240"/>
              <a:ext cx="324457" cy="324457"/>
            </a:xfrm>
            <a:prstGeom prst="rect">
              <a:avLst/>
            </a:prstGeom>
          </p:spPr>
        </p:pic>
        <p:pic>
          <p:nvPicPr>
            <p:cNvPr id="70" name="69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78216" y="4584183"/>
              <a:ext cx="340000" cy="328571"/>
            </a:xfrm>
            <a:prstGeom prst="rect">
              <a:avLst/>
            </a:prstGeom>
          </p:spPr>
        </p:pic>
        <p:pic>
          <p:nvPicPr>
            <p:cNvPr id="71" name="70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03128" y="4576949"/>
              <a:ext cx="324457" cy="343039"/>
            </a:xfrm>
            <a:prstGeom prst="rect">
              <a:avLst/>
            </a:prstGeom>
          </p:spPr>
        </p:pic>
        <p:pic>
          <p:nvPicPr>
            <p:cNvPr id="72" name="71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1109" y="4576949"/>
              <a:ext cx="324457" cy="343039"/>
            </a:xfrm>
            <a:prstGeom prst="rect">
              <a:avLst/>
            </a:prstGeom>
          </p:spPr>
        </p:pic>
        <p:pic>
          <p:nvPicPr>
            <p:cNvPr id="73" name="72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92088" y="4576949"/>
              <a:ext cx="324457" cy="343039"/>
            </a:xfrm>
            <a:prstGeom prst="rect">
              <a:avLst/>
            </a:prstGeom>
          </p:spPr>
        </p:pic>
        <p:pic>
          <p:nvPicPr>
            <p:cNvPr id="74" name="73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83498" y="4576949"/>
              <a:ext cx="324457" cy="343039"/>
            </a:xfrm>
            <a:prstGeom prst="rect">
              <a:avLst/>
            </a:prstGeom>
          </p:spPr>
        </p:pic>
      </p:grpSp>
      <p:grpSp>
        <p:nvGrpSpPr>
          <p:cNvPr id="64519" name="64518 Grupo"/>
          <p:cNvGrpSpPr/>
          <p:nvPr/>
        </p:nvGrpSpPr>
        <p:grpSpPr>
          <a:xfrm>
            <a:off x="2466487" y="4029917"/>
            <a:ext cx="4253469" cy="257279"/>
            <a:chOff x="3419572" y="4948514"/>
            <a:chExt cx="4253469" cy="343039"/>
          </a:xfrm>
        </p:grpSpPr>
        <p:pic>
          <p:nvPicPr>
            <p:cNvPr id="35" name="34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82783" y="4954231"/>
              <a:ext cx="325887" cy="331604"/>
            </a:xfrm>
            <a:prstGeom prst="rect">
              <a:avLst/>
            </a:prstGeom>
          </p:spPr>
        </p:pic>
        <p:pic>
          <p:nvPicPr>
            <p:cNvPr id="40" name="39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63961" y="4954231"/>
              <a:ext cx="325887" cy="331604"/>
            </a:xfrm>
            <a:prstGeom prst="rect">
              <a:avLst/>
            </a:prstGeom>
          </p:spPr>
        </p:pic>
        <p:pic>
          <p:nvPicPr>
            <p:cNvPr id="45" name="44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19572" y="4954231"/>
              <a:ext cx="325887" cy="331604"/>
            </a:xfrm>
            <a:prstGeom prst="rect">
              <a:avLst/>
            </a:prstGeom>
          </p:spPr>
        </p:pic>
        <p:pic>
          <p:nvPicPr>
            <p:cNvPr id="46" name="45 Imagen"/>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34290" y="4951373"/>
              <a:ext cx="338751" cy="337321"/>
            </a:xfrm>
            <a:prstGeom prst="rect">
              <a:avLst/>
            </a:prstGeom>
          </p:spPr>
        </p:pic>
        <p:pic>
          <p:nvPicPr>
            <p:cNvPr id="55" name="54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53752" y="4962134"/>
              <a:ext cx="314369" cy="315798"/>
            </a:xfrm>
            <a:prstGeom prst="rect">
              <a:avLst/>
            </a:prstGeom>
          </p:spPr>
        </p:pic>
        <p:pic>
          <p:nvPicPr>
            <p:cNvPr id="68" name="67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5988" y="4957805"/>
              <a:ext cx="324457" cy="324457"/>
            </a:xfrm>
            <a:prstGeom prst="rect">
              <a:avLst/>
            </a:prstGeom>
          </p:spPr>
        </p:pic>
        <p:pic>
          <p:nvPicPr>
            <p:cNvPr id="75" name="74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95356" y="4955748"/>
              <a:ext cx="340000" cy="328571"/>
            </a:xfrm>
            <a:prstGeom prst="rect">
              <a:avLst/>
            </a:prstGeom>
          </p:spPr>
        </p:pic>
        <p:pic>
          <p:nvPicPr>
            <p:cNvPr id="77" name="76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16515" y="4954231"/>
              <a:ext cx="325887" cy="331604"/>
            </a:xfrm>
            <a:prstGeom prst="rect">
              <a:avLst/>
            </a:prstGeom>
          </p:spPr>
        </p:pic>
        <p:pic>
          <p:nvPicPr>
            <p:cNvPr id="78" name="77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97313" y="4954231"/>
              <a:ext cx="325887" cy="331604"/>
            </a:xfrm>
            <a:prstGeom prst="rect">
              <a:avLst/>
            </a:prstGeom>
          </p:spPr>
        </p:pic>
        <p:pic>
          <p:nvPicPr>
            <p:cNvPr id="79" name="78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70394" y="4954231"/>
              <a:ext cx="325887" cy="331604"/>
            </a:xfrm>
            <a:prstGeom prst="rect">
              <a:avLst/>
            </a:prstGeom>
          </p:spPr>
        </p:pic>
        <p:pic>
          <p:nvPicPr>
            <p:cNvPr id="80" name="79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91373" y="4954231"/>
              <a:ext cx="325887" cy="331604"/>
            </a:xfrm>
            <a:prstGeom prst="rect">
              <a:avLst/>
            </a:prstGeom>
          </p:spPr>
        </p:pic>
        <p:pic>
          <p:nvPicPr>
            <p:cNvPr id="82" name="81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19470" y="4948514"/>
              <a:ext cx="324457" cy="343039"/>
            </a:xfrm>
            <a:prstGeom prst="rect">
              <a:avLst/>
            </a:prstGeom>
          </p:spPr>
        </p:pic>
      </p:grpSp>
      <p:grpSp>
        <p:nvGrpSpPr>
          <p:cNvPr id="64520" name="64519 Grupo"/>
          <p:cNvGrpSpPr/>
          <p:nvPr/>
        </p:nvGrpSpPr>
        <p:grpSpPr>
          <a:xfrm>
            <a:off x="2460149" y="4321339"/>
            <a:ext cx="4266142" cy="257279"/>
            <a:chOff x="4157529" y="5337077"/>
            <a:chExt cx="4266142" cy="343039"/>
          </a:xfrm>
        </p:grpSpPr>
        <p:pic>
          <p:nvPicPr>
            <p:cNvPr id="31" name="30 Imagen"/>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84941" y="5339936"/>
              <a:ext cx="338751" cy="337321"/>
            </a:xfrm>
            <a:prstGeom prst="rect">
              <a:avLst/>
            </a:prstGeom>
          </p:spPr>
        </p:pic>
        <p:pic>
          <p:nvPicPr>
            <p:cNvPr id="36" name="35 Imagen"/>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76351" y="5339936"/>
              <a:ext cx="338751" cy="337321"/>
            </a:xfrm>
            <a:prstGeom prst="rect">
              <a:avLst/>
            </a:prstGeom>
          </p:spPr>
        </p:pic>
        <p:pic>
          <p:nvPicPr>
            <p:cNvPr id="41" name="40 Imagen"/>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57529" y="5339936"/>
              <a:ext cx="338751" cy="337321"/>
            </a:xfrm>
            <a:prstGeom prst="rect">
              <a:avLst/>
            </a:prstGeom>
          </p:spPr>
        </p:pic>
        <p:pic>
          <p:nvPicPr>
            <p:cNvPr id="54" name="53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91032" y="5350697"/>
              <a:ext cx="314369" cy="315798"/>
            </a:xfrm>
            <a:prstGeom prst="rect">
              <a:avLst/>
            </a:prstGeom>
          </p:spPr>
        </p:pic>
        <p:pic>
          <p:nvPicPr>
            <p:cNvPr id="66" name="65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03128" y="5346368"/>
              <a:ext cx="324457" cy="324457"/>
            </a:xfrm>
            <a:prstGeom prst="rect">
              <a:avLst/>
            </a:prstGeom>
          </p:spPr>
        </p:pic>
        <p:pic>
          <p:nvPicPr>
            <p:cNvPr id="76" name="75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40722" y="5342794"/>
              <a:ext cx="325887" cy="331604"/>
            </a:xfrm>
            <a:prstGeom prst="rect">
              <a:avLst/>
            </a:prstGeom>
          </p:spPr>
        </p:pic>
        <p:pic>
          <p:nvPicPr>
            <p:cNvPr id="81" name="80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98028" y="5337077"/>
              <a:ext cx="324457" cy="343039"/>
            </a:xfrm>
            <a:prstGeom prst="rect">
              <a:avLst/>
            </a:prstGeom>
          </p:spPr>
        </p:pic>
        <p:pic>
          <p:nvPicPr>
            <p:cNvPr id="83" name="82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11698" y="5344311"/>
              <a:ext cx="340000" cy="328571"/>
            </a:xfrm>
            <a:prstGeom prst="rect">
              <a:avLst/>
            </a:prstGeom>
          </p:spPr>
        </p:pic>
        <p:pic>
          <p:nvPicPr>
            <p:cNvPr id="84" name="83 Imagen"/>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63962" y="5339936"/>
              <a:ext cx="338751" cy="337321"/>
            </a:xfrm>
            <a:prstGeom prst="rect">
              <a:avLst/>
            </a:prstGeom>
          </p:spPr>
        </p:pic>
        <p:pic>
          <p:nvPicPr>
            <p:cNvPr id="85" name="84 Imagen"/>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10083" y="5339936"/>
              <a:ext cx="338751" cy="337321"/>
            </a:xfrm>
            <a:prstGeom prst="rect">
              <a:avLst/>
            </a:prstGeom>
          </p:spPr>
        </p:pic>
        <p:pic>
          <p:nvPicPr>
            <p:cNvPr id="86" name="85 Imagen"/>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46169" y="5339936"/>
              <a:ext cx="338751" cy="337321"/>
            </a:xfrm>
            <a:prstGeom prst="rect">
              <a:avLst/>
            </a:prstGeom>
          </p:spPr>
        </p:pic>
        <p:pic>
          <p:nvPicPr>
            <p:cNvPr id="87" name="86 Imagen"/>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84920" y="5339936"/>
              <a:ext cx="338751" cy="337321"/>
            </a:xfrm>
            <a:prstGeom prst="rect">
              <a:avLst/>
            </a:prstGeom>
          </p:spPr>
        </p:pic>
      </p:grpSp>
    </p:spTree>
    <p:extLst>
      <p:ext uri="{BB962C8B-B14F-4D97-AF65-F5344CB8AC3E}">
        <p14:creationId xmlns:p14="http://schemas.microsoft.com/office/powerpoint/2010/main" val="1725927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4515"/>
                                        </p:tgtEl>
                                        <p:attrNameLst>
                                          <p:attrName>style.visibility</p:attrName>
                                        </p:attrNameLst>
                                      </p:cBhvr>
                                      <p:to>
                                        <p:strVal val="visible"/>
                                      </p:to>
                                    </p:set>
                                    <p:animEffect transition="in" filter="wipe(left)">
                                      <p:cBhvr>
                                        <p:cTn id="21" dur="500"/>
                                        <p:tgtEl>
                                          <p:spTgt spid="64515"/>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64516"/>
                                        </p:tgtEl>
                                        <p:attrNameLst>
                                          <p:attrName>style.visibility</p:attrName>
                                        </p:attrNameLst>
                                      </p:cBhvr>
                                      <p:to>
                                        <p:strVal val="visible"/>
                                      </p:to>
                                    </p:set>
                                    <p:animEffect transition="in" filter="wipe(left)">
                                      <p:cBhvr>
                                        <p:cTn id="25" dur="500"/>
                                        <p:tgtEl>
                                          <p:spTgt spid="64516"/>
                                        </p:tgtEl>
                                      </p:cBhvr>
                                    </p:animEffect>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64521"/>
                                        </p:tgtEl>
                                        <p:attrNameLst>
                                          <p:attrName>style.visibility</p:attrName>
                                        </p:attrNameLst>
                                      </p:cBhvr>
                                      <p:to>
                                        <p:strVal val="visible"/>
                                      </p:to>
                                    </p:set>
                                    <p:animEffect transition="in" filter="wipe(left)">
                                      <p:cBhvr>
                                        <p:cTn id="29" dur="500"/>
                                        <p:tgtEl>
                                          <p:spTgt spid="64521"/>
                                        </p:tgtEl>
                                      </p:cBhvr>
                                    </p:animEffect>
                                  </p:childTnLst>
                                </p:cTn>
                              </p:par>
                            </p:childTnLst>
                          </p:cTn>
                        </p:par>
                        <p:par>
                          <p:cTn id="30" fill="hold">
                            <p:stCondLst>
                              <p:cond delay="1500"/>
                            </p:stCondLst>
                            <p:childTnLst>
                              <p:par>
                                <p:cTn id="31" presetID="22" presetClass="entr" presetSubtype="8" fill="hold" nodeType="afterEffect">
                                  <p:stCondLst>
                                    <p:cond delay="0"/>
                                  </p:stCondLst>
                                  <p:childTnLst>
                                    <p:set>
                                      <p:cBhvr>
                                        <p:cTn id="32" dur="1" fill="hold">
                                          <p:stCondLst>
                                            <p:cond delay="0"/>
                                          </p:stCondLst>
                                        </p:cTn>
                                        <p:tgtEl>
                                          <p:spTgt spid="64518"/>
                                        </p:tgtEl>
                                        <p:attrNameLst>
                                          <p:attrName>style.visibility</p:attrName>
                                        </p:attrNameLst>
                                      </p:cBhvr>
                                      <p:to>
                                        <p:strVal val="visible"/>
                                      </p:to>
                                    </p:set>
                                    <p:animEffect transition="in" filter="wipe(left)">
                                      <p:cBhvr>
                                        <p:cTn id="33" dur="500"/>
                                        <p:tgtEl>
                                          <p:spTgt spid="64518"/>
                                        </p:tgtEl>
                                      </p:cBhvr>
                                    </p:animEffect>
                                  </p:childTnLst>
                                </p:cTn>
                              </p:par>
                            </p:childTnLst>
                          </p:cTn>
                        </p:par>
                        <p:par>
                          <p:cTn id="34" fill="hold">
                            <p:stCondLst>
                              <p:cond delay="2000"/>
                            </p:stCondLst>
                            <p:childTnLst>
                              <p:par>
                                <p:cTn id="35" presetID="22" presetClass="entr" presetSubtype="8" fill="hold" nodeType="afterEffect">
                                  <p:stCondLst>
                                    <p:cond delay="0"/>
                                  </p:stCondLst>
                                  <p:childTnLst>
                                    <p:set>
                                      <p:cBhvr>
                                        <p:cTn id="36" dur="1" fill="hold">
                                          <p:stCondLst>
                                            <p:cond delay="0"/>
                                          </p:stCondLst>
                                        </p:cTn>
                                        <p:tgtEl>
                                          <p:spTgt spid="64519"/>
                                        </p:tgtEl>
                                        <p:attrNameLst>
                                          <p:attrName>style.visibility</p:attrName>
                                        </p:attrNameLst>
                                      </p:cBhvr>
                                      <p:to>
                                        <p:strVal val="visible"/>
                                      </p:to>
                                    </p:set>
                                    <p:animEffect transition="in" filter="wipe(left)">
                                      <p:cBhvr>
                                        <p:cTn id="37" dur="500"/>
                                        <p:tgtEl>
                                          <p:spTgt spid="64519"/>
                                        </p:tgtEl>
                                      </p:cBhvr>
                                    </p:animEffect>
                                  </p:childTnLst>
                                </p:cTn>
                              </p:par>
                            </p:childTnLst>
                          </p:cTn>
                        </p:par>
                        <p:par>
                          <p:cTn id="38" fill="hold">
                            <p:stCondLst>
                              <p:cond delay="2500"/>
                            </p:stCondLst>
                            <p:childTnLst>
                              <p:par>
                                <p:cTn id="39" presetID="22" presetClass="entr" presetSubtype="8" fill="hold" nodeType="afterEffect">
                                  <p:stCondLst>
                                    <p:cond delay="0"/>
                                  </p:stCondLst>
                                  <p:childTnLst>
                                    <p:set>
                                      <p:cBhvr>
                                        <p:cTn id="40" dur="1" fill="hold">
                                          <p:stCondLst>
                                            <p:cond delay="0"/>
                                          </p:stCondLst>
                                        </p:cTn>
                                        <p:tgtEl>
                                          <p:spTgt spid="64520"/>
                                        </p:tgtEl>
                                        <p:attrNameLst>
                                          <p:attrName>style.visibility</p:attrName>
                                        </p:attrNameLst>
                                      </p:cBhvr>
                                      <p:to>
                                        <p:strVal val="visible"/>
                                      </p:to>
                                    </p:set>
                                    <p:animEffect transition="in" filter="wipe(left)">
                                      <p:cBhvr>
                                        <p:cTn id="41" dur="500"/>
                                        <p:tgtEl>
                                          <p:spTgt spid="645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Ejemplo. Solución</a:t>
            </a:r>
            <a:endParaRPr lang="es-MX" dirty="0"/>
          </a:p>
        </p:txBody>
      </p:sp>
      <p:sp>
        <p:nvSpPr>
          <p:cNvPr id="3" name="2 Marcador de contenido"/>
          <p:cNvSpPr>
            <a:spLocks noGrp="1"/>
          </p:cNvSpPr>
          <p:nvPr>
            <p:ph idx="1"/>
          </p:nvPr>
        </p:nvSpPr>
        <p:spPr/>
        <p:txBody>
          <a:bodyPr>
            <a:normAutofit/>
          </a:bodyPr>
          <a:lstStyle/>
          <a:p>
            <a:r>
              <a:rPr lang="es-MX" sz="3200" dirty="0"/>
              <a:t>Es decir que, en resumen</a:t>
            </a:r>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50</a:t>
            </a:fld>
            <a:endParaRPr lang="es-ES"/>
          </a:p>
        </p:txBody>
      </p:sp>
      <p:pic>
        <p:nvPicPr>
          <p:cNvPr id="11" name="10 Imagen"/>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5830768" y="339502"/>
            <a:ext cx="2773680" cy="1080516"/>
          </a:xfrm>
          <a:prstGeom prst="rect">
            <a:avLst/>
          </a:prstGeom>
        </p:spPr>
      </p:pic>
      <p:pic>
        <p:nvPicPr>
          <p:cNvPr id="7" name="6 Imagen"/>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907704" y="2211710"/>
            <a:ext cx="5310172" cy="1135543"/>
          </a:xfrm>
          <a:prstGeom prst="rect">
            <a:avLst/>
          </a:prstGeom>
        </p:spPr>
      </p:pic>
    </p:spTree>
    <p:extLst>
      <p:ext uri="{BB962C8B-B14F-4D97-AF65-F5344CB8AC3E}">
        <p14:creationId xmlns:p14="http://schemas.microsoft.com/office/powerpoint/2010/main" val="11210209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Ejemplo. Reflexión</a:t>
            </a:r>
            <a:endParaRPr lang="es-MX" dirty="0"/>
          </a:p>
        </p:txBody>
      </p:sp>
      <p:sp>
        <p:nvSpPr>
          <p:cNvPr id="3" name="2 Marcador de contenido"/>
          <p:cNvSpPr>
            <a:spLocks noGrp="1"/>
          </p:cNvSpPr>
          <p:nvPr>
            <p:ph idx="1"/>
          </p:nvPr>
        </p:nvSpPr>
        <p:spPr/>
        <p:txBody>
          <a:bodyPr>
            <a:normAutofit fontScale="92500" lnSpcReduction="20000"/>
          </a:bodyPr>
          <a:lstStyle/>
          <a:p>
            <a:r>
              <a:rPr lang="es-ES" sz="3200" dirty="0"/>
              <a:t>Note que para cualquier valor </a:t>
            </a:r>
            <a:r>
              <a:rPr lang="es-ES" sz="3200" i="1" dirty="0">
                <a:latin typeface="Times New Roman" panose="02020603050405020304" pitchFamily="18" charset="0"/>
                <a:cs typeface="Times New Roman" panose="02020603050405020304" pitchFamily="18" charset="0"/>
              </a:rPr>
              <a:t>x</a:t>
            </a:r>
            <a:r>
              <a:rPr lang="es-ES" sz="3200" dirty="0"/>
              <a:t> menor que el mínimo que puede asumir </a:t>
            </a:r>
            <a:r>
              <a:rPr lang="es-ES" sz="3200" i="1" dirty="0">
                <a:latin typeface="Times New Roman" panose="02020603050405020304" pitchFamily="18" charset="0"/>
                <a:cs typeface="Times New Roman" panose="02020603050405020304" pitchFamily="18" charset="0"/>
              </a:rPr>
              <a:t>X</a:t>
            </a:r>
            <a:r>
              <a:rPr lang="es-ES" sz="3200" dirty="0"/>
              <a:t>, se tiene que </a:t>
            </a:r>
            <a:r>
              <a:rPr lang="es-ES" sz="3200" i="1" dirty="0">
                <a:latin typeface="Times New Roman" panose="02020603050405020304" pitchFamily="18" charset="0"/>
                <a:cs typeface="Times New Roman" panose="02020603050405020304" pitchFamily="18" charset="0"/>
              </a:rPr>
              <a:t>F</a:t>
            </a:r>
            <a:r>
              <a:rPr lang="es-ES" sz="3200" dirty="0">
                <a:latin typeface="Times New Roman" panose="02020603050405020304" pitchFamily="18" charset="0"/>
                <a:cs typeface="Times New Roman" panose="02020603050405020304" pitchFamily="18" charset="0"/>
              </a:rPr>
              <a:t>(</a:t>
            </a:r>
            <a:r>
              <a:rPr lang="es-ES" sz="3200" i="1" dirty="0">
                <a:latin typeface="Times New Roman" panose="02020603050405020304" pitchFamily="18" charset="0"/>
                <a:cs typeface="Times New Roman" panose="02020603050405020304" pitchFamily="18" charset="0"/>
              </a:rPr>
              <a:t>x</a:t>
            </a:r>
            <a:r>
              <a:rPr lang="es-ES" sz="3200" dirty="0">
                <a:latin typeface="Times New Roman" panose="02020603050405020304" pitchFamily="18" charset="0"/>
                <a:cs typeface="Times New Roman" panose="02020603050405020304" pitchFamily="18" charset="0"/>
              </a:rPr>
              <a:t>)</a:t>
            </a:r>
            <a:r>
              <a:rPr lang="es-ES" sz="3200" i="1" dirty="0">
                <a:latin typeface="Times New Roman" panose="02020603050405020304" pitchFamily="18" charset="0"/>
                <a:cs typeface="Times New Roman" panose="02020603050405020304" pitchFamily="18" charset="0"/>
              </a:rPr>
              <a:t> = </a:t>
            </a:r>
            <a:r>
              <a:rPr lang="es-ES" sz="3200" dirty="0">
                <a:latin typeface="Times New Roman" panose="02020603050405020304" pitchFamily="18" charset="0"/>
                <a:cs typeface="Times New Roman" panose="02020603050405020304" pitchFamily="18" charset="0"/>
              </a:rPr>
              <a:t>0</a:t>
            </a:r>
          </a:p>
          <a:p>
            <a:r>
              <a:rPr lang="es-ES" sz="3200" dirty="0"/>
              <a:t>Similarmente, para cualquier valor mayor que el máximo que puede asumir </a:t>
            </a:r>
            <a:r>
              <a:rPr lang="es-ES" sz="3200" i="1" dirty="0">
                <a:latin typeface="Times New Roman" panose="02020603050405020304" pitchFamily="18" charset="0"/>
                <a:cs typeface="Times New Roman" panose="02020603050405020304" pitchFamily="18" charset="0"/>
              </a:rPr>
              <a:t>X</a:t>
            </a:r>
            <a:r>
              <a:rPr lang="es-ES" sz="3200" dirty="0"/>
              <a:t>, ocurrirá que </a:t>
            </a:r>
            <a:r>
              <a:rPr lang="es-ES" sz="3200" i="1" dirty="0">
                <a:latin typeface="Times New Roman" panose="02020603050405020304" pitchFamily="18" charset="0"/>
                <a:cs typeface="Times New Roman" panose="02020603050405020304" pitchFamily="18" charset="0"/>
              </a:rPr>
              <a:t>F</a:t>
            </a:r>
            <a:r>
              <a:rPr lang="es-ES" sz="3200" dirty="0">
                <a:latin typeface="Times New Roman" panose="02020603050405020304" pitchFamily="18" charset="0"/>
                <a:cs typeface="Times New Roman" panose="02020603050405020304" pitchFamily="18" charset="0"/>
              </a:rPr>
              <a:t>(</a:t>
            </a:r>
            <a:r>
              <a:rPr lang="es-ES" sz="3200" i="1" dirty="0">
                <a:latin typeface="Times New Roman" panose="02020603050405020304" pitchFamily="18" charset="0"/>
                <a:cs typeface="Times New Roman" panose="02020603050405020304" pitchFamily="18" charset="0"/>
              </a:rPr>
              <a:t>x</a:t>
            </a:r>
            <a:r>
              <a:rPr lang="es-ES" sz="3200" dirty="0">
                <a:latin typeface="Times New Roman" panose="02020603050405020304" pitchFamily="18" charset="0"/>
                <a:cs typeface="Times New Roman" panose="02020603050405020304" pitchFamily="18" charset="0"/>
              </a:rPr>
              <a:t>)</a:t>
            </a:r>
            <a:r>
              <a:rPr lang="es-ES" sz="3200" i="1" dirty="0">
                <a:latin typeface="Times New Roman" panose="02020603050405020304" pitchFamily="18" charset="0"/>
                <a:cs typeface="Times New Roman" panose="02020603050405020304" pitchFamily="18" charset="0"/>
              </a:rPr>
              <a:t> = </a:t>
            </a:r>
            <a:r>
              <a:rPr lang="es-ES" sz="3200" dirty="0">
                <a:latin typeface="Times New Roman" panose="02020603050405020304" pitchFamily="18" charset="0"/>
                <a:cs typeface="Times New Roman" panose="02020603050405020304" pitchFamily="18" charset="0"/>
              </a:rPr>
              <a:t>1</a:t>
            </a:r>
          </a:p>
          <a:p>
            <a:r>
              <a:rPr lang="es-ES" sz="3200" dirty="0"/>
              <a:t>¿Qué valor tomará </a:t>
            </a:r>
            <a:r>
              <a:rPr lang="es-ES" sz="3200" i="1" dirty="0">
                <a:latin typeface="Times New Roman" panose="02020603050405020304" pitchFamily="18" charset="0"/>
                <a:cs typeface="Times New Roman" panose="02020603050405020304" pitchFamily="18" charset="0"/>
              </a:rPr>
              <a:t>F</a:t>
            </a:r>
            <a:r>
              <a:rPr lang="es-ES" sz="3200" dirty="0"/>
              <a:t> si la evaluamos en cualquier otro punto </a:t>
            </a:r>
            <a:r>
              <a:rPr lang="es-ES" sz="3200" i="1" dirty="0">
                <a:latin typeface="Times New Roman" panose="02020603050405020304" pitchFamily="18" charset="0"/>
                <a:cs typeface="Times New Roman" panose="02020603050405020304" pitchFamily="18" charset="0"/>
              </a:rPr>
              <a:t>x</a:t>
            </a:r>
            <a:r>
              <a:rPr lang="es-ES" sz="3200" dirty="0"/>
              <a:t> que no está en el dominio de </a:t>
            </a:r>
            <a:r>
              <a:rPr lang="es-ES" sz="3200" i="1" dirty="0">
                <a:latin typeface="Times New Roman" panose="02020603050405020304" pitchFamily="18" charset="0"/>
                <a:cs typeface="Times New Roman" panose="02020603050405020304" pitchFamily="18" charset="0"/>
              </a:rPr>
              <a:t>X</a:t>
            </a:r>
            <a:r>
              <a:rPr lang="es-ES" sz="3200" dirty="0"/>
              <a:t>?</a:t>
            </a:r>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51</a:t>
            </a:fld>
            <a:endParaRPr lang="es-ES"/>
          </a:p>
        </p:txBody>
      </p:sp>
    </p:spTree>
    <p:extLst>
      <p:ext uri="{BB962C8B-B14F-4D97-AF65-F5344CB8AC3E}">
        <p14:creationId xmlns:p14="http://schemas.microsoft.com/office/powerpoint/2010/main" val="37458638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Ejemplo. Reflexión</a:t>
            </a:r>
            <a:endParaRPr lang="es-MX" dirty="0"/>
          </a:p>
        </p:txBody>
      </p:sp>
      <p:sp>
        <p:nvSpPr>
          <p:cNvPr id="3" name="2 Marcador de contenido"/>
          <p:cNvSpPr>
            <a:spLocks noGrp="1"/>
          </p:cNvSpPr>
          <p:nvPr>
            <p:ph idx="1"/>
          </p:nvPr>
        </p:nvSpPr>
        <p:spPr/>
        <p:txBody>
          <a:bodyPr/>
          <a:lstStyle/>
          <a:p>
            <a:endParaRPr lang="es-MX" dirty="0"/>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52</a:t>
            </a:fld>
            <a:endParaRPr lang="es-ES"/>
          </a:p>
        </p:txBody>
      </p:sp>
    </p:spTree>
    <p:extLst>
      <p:ext uri="{BB962C8B-B14F-4D97-AF65-F5344CB8AC3E}">
        <p14:creationId xmlns:p14="http://schemas.microsoft.com/office/powerpoint/2010/main" val="7138816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Ejemplo</a:t>
            </a:r>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p:txBody>
              <a:bodyPr>
                <a:normAutofit/>
              </a:bodyPr>
              <a:lstStyle/>
              <a:p>
                <a:r>
                  <a:rPr lang="es-MX" sz="4000" dirty="0"/>
                  <a:t>Considere la </a:t>
                </a:r>
                <a:r>
                  <a:rPr lang="es-MX" sz="4000" dirty="0" err="1"/>
                  <a:t>fmp</a:t>
                </a:r>
                <a:r>
                  <a:rPr lang="es-MX" sz="4000" dirty="0"/>
                  <a:t> dada por </a:t>
                </a:r>
                <a14:m>
                  <m:oMath xmlns:m="http://schemas.openxmlformats.org/officeDocument/2006/math">
                    <m:r>
                      <a:rPr lang="es-MX" sz="4000" b="0" i="1" smtClean="0">
                        <a:latin typeface="Cambria Math"/>
                      </a:rPr>
                      <m:t>𝑓</m:t>
                    </m:r>
                    <m:d>
                      <m:dPr>
                        <m:ctrlPr>
                          <a:rPr lang="es-MX" sz="4000" b="0" i="1" smtClean="0">
                            <a:latin typeface="Cambria Math" panose="02040503050406030204" pitchFamily="18" charset="0"/>
                          </a:rPr>
                        </m:ctrlPr>
                      </m:dPr>
                      <m:e>
                        <m:r>
                          <a:rPr lang="es-MX" sz="4000" b="0" i="1" smtClean="0">
                            <a:latin typeface="Cambria Math"/>
                          </a:rPr>
                          <m:t>𝑥</m:t>
                        </m:r>
                      </m:e>
                    </m:d>
                    <m:r>
                      <a:rPr lang="es-MX" sz="4000" b="0" i="1" smtClean="0">
                        <a:latin typeface="Cambria Math"/>
                      </a:rPr>
                      <m:t>=</m:t>
                    </m:r>
                    <m:box>
                      <m:boxPr>
                        <m:ctrlPr>
                          <a:rPr lang="es-MX" sz="4000" b="0" i="1" smtClean="0">
                            <a:latin typeface="Cambria Math" panose="02040503050406030204" pitchFamily="18" charset="0"/>
                          </a:rPr>
                        </m:ctrlPr>
                      </m:boxPr>
                      <m:e>
                        <m:argPr>
                          <m:argSz m:val="-1"/>
                        </m:argPr>
                        <m:f>
                          <m:fPr>
                            <m:ctrlPr>
                              <a:rPr lang="es-MX" sz="4000" b="0" i="1" smtClean="0">
                                <a:latin typeface="Cambria Math" panose="02040503050406030204" pitchFamily="18" charset="0"/>
                              </a:rPr>
                            </m:ctrlPr>
                          </m:fPr>
                          <m:num>
                            <m:r>
                              <a:rPr lang="es-MX" sz="4000" b="0" i="1" smtClean="0">
                                <a:latin typeface="Cambria Math"/>
                              </a:rPr>
                              <m:t>1</m:t>
                            </m:r>
                          </m:num>
                          <m:den>
                            <m:r>
                              <a:rPr lang="es-MX" sz="4000" b="0" i="1" smtClean="0">
                                <a:latin typeface="Cambria Math"/>
                              </a:rPr>
                              <m:t>6</m:t>
                            </m:r>
                          </m:den>
                        </m:f>
                      </m:e>
                    </m:box>
                    <m:r>
                      <a:rPr lang="es-MX" sz="4000" b="0" i="1" smtClean="0">
                        <a:latin typeface="Cambria Math"/>
                      </a:rPr>
                      <m:t>;  </m:t>
                    </m:r>
                    <m:r>
                      <a:rPr lang="es-MX" sz="4000" b="0" i="1" smtClean="0">
                        <a:latin typeface="Cambria Math"/>
                      </a:rPr>
                      <m:t>𝑥</m:t>
                    </m:r>
                    <m:r>
                      <a:rPr lang="es-MX" sz="4000" b="0" i="1" smtClean="0">
                        <a:latin typeface="Cambria Math"/>
                      </a:rPr>
                      <m:t>=1,2,3,4,5,6</m:t>
                    </m:r>
                  </m:oMath>
                </a14:m>
                <a:endParaRPr lang="es-MX" sz="4000" dirty="0"/>
              </a:p>
              <a:p>
                <a:r>
                  <a:rPr lang="es-MX" sz="4000" dirty="0"/>
                  <a:t>Obtenga su función de distribución</a:t>
                </a:r>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blipFill rotWithShape="1">
                <a:blip r:embed="rId2"/>
                <a:stretch>
                  <a:fillRect l="-1778" t="-3000" r="-1926"/>
                </a:stretch>
              </a:blipFill>
            </p:spPr>
            <p:txBody>
              <a:bodyPr/>
              <a:lstStyle/>
              <a:p>
                <a:r>
                  <a:rPr lang="es-MX">
                    <a:noFill/>
                  </a:rPr>
                  <a:t> </a:t>
                </a:r>
              </a:p>
            </p:txBody>
          </p:sp>
        </mc:Fallback>
      </mc:AlternateContent>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53</a:t>
            </a:fld>
            <a:endParaRPr lang="es-ES"/>
          </a:p>
        </p:txBody>
      </p:sp>
    </p:spTree>
    <p:extLst>
      <p:ext uri="{BB962C8B-B14F-4D97-AF65-F5344CB8AC3E}">
        <p14:creationId xmlns:p14="http://schemas.microsoft.com/office/powerpoint/2010/main" val="13198599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Ejemplo. Solución</a:t>
            </a:r>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p:txBody>
              <a:bodyPr>
                <a:normAutofit/>
              </a:bodyPr>
              <a:lstStyle/>
              <a:p>
                <a:r>
                  <a:rPr lang="es-MX" sz="3200" dirty="0"/>
                  <a:t>Dado que se trata de una variable discreta, la función de distribución en este caso se obtiene acumulando (sumando) los valores de la </a:t>
                </a:r>
                <a:r>
                  <a:rPr lang="es-MX" sz="3200" dirty="0" err="1"/>
                  <a:t>fmp</a:t>
                </a:r>
                <a:r>
                  <a:rPr lang="es-MX" sz="3200" dirty="0"/>
                  <a:t> hasta el valor x actual:</a:t>
                </a:r>
              </a:p>
              <a:p>
                <a:pPr marL="0" indent="0">
                  <a:buNone/>
                </a:pPr>
                <a14:m>
                  <m:oMathPara xmlns:m="http://schemas.openxmlformats.org/officeDocument/2006/math">
                    <m:oMathParaPr>
                      <m:jc m:val="centerGroup"/>
                    </m:oMathParaPr>
                    <m:oMath xmlns:m="http://schemas.openxmlformats.org/officeDocument/2006/math">
                      <m:r>
                        <a:rPr lang="es-MX" sz="3200" b="0" i="1" smtClean="0">
                          <a:latin typeface="Cambria Math"/>
                        </a:rPr>
                        <m:t>𝐹</m:t>
                      </m:r>
                      <m:d>
                        <m:dPr>
                          <m:ctrlPr>
                            <a:rPr lang="es-MX" sz="3200" b="0" i="1" smtClean="0">
                              <a:latin typeface="Cambria Math" panose="02040503050406030204" pitchFamily="18" charset="0"/>
                            </a:rPr>
                          </m:ctrlPr>
                        </m:dPr>
                        <m:e>
                          <m:r>
                            <a:rPr lang="es-MX" sz="3200" b="0" i="1" smtClean="0">
                              <a:latin typeface="Cambria Math"/>
                            </a:rPr>
                            <m:t>𝑥</m:t>
                          </m:r>
                        </m:e>
                      </m:d>
                      <m:r>
                        <a:rPr lang="es-MX" sz="3200" b="0" i="1" smtClean="0">
                          <a:latin typeface="Cambria Math"/>
                        </a:rPr>
                        <m:t>=</m:t>
                      </m:r>
                      <m:r>
                        <a:rPr lang="es-MX" sz="3200" b="0" i="1" smtClean="0">
                          <a:latin typeface="Cambria Math"/>
                        </a:rPr>
                        <m:t>𝑃</m:t>
                      </m:r>
                      <m:d>
                        <m:dPr>
                          <m:ctrlPr>
                            <a:rPr lang="es-MX" sz="3200" b="0" i="1" smtClean="0">
                              <a:latin typeface="Cambria Math" panose="02040503050406030204" pitchFamily="18" charset="0"/>
                            </a:rPr>
                          </m:ctrlPr>
                        </m:dPr>
                        <m:e>
                          <m:r>
                            <a:rPr lang="es-MX" sz="3200" b="0" i="1" smtClean="0">
                              <a:latin typeface="Cambria Math"/>
                            </a:rPr>
                            <m:t>𝑋</m:t>
                          </m:r>
                          <m:r>
                            <a:rPr lang="es-MX" sz="3200" b="0" i="1" smtClean="0">
                              <a:latin typeface="Cambria Math"/>
                              <a:ea typeface="Cambria Math"/>
                            </a:rPr>
                            <m:t>≤</m:t>
                          </m:r>
                          <m:r>
                            <a:rPr lang="es-MX" sz="3200" b="0" i="1" smtClean="0">
                              <a:latin typeface="Cambria Math"/>
                              <a:ea typeface="Cambria Math"/>
                            </a:rPr>
                            <m:t>𝑥</m:t>
                          </m:r>
                        </m:e>
                      </m:d>
                      <m:r>
                        <a:rPr lang="es-MX" sz="3200" b="0" i="1" smtClean="0">
                          <a:latin typeface="Cambria Math"/>
                        </a:rPr>
                        <m:t>=</m:t>
                      </m:r>
                      <m:nary>
                        <m:naryPr>
                          <m:chr m:val="∑"/>
                          <m:supHide m:val="on"/>
                          <m:ctrlPr>
                            <a:rPr lang="es-MX" sz="3200" b="0" i="1" smtClean="0">
                              <a:latin typeface="Cambria Math" panose="02040503050406030204" pitchFamily="18" charset="0"/>
                            </a:rPr>
                          </m:ctrlPr>
                        </m:naryPr>
                        <m:sub>
                          <m:r>
                            <m:rPr>
                              <m:brk m:alnAt="7"/>
                            </m:rPr>
                            <a:rPr lang="es-MX" sz="3200" b="0" i="1" smtClean="0">
                              <a:latin typeface="Cambria Math"/>
                            </a:rPr>
                            <m:t>𝑘</m:t>
                          </m:r>
                          <m:r>
                            <a:rPr lang="es-MX" sz="3200" b="0" i="1" smtClean="0">
                              <a:latin typeface="Cambria Math"/>
                              <a:ea typeface="Cambria Math"/>
                            </a:rPr>
                            <m:t>≤</m:t>
                          </m:r>
                          <m:r>
                            <a:rPr lang="es-MX" sz="3200" b="0" i="1" smtClean="0">
                              <a:latin typeface="Cambria Math"/>
                              <a:ea typeface="Cambria Math"/>
                            </a:rPr>
                            <m:t>𝑥</m:t>
                          </m:r>
                        </m:sub>
                        <m:sup/>
                        <m:e>
                          <m:r>
                            <a:rPr lang="es-MX" sz="3200" b="0" i="1" smtClean="0">
                              <a:latin typeface="Cambria Math"/>
                            </a:rPr>
                            <m:t>𝑃</m:t>
                          </m:r>
                          <m:d>
                            <m:dPr>
                              <m:ctrlPr>
                                <a:rPr lang="es-MX" sz="3200" b="0" i="1" smtClean="0">
                                  <a:latin typeface="Cambria Math" panose="02040503050406030204" pitchFamily="18" charset="0"/>
                                </a:rPr>
                              </m:ctrlPr>
                            </m:dPr>
                            <m:e>
                              <m:r>
                                <a:rPr lang="es-MX" sz="3200" b="0" i="1" smtClean="0">
                                  <a:latin typeface="Cambria Math"/>
                                </a:rPr>
                                <m:t>𝑋</m:t>
                              </m:r>
                              <m:r>
                                <a:rPr lang="es-MX" sz="3200" b="0" i="1" smtClean="0">
                                  <a:latin typeface="Cambria Math"/>
                                </a:rPr>
                                <m:t>=</m:t>
                              </m:r>
                              <m:r>
                                <a:rPr lang="es-MX" sz="3200" b="0" i="1" smtClean="0">
                                  <a:latin typeface="Cambria Math"/>
                                </a:rPr>
                                <m:t>𝑘</m:t>
                              </m:r>
                            </m:e>
                          </m:d>
                          <m:r>
                            <a:rPr lang="es-MX" sz="3200" b="0" i="1" smtClean="0">
                              <a:latin typeface="Cambria Math"/>
                            </a:rPr>
                            <m:t>=</m:t>
                          </m:r>
                          <m:nary>
                            <m:naryPr>
                              <m:chr m:val="∑"/>
                              <m:ctrlPr>
                                <a:rPr lang="es-MX" sz="3200" b="0" i="1" smtClean="0">
                                  <a:latin typeface="Cambria Math" panose="02040503050406030204" pitchFamily="18" charset="0"/>
                                </a:rPr>
                              </m:ctrlPr>
                            </m:naryPr>
                            <m:sub>
                              <m:r>
                                <m:rPr>
                                  <m:brk m:alnAt="23"/>
                                </m:rPr>
                                <a:rPr lang="es-MX" sz="3200" b="0" i="1" smtClean="0">
                                  <a:latin typeface="Cambria Math"/>
                                </a:rPr>
                                <m:t>𝑘</m:t>
                              </m:r>
                              <m:r>
                                <a:rPr lang="es-MX" sz="3200" b="0" i="1" smtClean="0">
                                  <a:latin typeface="Cambria Math"/>
                                </a:rPr>
                                <m:t>=1</m:t>
                              </m:r>
                            </m:sub>
                            <m:sup>
                              <m:r>
                                <a:rPr lang="es-MX" sz="3200" b="0" i="1" smtClean="0">
                                  <a:latin typeface="Cambria Math"/>
                                </a:rPr>
                                <m:t>𝑥</m:t>
                              </m:r>
                            </m:sup>
                            <m:e>
                              <m:box>
                                <m:boxPr>
                                  <m:ctrlPr>
                                    <a:rPr lang="es-MX" sz="3200" b="0" i="1" smtClean="0">
                                      <a:latin typeface="Cambria Math" panose="02040503050406030204" pitchFamily="18" charset="0"/>
                                    </a:rPr>
                                  </m:ctrlPr>
                                </m:boxPr>
                                <m:e>
                                  <m:argPr>
                                    <m:argSz m:val="-1"/>
                                  </m:argPr>
                                  <m:f>
                                    <m:fPr>
                                      <m:ctrlPr>
                                        <a:rPr lang="es-MX" sz="3200" b="0" i="1" smtClean="0">
                                          <a:latin typeface="Cambria Math" panose="02040503050406030204" pitchFamily="18" charset="0"/>
                                        </a:rPr>
                                      </m:ctrlPr>
                                    </m:fPr>
                                    <m:num>
                                      <m:r>
                                        <a:rPr lang="es-MX" sz="3200" b="0" i="1" smtClean="0">
                                          <a:latin typeface="Cambria Math"/>
                                        </a:rPr>
                                        <m:t>1</m:t>
                                      </m:r>
                                    </m:num>
                                    <m:den>
                                      <m:r>
                                        <a:rPr lang="es-MX" sz="3200" b="0" i="1" smtClean="0">
                                          <a:latin typeface="Cambria Math"/>
                                        </a:rPr>
                                        <m:t>6</m:t>
                                      </m:r>
                                    </m:den>
                                  </m:f>
                                </m:e>
                              </m:box>
                            </m:e>
                          </m:nary>
                        </m:e>
                      </m:nary>
                    </m:oMath>
                  </m:oMathPara>
                </a14:m>
                <a:endParaRPr lang="es-MX" sz="3200"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blipFill rotWithShape="1">
                <a:blip r:embed="rId2"/>
                <a:stretch>
                  <a:fillRect l="-1259" t="-2167" r="-1926"/>
                </a:stretch>
              </a:blipFill>
            </p:spPr>
            <p:txBody>
              <a:bodyPr/>
              <a:lstStyle/>
              <a:p>
                <a:r>
                  <a:rPr lang="es-MX">
                    <a:noFill/>
                  </a:rPr>
                  <a:t> </a:t>
                </a:r>
              </a:p>
            </p:txBody>
          </p:sp>
        </mc:Fallback>
      </mc:AlternateContent>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54</a:t>
            </a:fld>
            <a:endParaRPr lang="es-ES"/>
          </a:p>
        </p:txBody>
      </p:sp>
    </p:spTree>
    <p:extLst>
      <p:ext uri="{BB962C8B-B14F-4D97-AF65-F5344CB8AC3E}">
        <p14:creationId xmlns:p14="http://schemas.microsoft.com/office/powerpoint/2010/main" val="13198599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Ejemplo. Solución</a:t>
            </a:r>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55</a:t>
            </a:fld>
            <a:endParaRPr lang="es-ES"/>
          </a:p>
        </p:txBody>
      </p:sp>
      <p:pic>
        <p:nvPicPr>
          <p:cNvPr id="10" name="9 Imagen"/>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484142" y="1221602"/>
            <a:ext cx="2776585" cy="322550"/>
          </a:xfrm>
          <a:prstGeom prst="rect">
            <a:avLst/>
          </a:prstGeom>
        </p:spPr>
      </p:pic>
      <p:pic>
        <p:nvPicPr>
          <p:cNvPr id="14" name="13 Imagen"/>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484142" y="1815666"/>
            <a:ext cx="3533585" cy="378905"/>
          </a:xfrm>
          <a:prstGeom prst="rect">
            <a:avLst/>
          </a:prstGeom>
        </p:spPr>
      </p:pic>
      <p:pic>
        <p:nvPicPr>
          <p:cNvPr id="17" name="16 Imagen"/>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484142" y="2409732"/>
            <a:ext cx="4061651" cy="378905"/>
          </a:xfrm>
          <a:prstGeom prst="rect">
            <a:avLst/>
          </a:prstGeom>
        </p:spPr>
      </p:pic>
      <p:pic>
        <p:nvPicPr>
          <p:cNvPr id="19" name="18 Imagen"/>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484142" y="2975847"/>
            <a:ext cx="4591431" cy="380619"/>
          </a:xfrm>
          <a:prstGeom prst="rect">
            <a:avLst/>
          </a:prstGeom>
        </p:spPr>
      </p:pic>
      <p:pic>
        <p:nvPicPr>
          <p:cNvPr id="22" name="21 Imagen"/>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484142" y="3517735"/>
            <a:ext cx="5121212" cy="378905"/>
          </a:xfrm>
          <a:prstGeom prst="rect">
            <a:avLst/>
          </a:prstGeom>
        </p:spPr>
      </p:pic>
      <p:pic>
        <p:nvPicPr>
          <p:cNvPr id="24" name="23 Imagen"/>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1484142" y="4165807"/>
            <a:ext cx="6184202" cy="378905"/>
          </a:xfrm>
          <a:prstGeom prst="rect">
            <a:avLst/>
          </a:prstGeom>
        </p:spPr>
      </p:pic>
    </p:spTree>
    <p:extLst>
      <p:ext uri="{BB962C8B-B14F-4D97-AF65-F5344CB8AC3E}">
        <p14:creationId xmlns:p14="http://schemas.microsoft.com/office/powerpoint/2010/main" val="22681917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Ejercicio</a:t>
            </a:r>
          </a:p>
        </p:txBody>
      </p:sp>
      <p:sp>
        <p:nvSpPr>
          <p:cNvPr id="3" name="2 Marcador de contenido"/>
          <p:cNvSpPr>
            <a:spLocks noGrp="1"/>
          </p:cNvSpPr>
          <p:nvPr>
            <p:ph idx="1"/>
          </p:nvPr>
        </p:nvSpPr>
        <p:spPr/>
        <p:txBody>
          <a:bodyPr>
            <a:normAutofit/>
          </a:bodyPr>
          <a:lstStyle/>
          <a:p>
            <a:r>
              <a:rPr lang="es-MX" sz="3200" dirty="0"/>
              <a:t>Considere la función de masa de probabilidad</a:t>
            </a:r>
          </a:p>
          <a:p>
            <a:endParaRPr lang="es-MX" sz="3200" dirty="0"/>
          </a:p>
          <a:p>
            <a:pPr marL="457200" indent="-457200">
              <a:buFont typeface="+mj-lt"/>
              <a:buAutoNum type="alphaLcParenR"/>
            </a:pPr>
            <a:r>
              <a:rPr lang="es-MX" sz="3200" dirty="0"/>
              <a:t>Obtenga su función de distribución F</a:t>
            </a:r>
          </a:p>
          <a:p>
            <a:pPr marL="457200" indent="-457200">
              <a:buFont typeface="+mj-lt"/>
              <a:buAutoNum type="alphaLcParenR"/>
            </a:pPr>
            <a:r>
              <a:rPr lang="es-MX" sz="3200" dirty="0"/>
              <a:t>Elabore la gráfica de F </a:t>
            </a:r>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56</a:t>
            </a:fld>
            <a:endParaRPr lang="es-ES"/>
          </a:p>
        </p:txBody>
      </p:sp>
      <p:pic>
        <p:nvPicPr>
          <p:cNvPr id="9" name="8 Imagen"/>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612352" y="2346348"/>
            <a:ext cx="5839968" cy="369418"/>
          </a:xfrm>
          <a:prstGeom prst="rect">
            <a:avLst/>
          </a:prstGeom>
        </p:spPr>
      </p:pic>
    </p:spTree>
    <p:extLst>
      <p:ext uri="{BB962C8B-B14F-4D97-AF65-F5344CB8AC3E}">
        <p14:creationId xmlns:p14="http://schemas.microsoft.com/office/powerpoint/2010/main" val="41126426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noAutofit/>
          </a:bodyPr>
          <a:lstStyle/>
          <a:p>
            <a:r>
              <a:rPr lang="es-ES" sz="3600" dirty="0"/>
              <a:t>valor esperado y la varianza de una variable aleatoria discreta</a:t>
            </a:r>
            <a:endParaRPr lang="es-MX" sz="3600" dirty="0"/>
          </a:p>
        </p:txBody>
      </p:sp>
      <p:sp>
        <p:nvSpPr>
          <p:cNvPr id="8" name="7 Marcador de texto"/>
          <p:cNvSpPr>
            <a:spLocks noGrp="1"/>
          </p:cNvSpPr>
          <p:nvPr>
            <p:ph type="body" idx="1"/>
          </p:nvPr>
        </p:nvSpPr>
        <p:spPr/>
        <p:txBody>
          <a:bodyPr/>
          <a:lstStyle/>
          <a:p>
            <a:endParaRPr lang="es-MX"/>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57</a:t>
            </a:fld>
            <a:endParaRPr lang="es-ES"/>
          </a:p>
        </p:txBody>
      </p:sp>
    </p:spTree>
    <p:extLst>
      <p:ext uri="{BB962C8B-B14F-4D97-AF65-F5344CB8AC3E}">
        <p14:creationId xmlns:p14="http://schemas.microsoft.com/office/powerpoint/2010/main" val="27565506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noAutofit/>
          </a:bodyPr>
          <a:lstStyle/>
          <a:p>
            <a:r>
              <a:rPr lang="es-ES" sz="3200" dirty="0"/>
              <a:t>Valor Esperado y Varianza de una Variable Aleatoria Discreta</a:t>
            </a:r>
          </a:p>
        </p:txBody>
      </p:sp>
      <p:sp>
        <p:nvSpPr>
          <p:cNvPr id="74755" name="Rectangle 3"/>
          <p:cNvSpPr>
            <a:spLocks noGrp="1" noChangeArrowheads="1"/>
          </p:cNvSpPr>
          <p:nvPr>
            <p:ph idx="1"/>
          </p:nvPr>
        </p:nvSpPr>
        <p:spPr/>
        <p:txBody>
          <a:bodyPr>
            <a:normAutofit/>
          </a:bodyPr>
          <a:lstStyle/>
          <a:p>
            <a:r>
              <a:rPr lang="es-ES" sz="3200" dirty="0"/>
              <a:t>Si </a:t>
            </a:r>
            <a:r>
              <a:rPr lang="es-ES" sz="3200" i="1" dirty="0">
                <a:latin typeface="Times New Roman" pitchFamily="18" charset="0"/>
              </a:rPr>
              <a:t>X</a:t>
            </a:r>
            <a:r>
              <a:rPr lang="es-ES" sz="3200" dirty="0"/>
              <a:t> es una variable aleatoria discreta, entonces el valor esperado de </a:t>
            </a:r>
            <a:r>
              <a:rPr lang="es-ES" sz="3200" i="1" dirty="0">
                <a:latin typeface="Times New Roman" pitchFamily="18" charset="0"/>
              </a:rPr>
              <a:t>X</a:t>
            </a:r>
            <a:r>
              <a:rPr lang="es-ES" sz="3200" dirty="0"/>
              <a:t> es su valor promedio</a:t>
            </a:r>
          </a:p>
          <a:p>
            <a:r>
              <a:rPr lang="es-ES" sz="3200" dirty="0"/>
              <a:t>El valor esperado de una variable aleatoria es el parámetro que se busca estimar con la media aritmética</a:t>
            </a:r>
          </a:p>
        </p:txBody>
      </p:sp>
      <p:sp>
        <p:nvSpPr>
          <p:cNvPr id="6" name="3 Marcador de fecha"/>
          <p:cNvSpPr>
            <a:spLocks noGrp="1"/>
          </p:cNvSpPr>
          <p:nvPr>
            <p:ph type="dt" sz="half" idx="10"/>
          </p:nvPr>
        </p:nvSpPr>
        <p:spPr/>
        <p:txBody>
          <a:bodyPr/>
          <a:lstStyle/>
          <a:p>
            <a:r>
              <a:rPr lang="es-MX"/>
              <a:t>v2.5:1016</a:t>
            </a:r>
            <a:endParaRPr lang="es-ES"/>
          </a:p>
        </p:txBody>
      </p:sp>
      <p:sp>
        <p:nvSpPr>
          <p:cNvPr id="7" name="4 Marcador de pie de página"/>
          <p:cNvSpPr>
            <a:spLocks noGrp="1"/>
          </p:cNvSpPr>
          <p:nvPr>
            <p:ph type="ftr" sz="quarter" idx="11"/>
          </p:nvPr>
        </p:nvSpPr>
        <p:spPr/>
        <p:txBody>
          <a:bodyPr/>
          <a:lstStyle/>
          <a:p>
            <a:r>
              <a:rPr lang="es-ES"/>
              <a:t>Distribuciones Discretas de Probabilidad</a:t>
            </a:r>
          </a:p>
        </p:txBody>
      </p:sp>
      <p:sp>
        <p:nvSpPr>
          <p:cNvPr id="8" name="5 Marcador de número de diapositiva"/>
          <p:cNvSpPr>
            <a:spLocks noGrp="1"/>
          </p:cNvSpPr>
          <p:nvPr>
            <p:ph type="sldNum" sz="quarter" idx="12"/>
          </p:nvPr>
        </p:nvSpPr>
        <p:spPr/>
        <p:txBody>
          <a:bodyPr/>
          <a:lstStyle/>
          <a:p>
            <a:fld id="{5B23BC6F-B781-476A-BE08-6EF96C06E5CE}" type="slidenum">
              <a:rPr lang="es-ES"/>
              <a:pPr/>
              <a:t>58</a:t>
            </a:fld>
            <a:endParaRPr lang="es-ES"/>
          </a:p>
        </p:txBody>
      </p:sp>
    </p:spTree>
    <p:extLst>
      <p:ext uri="{BB962C8B-B14F-4D97-AF65-F5344CB8AC3E}">
        <p14:creationId xmlns:p14="http://schemas.microsoft.com/office/powerpoint/2010/main" val="2876361212"/>
      </p:ext>
    </p:extLst>
  </p:cSld>
  <p:clrMapOvr>
    <a:masterClrMapping/>
  </p:clrMapOvr>
  <p:transition spd="slow">
    <p:cover dir="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noAutofit/>
          </a:bodyPr>
          <a:lstStyle/>
          <a:p>
            <a:r>
              <a:rPr lang="es-ES" sz="3200" dirty="0"/>
              <a:t>Valor Esperado y Varianza de una Variable Aleatoria Discreta</a:t>
            </a:r>
          </a:p>
        </p:txBody>
      </p:sp>
      <p:sp>
        <p:nvSpPr>
          <p:cNvPr id="74755" name="Rectangle 3"/>
          <p:cNvSpPr>
            <a:spLocks noGrp="1" noChangeArrowheads="1"/>
          </p:cNvSpPr>
          <p:nvPr>
            <p:ph idx="1"/>
          </p:nvPr>
        </p:nvSpPr>
        <p:spPr/>
        <p:txBody>
          <a:bodyPr>
            <a:normAutofit/>
          </a:bodyPr>
          <a:lstStyle/>
          <a:p>
            <a:r>
              <a:rPr lang="es-ES" sz="3200" dirty="0"/>
              <a:t>Si </a:t>
            </a:r>
            <a:r>
              <a:rPr lang="es-ES" sz="3200" i="1" dirty="0">
                <a:latin typeface="Times New Roman" pitchFamily="18" charset="0"/>
              </a:rPr>
              <a:t>X</a:t>
            </a:r>
            <a:r>
              <a:rPr lang="es-ES" sz="3200" dirty="0"/>
              <a:t> es una variable aleatoria discreta, </a:t>
            </a:r>
            <a:r>
              <a:rPr lang="es-ES" sz="3200" dirty="0">
                <a:sym typeface="Symbol" pitchFamily="18" charset="2"/>
              </a:rPr>
              <a:t>l</a:t>
            </a:r>
            <a:r>
              <a:rPr lang="es-ES" sz="3200" dirty="0"/>
              <a:t>a varianza de </a:t>
            </a:r>
            <a:r>
              <a:rPr lang="es-ES" sz="3200" i="1" dirty="0">
                <a:latin typeface="Times New Roman" pitchFamily="18" charset="0"/>
              </a:rPr>
              <a:t>X</a:t>
            </a:r>
            <a:r>
              <a:rPr lang="es-ES" sz="3200" dirty="0"/>
              <a:t> es una medida de su dispersión</a:t>
            </a:r>
          </a:p>
          <a:p>
            <a:r>
              <a:rPr lang="es-ES" sz="3200" dirty="0"/>
              <a:t>La varianza de una variable aleatoria </a:t>
            </a:r>
            <a:r>
              <a:rPr lang="es-ES" sz="3200" i="1" dirty="0">
                <a:latin typeface="Times New Roman" pitchFamily="18" charset="0"/>
              </a:rPr>
              <a:t>X</a:t>
            </a:r>
            <a:r>
              <a:rPr lang="es-ES" sz="3200" dirty="0"/>
              <a:t> es el parámetro que se estima con la varianza </a:t>
            </a:r>
            <a:r>
              <a:rPr lang="es-ES" sz="3200" dirty="0" err="1"/>
              <a:t>muestral</a:t>
            </a:r>
            <a:r>
              <a:rPr lang="es-ES" sz="3200" dirty="0"/>
              <a:t> </a:t>
            </a:r>
          </a:p>
        </p:txBody>
      </p:sp>
      <p:sp>
        <p:nvSpPr>
          <p:cNvPr id="6" name="3 Marcador de fecha"/>
          <p:cNvSpPr>
            <a:spLocks noGrp="1"/>
          </p:cNvSpPr>
          <p:nvPr>
            <p:ph type="dt" sz="half" idx="10"/>
          </p:nvPr>
        </p:nvSpPr>
        <p:spPr/>
        <p:txBody>
          <a:bodyPr/>
          <a:lstStyle/>
          <a:p>
            <a:r>
              <a:rPr lang="es-MX"/>
              <a:t>v2.5:1016</a:t>
            </a:r>
            <a:endParaRPr lang="es-ES"/>
          </a:p>
        </p:txBody>
      </p:sp>
      <p:sp>
        <p:nvSpPr>
          <p:cNvPr id="7" name="4 Marcador de pie de página"/>
          <p:cNvSpPr>
            <a:spLocks noGrp="1"/>
          </p:cNvSpPr>
          <p:nvPr>
            <p:ph type="ftr" sz="quarter" idx="11"/>
          </p:nvPr>
        </p:nvSpPr>
        <p:spPr/>
        <p:txBody>
          <a:bodyPr/>
          <a:lstStyle/>
          <a:p>
            <a:r>
              <a:rPr lang="es-ES"/>
              <a:t>Distribuciones Discretas de Probabilidad</a:t>
            </a:r>
          </a:p>
        </p:txBody>
      </p:sp>
      <p:sp>
        <p:nvSpPr>
          <p:cNvPr id="8" name="5 Marcador de número de diapositiva"/>
          <p:cNvSpPr>
            <a:spLocks noGrp="1"/>
          </p:cNvSpPr>
          <p:nvPr>
            <p:ph type="sldNum" sz="quarter" idx="12"/>
          </p:nvPr>
        </p:nvSpPr>
        <p:spPr/>
        <p:txBody>
          <a:bodyPr/>
          <a:lstStyle/>
          <a:p>
            <a:fld id="{5B23BC6F-B781-476A-BE08-6EF96C06E5CE}" type="slidenum">
              <a:rPr lang="es-ES"/>
              <a:pPr/>
              <a:t>59</a:t>
            </a:fld>
            <a:endParaRPr lang="es-ES"/>
          </a:p>
        </p:txBody>
      </p:sp>
    </p:spTree>
    <p:extLst>
      <p:ext uri="{BB962C8B-B14F-4D97-AF65-F5344CB8AC3E}">
        <p14:creationId xmlns:p14="http://schemas.microsoft.com/office/powerpoint/2010/main" val="2876361212"/>
      </p:ext>
    </p:extLst>
  </p:cSld>
  <p:clrMapOvr>
    <a:masterClrMapping/>
  </p:clrMapOvr>
  <p:transition spd="slow">
    <p:cover dir="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Ejemplo</a:t>
            </a:r>
            <a:endParaRPr lang="es-MX" dirty="0"/>
          </a:p>
        </p:txBody>
      </p:sp>
      <p:sp>
        <p:nvSpPr>
          <p:cNvPr id="3" name="2 Marcador de contenido"/>
          <p:cNvSpPr>
            <a:spLocks noGrp="1"/>
          </p:cNvSpPr>
          <p:nvPr>
            <p:ph idx="1"/>
          </p:nvPr>
        </p:nvSpPr>
        <p:spPr/>
        <p:txBody>
          <a:bodyPr/>
          <a:lstStyle/>
          <a:p>
            <a:pPr marL="182880" lvl="1"/>
            <a:r>
              <a:rPr lang="es-ES" dirty="0">
                <a:sym typeface="Symbol"/>
              </a:rPr>
              <a:t>Al examinar los valores que toma la suma de los puntos en las caras, observamos que el espacio </a:t>
            </a:r>
            <a:r>
              <a:rPr lang="es-ES" dirty="0" err="1">
                <a:sym typeface="Symbol"/>
              </a:rPr>
              <a:t>muestral</a:t>
            </a:r>
            <a:r>
              <a:rPr lang="es-ES" dirty="0">
                <a:sym typeface="Symbol"/>
              </a:rPr>
              <a:t> resultante es </a:t>
            </a:r>
            <a:br>
              <a:rPr lang="es-ES" dirty="0">
                <a:sym typeface="Symbol"/>
              </a:rPr>
            </a:br>
            <a:r>
              <a:rPr lang="es-MX" dirty="0">
                <a:sym typeface="Symbol"/>
              </a:rPr>
              <a:t> = {2, 3, 4, 5, 6, 7, 8, 9, 10, 11, 12}</a:t>
            </a:r>
          </a:p>
          <a:p>
            <a:endParaRPr lang="es-MX" dirty="0"/>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6</a:t>
            </a:fld>
            <a:endParaRPr lang="es-ES"/>
          </a:p>
        </p:txBody>
      </p:sp>
      <p:grpSp>
        <p:nvGrpSpPr>
          <p:cNvPr id="7" name="6 Grupo"/>
          <p:cNvGrpSpPr/>
          <p:nvPr/>
        </p:nvGrpSpPr>
        <p:grpSpPr>
          <a:xfrm>
            <a:off x="882317" y="2366194"/>
            <a:ext cx="4422056" cy="257279"/>
            <a:chOff x="395536" y="3484344"/>
            <a:chExt cx="4422056" cy="343039"/>
          </a:xfrm>
        </p:grpSpPr>
        <p:pic>
          <p:nvPicPr>
            <p:cNvPr id="8" name="7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5536" y="3497964"/>
              <a:ext cx="314369" cy="315798"/>
            </a:xfrm>
            <a:prstGeom prst="rect">
              <a:avLst/>
            </a:prstGeom>
          </p:spPr>
        </p:pic>
        <p:pic>
          <p:nvPicPr>
            <p:cNvPr id="9" name="8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4638" y="3493635"/>
              <a:ext cx="324457" cy="324457"/>
            </a:xfrm>
            <a:prstGeom prst="rect">
              <a:avLst/>
            </a:prstGeom>
          </p:spPr>
        </p:pic>
        <p:pic>
          <p:nvPicPr>
            <p:cNvPr id="10" name="9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09735" y="3491578"/>
              <a:ext cx="340000" cy="328571"/>
            </a:xfrm>
            <a:prstGeom prst="rect">
              <a:avLst/>
            </a:prstGeom>
          </p:spPr>
        </p:pic>
        <p:pic>
          <p:nvPicPr>
            <p:cNvPr id="11" name="10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92768" y="3484344"/>
              <a:ext cx="324457" cy="343039"/>
            </a:xfrm>
            <a:prstGeom prst="rect">
              <a:avLst/>
            </a:prstGeom>
          </p:spPr>
        </p:pic>
        <p:pic>
          <p:nvPicPr>
            <p:cNvPr id="12" name="11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47993" y="3490061"/>
              <a:ext cx="325887" cy="331604"/>
            </a:xfrm>
            <a:prstGeom prst="rect">
              <a:avLst/>
            </a:prstGeom>
          </p:spPr>
        </p:pic>
        <p:pic>
          <p:nvPicPr>
            <p:cNvPr id="13" name="12 Imagen"/>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78841" y="3487203"/>
              <a:ext cx="338751" cy="337321"/>
            </a:xfrm>
            <a:prstGeom prst="rect">
              <a:avLst/>
            </a:prstGeom>
          </p:spPr>
        </p:pic>
        <p:pic>
          <p:nvPicPr>
            <p:cNvPr id="14" name="13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5133" y="3497964"/>
              <a:ext cx="314369" cy="315798"/>
            </a:xfrm>
            <a:prstGeom prst="rect">
              <a:avLst/>
            </a:prstGeom>
          </p:spPr>
        </p:pic>
        <p:pic>
          <p:nvPicPr>
            <p:cNvPr id="15" name="14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486" y="3497964"/>
              <a:ext cx="314369" cy="315798"/>
            </a:xfrm>
            <a:prstGeom prst="rect">
              <a:avLst/>
            </a:prstGeom>
          </p:spPr>
        </p:pic>
        <p:pic>
          <p:nvPicPr>
            <p:cNvPr id="16" name="15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7122" y="3497964"/>
              <a:ext cx="314369" cy="315798"/>
            </a:xfrm>
            <a:prstGeom prst="rect">
              <a:avLst/>
            </a:prstGeom>
          </p:spPr>
        </p:pic>
        <p:pic>
          <p:nvPicPr>
            <p:cNvPr id="17" name="16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7758" y="3497964"/>
              <a:ext cx="314369" cy="315798"/>
            </a:xfrm>
            <a:prstGeom prst="rect">
              <a:avLst/>
            </a:prstGeom>
          </p:spPr>
        </p:pic>
        <p:pic>
          <p:nvPicPr>
            <p:cNvPr id="18" name="17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5331" y="3497964"/>
              <a:ext cx="314369" cy="315798"/>
            </a:xfrm>
            <a:prstGeom prst="rect">
              <a:avLst/>
            </a:prstGeom>
          </p:spPr>
        </p:pic>
        <p:pic>
          <p:nvPicPr>
            <p:cNvPr id="19" name="18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69720" y="3497964"/>
              <a:ext cx="314369" cy="315798"/>
            </a:xfrm>
            <a:prstGeom prst="rect">
              <a:avLst/>
            </a:prstGeom>
          </p:spPr>
        </p:pic>
      </p:grpSp>
      <p:grpSp>
        <p:nvGrpSpPr>
          <p:cNvPr id="20" name="19 Grupo"/>
          <p:cNvGrpSpPr/>
          <p:nvPr/>
        </p:nvGrpSpPr>
        <p:grpSpPr>
          <a:xfrm>
            <a:off x="1632223" y="2638606"/>
            <a:ext cx="4389290" cy="257279"/>
            <a:chOff x="1145442" y="3847560"/>
            <a:chExt cx="4389290" cy="343039"/>
          </a:xfrm>
        </p:grpSpPr>
        <p:pic>
          <p:nvPicPr>
            <p:cNvPr id="21" name="20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2714" y="3856851"/>
              <a:ext cx="324457" cy="324457"/>
            </a:xfrm>
            <a:prstGeom prst="rect">
              <a:avLst/>
            </a:prstGeom>
          </p:spPr>
        </p:pic>
        <p:pic>
          <p:nvPicPr>
            <p:cNvPr id="22" name="21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4996" y="3854794"/>
              <a:ext cx="340000" cy="328571"/>
            </a:xfrm>
            <a:prstGeom prst="rect">
              <a:avLst/>
            </a:prstGeom>
          </p:spPr>
        </p:pic>
        <p:pic>
          <p:nvPicPr>
            <p:cNvPr id="23" name="22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85273" y="3853277"/>
              <a:ext cx="325887" cy="331604"/>
            </a:xfrm>
            <a:prstGeom prst="rect">
              <a:avLst/>
            </a:prstGeom>
          </p:spPr>
        </p:pic>
        <p:pic>
          <p:nvPicPr>
            <p:cNvPr id="24" name="23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9682" y="3861180"/>
              <a:ext cx="314369" cy="315798"/>
            </a:xfrm>
            <a:prstGeom prst="rect">
              <a:avLst/>
            </a:prstGeom>
          </p:spPr>
        </p:pic>
        <p:pic>
          <p:nvPicPr>
            <p:cNvPr id="25" name="24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4676" y="3856851"/>
              <a:ext cx="324457" cy="324457"/>
            </a:xfrm>
            <a:prstGeom prst="rect">
              <a:avLst/>
            </a:prstGeom>
          </p:spPr>
        </p:pic>
        <p:pic>
          <p:nvPicPr>
            <p:cNvPr id="26" name="25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48708" y="3847560"/>
              <a:ext cx="324457" cy="343039"/>
            </a:xfrm>
            <a:prstGeom prst="rect">
              <a:avLst/>
            </a:prstGeom>
          </p:spPr>
        </p:pic>
        <p:pic>
          <p:nvPicPr>
            <p:cNvPr id="27" name="26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0287" y="3856851"/>
              <a:ext cx="324457" cy="324457"/>
            </a:xfrm>
            <a:prstGeom prst="rect">
              <a:avLst/>
            </a:prstGeom>
          </p:spPr>
        </p:pic>
        <p:pic>
          <p:nvPicPr>
            <p:cNvPr id="28" name="27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2078" y="3856851"/>
              <a:ext cx="324457" cy="324457"/>
            </a:xfrm>
            <a:prstGeom prst="rect">
              <a:avLst/>
            </a:prstGeom>
          </p:spPr>
        </p:pic>
        <p:pic>
          <p:nvPicPr>
            <p:cNvPr id="29" name="28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17507" y="3856851"/>
              <a:ext cx="324457" cy="324457"/>
            </a:xfrm>
            <a:prstGeom prst="rect">
              <a:avLst/>
            </a:prstGeom>
          </p:spPr>
        </p:pic>
        <p:pic>
          <p:nvPicPr>
            <p:cNvPr id="30" name="29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5442" y="3856851"/>
              <a:ext cx="324457" cy="324457"/>
            </a:xfrm>
            <a:prstGeom prst="rect">
              <a:avLst/>
            </a:prstGeom>
          </p:spPr>
        </p:pic>
        <p:pic>
          <p:nvPicPr>
            <p:cNvPr id="31" name="30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83498" y="3856851"/>
              <a:ext cx="324457" cy="324457"/>
            </a:xfrm>
            <a:prstGeom prst="rect">
              <a:avLst/>
            </a:prstGeom>
          </p:spPr>
        </p:pic>
        <p:pic>
          <p:nvPicPr>
            <p:cNvPr id="32" name="31 Imagen"/>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95981" y="3850419"/>
              <a:ext cx="338751" cy="337321"/>
            </a:xfrm>
            <a:prstGeom prst="rect">
              <a:avLst/>
            </a:prstGeom>
          </p:spPr>
        </p:pic>
      </p:grpSp>
      <p:grpSp>
        <p:nvGrpSpPr>
          <p:cNvPr id="33" name="32 Grupo"/>
          <p:cNvGrpSpPr/>
          <p:nvPr/>
        </p:nvGrpSpPr>
        <p:grpSpPr>
          <a:xfrm>
            <a:off x="2381087" y="2913166"/>
            <a:ext cx="4356768" cy="257279"/>
            <a:chOff x="1894306" y="4213640"/>
            <a:chExt cx="4356768" cy="343039"/>
          </a:xfrm>
        </p:grpSpPr>
        <p:pic>
          <p:nvPicPr>
            <p:cNvPr id="34" name="33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5988" y="4213640"/>
              <a:ext cx="324457" cy="343039"/>
            </a:xfrm>
            <a:prstGeom prst="rect">
              <a:avLst/>
            </a:prstGeom>
          </p:spPr>
        </p:pic>
        <p:grpSp>
          <p:nvGrpSpPr>
            <p:cNvPr id="35" name="34 Grupo"/>
            <p:cNvGrpSpPr/>
            <p:nvPr/>
          </p:nvGrpSpPr>
          <p:grpSpPr>
            <a:xfrm>
              <a:off x="1894306" y="4216499"/>
              <a:ext cx="4356768" cy="337321"/>
              <a:chOff x="1894306" y="4216499"/>
              <a:chExt cx="4356768" cy="337321"/>
            </a:xfrm>
          </p:grpSpPr>
          <p:pic>
            <p:nvPicPr>
              <p:cNvPr id="36" name="35 Imagen"/>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12323" y="4216499"/>
                <a:ext cx="338751" cy="337321"/>
              </a:xfrm>
              <a:prstGeom prst="rect">
                <a:avLst/>
              </a:prstGeom>
            </p:spPr>
          </p:pic>
          <p:pic>
            <p:nvPicPr>
              <p:cNvPr id="37" name="36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94306" y="4220874"/>
                <a:ext cx="340000" cy="328571"/>
              </a:xfrm>
              <a:prstGeom prst="rect">
                <a:avLst/>
              </a:prstGeom>
            </p:spPr>
          </p:pic>
          <p:pic>
            <p:nvPicPr>
              <p:cNvPr id="38" name="37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02413" y="4219357"/>
                <a:ext cx="325887" cy="331604"/>
              </a:xfrm>
              <a:prstGeom prst="rect">
                <a:avLst/>
              </a:prstGeom>
            </p:spPr>
          </p:pic>
          <p:pic>
            <p:nvPicPr>
              <p:cNvPr id="39" name="38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64942" y="4220874"/>
                <a:ext cx="340000" cy="328571"/>
              </a:xfrm>
              <a:prstGeom prst="rect">
                <a:avLst/>
              </a:prstGeom>
            </p:spPr>
          </p:pic>
          <p:pic>
            <p:nvPicPr>
              <p:cNvPr id="40" name="39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56904" y="4220874"/>
                <a:ext cx="340000" cy="328571"/>
              </a:xfrm>
              <a:prstGeom prst="rect">
                <a:avLst/>
              </a:prstGeom>
            </p:spPr>
          </p:pic>
          <p:pic>
            <p:nvPicPr>
              <p:cNvPr id="41" name="40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40936" y="4220874"/>
                <a:ext cx="340000" cy="328571"/>
              </a:xfrm>
              <a:prstGeom prst="rect">
                <a:avLst/>
              </a:prstGeom>
            </p:spPr>
          </p:pic>
          <p:pic>
            <p:nvPicPr>
              <p:cNvPr id="42" name="41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12515" y="4220874"/>
                <a:ext cx="340000" cy="328571"/>
              </a:xfrm>
              <a:prstGeom prst="rect">
                <a:avLst/>
              </a:prstGeom>
            </p:spPr>
          </p:pic>
          <p:pic>
            <p:nvPicPr>
              <p:cNvPr id="43" name="42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22551" y="4227260"/>
                <a:ext cx="314369" cy="315798"/>
              </a:xfrm>
              <a:prstGeom prst="rect">
                <a:avLst/>
              </a:prstGeom>
            </p:spPr>
          </p:pic>
          <p:pic>
            <p:nvPicPr>
              <p:cNvPr id="44" name="43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92768" y="4222931"/>
                <a:ext cx="324457" cy="324457"/>
              </a:xfrm>
              <a:prstGeom prst="rect">
                <a:avLst/>
              </a:prstGeom>
            </p:spPr>
          </p:pic>
          <p:pic>
            <p:nvPicPr>
              <p:cNvPr id="45" name="44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75726" y="4220874"/>
                <a:ext cx="340000" cy="328571"/>
              </a:xfrm>
              <a:prstGeom prst="rect">
                <a:avLst/>
              </a:prstGeom>
            </p:spPr>
          </p:pic>
          <p:pic>
            <p:nvPicPr>
              <p:cNvPr id="46" name="45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4316" y="4220874"/>
                <a:ext cx="340000" cy="328571"/>
              </a:xfrm>
              <a:prstGeom prst="rect">
                <a:avLst/>
              </a:prstGeom>
            </p:spPr>
          </p:pic>
        </p:grpSp>
      </p:grpSp>
      <p:grpSp>
        <p:nvGrpSpPr>
          <p:cNvPr id="47" name="46 Grupo"/>
          <p:cNvGrpSpPr/>
          <p:nvPr/>
        </p:nvGrpSpPr>
        <p:grpSpPr>
          <a:xfrm>
            <a:off x="3159495" y="3185648"/>
            <a:ext cx="4256918" cy="257279"/>
            <a:chOff x="2672714" y="4576949"/>
            <a:chExt cx="4256918" cy="343039"/>
          </a:xfrm>
        </p:grpSpPr>
        <p:pic>
          <p:nvPicPr>
            <p:cNvPr id="48" name="47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72714" y="4576949"/>
              <a:ext cx="324457" cy="343039"/>
            </a:xfrm>
            <a:prstGeom prst="rect">
              <a:avLst/>
            </a:prstGeom>
          </p:spPr>
        </p:pic>
        <p:pic>
          <p:nvPicPr>
            <p:cNvPr id="49" name="48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64676" y="4576949"/>
              <a:ext cx="324457" cy="343039"/>
            </a:xfrm>
            <a:prstGeom prst="rect">
              <a:avLst/>
            </a:prstGeom>
          </p:spPr>
        </p:pic>
        <p:pic>
          <p:nvPicPr>
            <p:cNvPr id="50" name="49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20287" y="4576949"/>
              <a:ext cx="324457" cy="343039"/>
            </a:xfrm>
            <a:prstGeom prst="rect">
              <a:avLst/>
            </a:prstGeom>
          </p:spPr>
        </p:pic>
        <p:pic>
          <p:nvPicPr>
            <p:cNvPr id="51" name="50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18755" y="4582666"/>
              <a:ext cx="325887" cy="331604"/>
            </a:xfrm>
            <a:prstGeom prst="rect">
              <a:avLst/>
            </a:prstGeom>
          </p:spPr>
        </p:pic>
        <p:pic>
          <p:nvPicPr>
            <p:cNvPr id="52" name="51 Imagen"/>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90881" y="4579808"/>
              <a:ext cx="338751" cy="337321"/>
            </a:xfrm>
            <a:prstGeom prst="rect">
              <a:avLst/>
            </a:prstGeom>
          </p:spPr>
        </p:pic>
        <p:pic>
          <p:nvPicPr>
            <p:cNvPr id="53" name="52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97812" y="4590569"/>
              <a:ext cx="314369" cy="315798"/>
            </a:xfrm>
            <a:prstGeom prst="rect">
              <a:avLst/>
            </a:prstGeom>
          </p:spPr>
        </p:pic>
        <p:pic>
          <p:nvPicPr>
            <p:cNvPr id="54" name="53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48708" y="4586240"/>
              <a:ext cx="324457" cy="324457"/>
            </a:xfrm>
            <a:prstGeom prst="rect">
              <a:avLst/>
            </a:prstGeom>
          </p:spPr>
        </p:pic>
        <p:pic>
          <p:nvPicPr>
            <p:cNvPr id="55" name="54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78216" y="4584183"/>
              <a:ext cx="340000" cy="328571"/>
            </a:xfrm>
            <a:prstGeom prst="rect">
              <a:avLst/>
            </a:prstGeom>
          </p:spPr>
        </p:pic>
        <p:pic>
          <p:nvPicPr>
            <p:cNvPr id="56" name="55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03128" y="4576949"/>
              <a:ext cx="324457" cy="343039"/>
            </a:xfrm>
            <a:prstGeom prst="rect">
              <a:avLst/>
            </a:prstGeom>
          </p:spPr>
        </p:pic>
        <p:pic>
          <p:nvPicPr>
            <p:cNvPr id="57" name="56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1109" y="4576949"/>
              <a:ext cx="324457" cy="343039"/>
            </a:xfrm>
            <a:prstGeom prst="rect">
              <a:avLst/>
            </a:prstGeom>
          </p:spPr>
        </p:pic>
        <p:pic>
          <p:nvPicPr>
            <p:cNvPr id="58" name="57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92088" y="4576949"/>
              <a:ext cx="324457" cy="343039"/>
            </a:xfrm>
            <a:prstGeom prst="rect">
              <a:avLst/>
            </a:prstGeom>
          </p:spPr>
        </p:pic>
        <p:pic>
          <p:nvPicPr>
            <p:cNvPr id="59" name="58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83498" y="4576949"/>
              <a:ext cx="324457" cy="343039"/>
            </a:xfrm>
            <a:prstGeom prst="rect">
              <a:avLst/>
            </a:prstGeom>
          </p:spPr>
        </p:pic>
      </p:grpSp>
      <p:grpSp>
        <p:nvGrpSpPr>
          <p:cNvPr id="60" name="59 Grupo"/>
          <p:cNvGrpSpPr/>
          <p:nvPr/>
        </p:nvGrpSpPr>
        <p:grpSpPr>
          <a:xfrm>
            <a:off x="3906354" y="3464322"/>
            <a:ext cx="4253469" cy="257279"/>
            <a:chOff x="3419572" y="4948514"/>
            <a:chExt cx="4253469" cy="343039"/>
          </a:xfrm>
        </p:grpSpPr>
        <p:pic>
          <p:nvPicPr>
            <p:cNvPr id="61" name="60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82783" y="4954231"/>
              <a:ext cx="325887" cy="331604"/>
            </a:xfrm>
            <a:prstGeom prst="rect">
              <a:avLst/>
            </a:prstGeom>
          </p:spPr>
        </p:pic>
        <p:pic>
          <p:nvPicPr>
            <p:cNvPr id="62" name="61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63961" y="4954231"/>
              <a:ext cx="325887" cy="331604"/>
            </a:xfrm>
            <a:prstGeom prst="rect">
              <a:avLst/>
            </a:prstGeom>
          </p:spPr>
        </p:pic>
        <p:pic>
          <p:nvPicPr>
            <p:cNvPr id="63" name="62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19572" y="4954231"/>
              <a:ext cx="325887" cy="331604"/>
            </a:xfrm>
            <a:prstGeom prst="rect">
              <a:avLst/>
            </a:prstGeom>
          </p:spPr>
        </p:pic>
        <p:pic>
          <p:nvPicPr>
            <p:cNvPr id="64" name="63 Imagen"/>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34290" y="4951373"/>
              <a:ext cx="338751" cy="337321"/>
            </a:xfrm>
            <a:prstGeom prst="rect">
              <a:avLst/>
            </a:prstGeom>
          </p:spPr>
        </p:pic>
        <p:pic>
          <p:nvPicPr>
            <p:cNvPr id="65" name="64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53752" y="4962134"/>
              <a:ext cx="314369" cy="315798"/>
            </a:xfrm>
            <a:prstGeom prst="rect">
              <a:avLst/>
            </a:prstGeom>
          </p:spPr>
        </p:pic>
        <p:pic>
          <p:nvPicPr>
            <p:cNvPr id="66" name="65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5988" y="4957805"/>
              <a:ext cx="324457" cy="324457"/>
            </a:xfrm>
            <a:prstGeom prst="rect">
              <a:avLst/>
            </a:prstGeom>
          </p:spPr>
        </p:pic>
        <p:pic>
          <p:nvPicPr>
            <p:cNvPr id="67" name="66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95356" y="4955748"/>
              <a:ext cx="340000" cy="328571"/>
            </a:xfrm>
            <a:prstGeom prst="rect">
              <a:avLst/>
            </a:prstGeom>
          </p:spPr>
        </p:pic>
        <p:pic>
          <p:nvPicPr>
            <p:cNvPr id="68" name="67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16515" y="4954231"/>
              <a:ext cx="325887" cy="331604"/>
            </a:xfrm>
            <a:prstGeom prst="rect">
              <a:avLst/>
            </a:prstGeom>
          </p:spPr>
        </p:pic>
        <p:pic>
          <p:nvPicPr>
            <p:cNvPr id="69" name="68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97313" y="4954231"/>
              <a:ext cx="325887" cy="331604"/>
            </a:xfrm>
            <a:prstGeom prst="rect">
              <a:avLst/>
            </a:prstGeom>
          </p:spPr>
        </p:pic>
        <p:pic>
          <p:nvPicPr>
            <p:cNvPr id="70" name="69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70394" y="4954231"/>
              <a:ext cx="325887" cy="331604"/>
            </a:xfrm>
            <a:prstGeom prst="rect">
              <a:avLst/>
            </a:prstGeom>
          </p:spPr>
        </p:pic>
        <p:pic>
          <p:nvPicPr>
            <p:cNvPr id="71" name="70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91373" y="4954231"/>
              <a:ext cx="325887" cy="331604"/>
            </a:xfrm>
            <a:prstGeom prst="rect">
              <a:avLst/>
            </a:prstGeom>
          </p:spPr>
        </p:pic>
        <p:pic>
          <p:nvPicPr>
            <p:cNvPr id="72" name="71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19470" y="4948514"/>
              <a:ext cx="324457" cy="343039"/>
            </a:xfrm>
            <a:prstGeom prst="rect">
              <a:avLst/>
            </a:prstGeom>
          </p:spPr>
        </p:pic>
      </p:grpSp>
      <p:grpSp>
        <p:nvGrpSpPr>
          <p:cNvPr id="73" name="72 Grupo"/>
          <p:cNvGrpSpPr/>
          <p:nvPr/>
        </p:nvGrpSpPr>
        <p:grpSpPr>
          <a:xfrm>
            <a:off x="4644310" y="3755744"/>
            <a:ext cx="4266142" cy="257279"/>
            <a:chOff x="4157529" y="5337077"/>
            <a:chExt cx="4266142" cy="343039"/>
          </a:xfrm>
        </p:grpSpPr>
        <p:pic>
          <p:nvPicPr>
            <p:cNvPr id="74" name="73 Imagen"/>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84941" y="5339936"/>
              <a:ext cx="338751" cy="337321"/>
            </a:xfrm>
            <a:prstGeom prst="rect">
              <a:avLst/>
            </a:prstGeom>
          </p:spPr>
        </p:pic>
        <p:pic>
          <p:nvPicPr>
            <p:cNvPr id="75" name="74 Imagen"/>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76351" y="5339936"/>
              <a:ext cx="338751" cy="337321"/>
            </a:xfrm>
            <a:prstGeom prst="rect">
              <a:avLst/>
            </a:prstGeom>
          </p:spPr>
        </p:pic>
        <p:pic>
          <p:nvPicPr>
            <p:cNvPr id="76" name="75 Imagen"/>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57529" y="5339936"/>
              <a:ext cx="338751" cy="337321"/>
            </a:xfrm>
            <a:prstGeom prst="rect">
              <a:avLst/>
            </a:prstGeom>
          </p:spPr>
        </p:pic>
        <p:pic>
          <p:nvPicPr>
            <p:cNvPr id="77" name="76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91032" y="5350697"/>
              <a:ext cx="314369" cy="315798"/>
            </a:xfrm>
            <a:prstGeom prst="rect">
              <a:avLst/>
            </a:prstGeom>
          </p:spPr>
        </p:pic>
        <p:pic>
          <p:nvPicPr>
            <p:cNvPr id="78" name="77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03128" y="5346368"/>
              <a:ext cx="324457" cy="324457"/>
            </a:xfrm>
            <a:prstGeom prst="rect">
              <a:avLst/>
            </a:prstGeom>
          </p:spPr>
        </p:pic>
        <p:pic>
          <p:nvPicPr>
            <p:cNvPr id="79" name="78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40722" y="5342794"/>
              <a:ext cx="325887" cy="331604"/>
            </a:xfrm>
            <a:prstGeom prst="rect">
              <a:avLst/>
            </a:prstGeom>
          </p:spPr>
        </p:pic>
        <p:pic>
          <p:nvPicPr>
            <p:cNvPr id="80" name="79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98028" y="5337077"/>
              <a:ext cx="324457" cy="343039"/>
            </a:xfrm>
            <a:prstGeom prst="rect">
              <a:avLst/>
            </a:prstGeom>
          </p:spPr>
        </p:pic>
        <p:pic>
          <p:nvPicPr>
            <p:cNvPr id="81" name="80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11698" y="5344311"/>
              <a:ext cx="340000" cy="328571"/>
            </a:xfrm>
            <a:prstGeom prst="rect">
              <a:avLst/>
            </a:prstGeom>
          </p:spPr>
        </p:pic>
        <p:pic>
          <p:nvPicPr>
            <p:cNvPr id="82" name="81 Imagen"/>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63962" y="5339936"/>
              <a:ext cx="338751" cy="337321"/>
            </a:xfrm>
            <a:prstGeom prst="rect">
              <a:avLst/>
            </a:prstGeom>
          </p:spPr>
        </p:pic>
        <p:pic>
          <p:nvPicPr>
            <p:cNvPr id="83" name="82 Imagen"/>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10083" y="5339936"/>
              <a:ext cx="338751" cy="337321"/>
            </a:xfrm>
            <a:prstGeom prst="rect">
              <a:avLst/>
            </a:prstGeom>
          </p:spPr>
        </p:pic>
        <p:pic>
          <p:nvPicPr>
            <p:cNvPr id="84" name="83 Imagen"/>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46169" y="5339936"/>
              <a:ext cx="338751" cy="337321"/>
            </a:xfrm>
            <a:prstGeom prst="rect">
              <a:avLst/>
            </a:prstGeom>
          </p:spPr>
        </p:pic>
        <p:pic>
          <p:nvPicPr>
            <p:cNvPr id="85" name="84 Imagen"/>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84920" y="5339936"/>
              <a:ext cx="338751" cy="337321"/>
            </a:xfrm>
            <a:prstGeom prst="rect">
              <a:avLst/>
            </a:prstGeom>
          </p:spPr>
        </p:pic>
      </p:grpSp>
      <p:cxnSp>
        <p:nvCxnSpPr>
          <p:cNvPr id="87" name="86 Conector recto"/>
          <p:cNvCxnSpPr/>
          <p:nvPr/>
        </p:nvCxnSpPr>
        <p:spPr>
          <a:xfrm>
            <a:off x="1585168" y="2139702"/>
            <a:ext cx="0" cy="2160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87 Conector recto"/>
          <p:cNvCxnSpPr/>
          <p:nvPr/>
        </p:nvCxnSpPr>
        <p:spPr>
          <a:xfrm>
            <a:off x="2339752" y="2139702"/>
            <a:ext cx="0" cy="2160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88 Conector recto"/>
          <p:cNvCxnSpPr/>
          <p:nvPr/>
        </p:nvCxnSpPr>
        <p:spPr>
          <a:xfrm>
            <a:off x="3851920" y="2139702"/>
            <a:ext cx="0" cy="2160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89 Conector recto"/>
          <p:cNvCxnSpPr/>
          <p:nvPr/>
        </p:nvCxnSpPr>
        <p:spPr>
          <a:xfrm>
            <a:off x="4597878" y="2139702"/>
            <a:ext cx="0" cy="2160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90 Conector recto"/>
          <p:cNvCxnSpPr/>
          <p:nvPr/>
        </p:nvCxnSpPr>
        <p:spPr>
          <a:xfrm>
            <a:off x="5326584" y="2139702"/>
            <a:ext cx="0" cy="2160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91 Conector recto"/>
          <p:cNvCxnSpPr/>
          <p:nvPr/>
        </p:nvCxnSpPr>
        <p:spPr>
          <a:xfrm>
            <a:off x="7452320" y="2139702"/>
            <a:ext cx="0" cy="2160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92 Conector recto"/>
          <p:cNvCxnSpPr/>
          <p:nvPr/>
        </p:nvCxnSpPr>
        <p:spPr>
          <a:xfrm>
            <a:off x="6049664" y="2139702"/>
            <a:ext cx="0" cy="2160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93 Conector recto"/>
          <p:cNvCxnSpPr/>
          <p:nvPr/>
        </p:nvCxnSpPr>
        <p:spPr>
          <a:xfrm>
            <a:off x="6740866" y="2139702"/>
            <a:ext cx="0" cy="2160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94 Conector recto"/>
          <p:cNvCxnSpPr/>
          <p:nvPr/>
        </p:nvCxnSpPr>
        <p:spPr>
          <a:xfrm>
            <a:off x="8181026" y="2139702"/>
            <a:ext cx="0" cy="2160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95 Conector recto"/>
          <p:cNvCxnSpPr/>
          <p:nvPr/>
        </p:nvCxnSpPr>
        <p:spPr>
          <a:xfrm>
            <a:off x="3068458" y="2139702"/>
            <a:ext cx="0" cy="2160240"/>
          </a:xfrm>
          <a:prstGeom prst="line">
            <a:avLst/>
          </a:prstGeom>
        </p:spPr>
        <p:style>
          <a:lnRef idx="1">
            <a:schemeClr val="accent1"/>
          </a:lnRef>
          <a:fillRef idx="0">
            <a:schemeClr val="accent1"/>
          </a:fillRef>
          <a:effectRef idx="0">
            <a:schemeClr val="accent1"/>
          </a:effectRef>
          <a:fontRef idx="minor">
            <a:schemeClr val="tx1"/>
          </a:fontRef>
        </p:style>
      </p:cxnSp>
      <p:pic>
        <p:nvPicPr>
          <p:cNvPr id="97" name="Picture 8" descr="http://sr.photos3.fotosearch.com/bthumb/CSP/CSP195/k1954771.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20272" y="338125"/>
            <a:ext cx="1619250" cy="914401"/>
          </a:xfrm>
          <a:prstGeom prst="rect">
            <a:avLst/>
          </a:prstGeom>
          <a:noFill/>
          <a:extLst>
            <a:ext uri="{909E8E84-426E-40DD-AFC4-6F175D3DCCD1}">
              <a14:hiddenFill xmlns:a14="http://schemas.microsoft.com/office/drawing/2010/main">
                <a:solidFill>
                  <a:srgbClr val="FFFFFF"/>
                </a:solidFill>
              </a14:hiddenFill>
            </a:ext>
          </a:extLst>
        </p:spPr>
      </p:pic>
      <p:sp>
        <p:nvSpPr>
          <p:cNvPr id="98" name="97 CuadroTexto"/>
          <p:cNvSpPr txBox="1"/>
          <p:nvPr/>
        </p:nvSpPr>
        <p:spPr>
          <a:xfrm>
            <a:off x="882317" y="4304733"/>
            <a:ext cx="593339" cy="461665"/>
          </a:xfrm>
          <a:prstGeom prst="rect">
            <a:avLst/>
          </a:prstGeom>
          <a:noFill/>
        </p:spPr>
        <p:txBody>
          <a:bodyPr wrap="square" rtlCol="0">
            <a:spAutoFit/>
          </a:bodyPr>
          <a:lstStyle/>
          <a:p>
            <a:pPr algn="ctr"/>
            <a:r>
              <a:rPr lang="es-ES" dirty="0"/>
              <a:t>2</a:t>
            </a:r>
            <a:endParaRPr lang="es-MX" dirty="0"/>
          </a:p>
        </p:txBody>
      </p:sp>
      <p:sp>
        <p:nvSpPr>
          <p:cNvPr id="99" name="98 CuadroTexto"/>
          <p:cNvSpPr txBox="1"/>
          <p:nvPr/>
        </p:nvSpPr>
        <p:spPr>
          <a:xfrm>
            <a:off x="1674406" y="4304733"/>
            <a:ext cx="593339" cy="461665"/>
          </a:xfrm>
          <a:prstGeom prst="rect">
            <a:avLst/>
          </a:prstGeom>
          <a:noFill/>
        </p:spPr>
        <p:txBody>
          <a:bodyPr wrap="square" rtlCol="0">
            <a:spAutoFit/>
          </a:bodyPr>
          <a:lstStyle/>
          <a:p>
            <a:pPr algn="ctr"/>
            <a:r>
              <a:rPr lang="es-ES" dirty="0"/>
              <a:t>3</a:t>
            </a:r>
            <a:endParaRPr lang="es-MX" dirty="0"/>
          </a:p>
        </p:txBody>
      </p:sp>
      <p:sp>
        <p:nvSpPr>
          <p:cNvPr id="100" name="99 CuadroTexto"/>
          <p:cNvSpPr txBox="1"/>
          <p:nvPr/>
        </p:nvSpPr>
        <p:spPr>
          <a:xfrm>
            <a:off x="2411761" y="4304733"/>
            <a:ext cx="593339" cy="461665"/>
          </a:xfrm>
          <a:prstGeom prst="rect">
            <a:avLst/>
          </a:prstGeom>
          <a:noFill/>
        </p:spPr>
        <p:txBody>
          <a:bodyPr wrap="square" rtlCol="0">
            <a:spAutoFit/>
          </a:bodyPr>
          <a:lstStyle/>
          <a:p>
            <a:pPr algn="ctr"/>
            <a:r>
              <a:rPr lang="es-ES" dirty="0"/>
              <a:t>4</a:t>
            </a:r>
            <a:endParaRPr lang="es-MX" dirty="0"/>
          </a:p>
        </p:txBody>
      </p:sp>
      <p:sp>
        <p:nvSpPr>
          <p:cNvPr id="101" name="100 CuadroTexto"/>
          <p:cNvSpPr txBox="1"/>
          <p:nvPr/>
        </p:nvSpPr>
        <p:spPr>
          <a:xfrm>
            <a:off x="3186574" y="4304733"/>
            <a:ext cx="593339" cy="461665"/>
          </a:xfrm>
          <a:prstGeom prst="rect">
            <a:avLst/>
          </a:prstGeom>
          <a:noFill/>
        </p:spPr>
        <p:txBody>
          <a:bodyPr wrap="square" rtlCol="0">
            <a:spAutoFit/>
          </a:bodyPr>
          <a:lstStyle/>
          <a:p>
            <a:pPr algn="ctr"/>
            <a:r>
              <a:rPr lang="es-ES" dirty="0"/>
              <a:t>5</a:t>
            </a:r>
            <a:endParaRPr lang="es-MX" dirty="0"/>
          </a:p>
        </p:txBody>
      </p:sp>
      <p:sp>
        <p:nvSpPr>
          <p:cNvPr id="102" name="101 CuadroTexto"/>
          <p:cNvSpPr txBox="1"/>
          <p:nvPr/>
        </p:nvSpPr>
        <p:spPr>
          <a:xfrm>
            <a:off x="3978662" y="4304733"/>
            <a:ext cx="593339" cy="461665"/>
          </a:xfrm>
          <a:prstGeom prst="rect">
            <a:avLst/>
          </a:prstGeom>
          <a:noFill/>
        </p:spPr>
        <p:txBody>
          <a:bodyPr wrap="square" rtlCol="0">
            <a:spAutoFit/>
          </a:bodyPr>
          <a:lstStyle/>
          <a:p>
            <a:pPr algn="ctr"/>
            <a:r>
              <a:rPr lang="es-ES" dirty="0"/>
              <a:t>6</a:t>
            </a:r>
            <a:endParaRPr lang="es-MX" dirty="0"/>
          </a:p>
        </p:txBody>
      </p:sp>
      <p:sp>
        <p:nvSpPr>
          <p:cNvPr id="103" name="102 CuadroTexto"/>
          <p:cNvSpPr txBox="1"/>
          <p:nvPr/>
        </p:nvSpPr>
        <p:spPr>
          <a:xfrm>
            <a:off x="4644009" y="4304733"/>
            <a:ext cx="593339" cy="461665"/>
          </a:xfrm>
          <a:prstGeom prst="rect">
            <a:avLst/>
          </a:prstGeom>
          <a:noFill/>
        </p:spPr>
        <p:txBody>
          <a:bodyPr wrap="square" rtlCol="0">
            <a:spAutoFit/>
          </a:bodyPr>
          <a:lstStyle/>
          <a:p>
            <a:pPr algn="ctr"/>
            <a:r>
              <a:rPr lang="es-ES" dirty="0"/>
              <a:t>7</a:t>
            </a:r>
            <a:endParaRPr lang="es-MX" dirty="0"/>
          </a:p>
        </p:txBody>
      </p:sp>
      <p:sp>
        <p:nvSpPr>
          <p:cNvPr id="104" name="103 CuadroTexto"/>
          <p:cNvSpPr txBox="1"/>
          <p:nvPr/>
        </p:nvSpPr>
        <p:spPr>
          <a:xfrm>
            <a:off x="5418822" y="4304733"/>
            <a:ext cx="593339" cy="461665"/>
          </a:xfrm>
          <a:prstGeom prst="rect">
            <a:avLst/>
          </a:prstGeom>
          <a:noFill/>
        </p:spPr>
        <p:txBody>
          <a:bodyPr wrap="square" rtlCol="0">
            <a:spAutoFit/>
          </a:bodyPr>
          <a:lstStyle/>
          <a:p>
            <a:pPr algn="ctr"/>
            <a:r>
              <a:rPr lang="es-ES" dirty="0"/>
              <a:t>8</a:t>
            </a:r>
            <a:endParaRPr lang="es-MX" dirty="0"/>
          </a:p>
        </p:txBody>
      </p:sp>
      <p:sp>
        <p:nvSpPr>
          <p:cNvPr id="105" name="104 CuadroTexto"/>
          <p:cNvSpPr txBox="1"/>
          <p:nvPr/>
        </p:nvSpPr>
        <p:spPr>
          <a:xfrm>
            <a:off x="6084169" y="4304733"/>
            <a:ext cx="593339" cy="461665"/>
          </a:xfrm>
          <a:prstGeom prst="rect">
            <a:avLst/>
          </a:prstGeom>
          <a:noFill/>
        </p:spPr>
        <p:txBody>
          <a:bodyPr wrap="square" rtlCol="0">
            <a:spAutoFit/>
          </a:bodyPr>
          <a:lstStyle/>
          <a:p>
            <a:pPr algn="ctr"/>
            <a:r>
              <a:rPr lang="es-ES" dirty="0"/>
              <a:t>9</a:t>
            </a:r>
            <a:endParaRPr lang="es-MX" dirty="0"/>
          </a:p>
        </p:txBody>
      </p:sp>
      <p:sp>
        <p:nvSpPr>
          <p:cNvPr id="106" name="105 CuadroTexto"/>
          <p:cNvSpPr txBox="1"/>
          <p:nvPr/>
        </p:nvSpPr>
        <p:spPr>
          <a:xfrm>
            <a:off x="6804249" y="4304733"/>
            <a:ext cx="593339" cy="461665"/>
          </a:xfrm>
          <a:prstGeom prst="rect">
            <a:avLst/>
          </a:prstGeom>
          <a:noFill/>
        </p:spPr>
        <p:txBody>
          <a:bodyPr wrap="square" rtlCol="0">
            <a:spAutoFit/>
          </a:bodyPr>
          <a:lstStyle/>
          <a:p>
            <a:pPr algn="ctr"/>
            <a:r>
              <a:rPr lang="es-ES" dirty="0"/>
              <a:t>10</a:t>
            </a:r>
            <a:endParaRPr lang="es-MX" dirty="0"/>
          </a:p>
        </p:txBody>
      </p:sp>
      <p:sp>
        <p:nvSpPr>
          <p:cNvPr id="107" name="106 CuadroTexto"/>
          <p:cNvSpPr txBox="1"/>
          <p:nvPr/>
        </p:nvSpPr>
        <p:spPr>
          <a:xfrm>
            <a:off x="7524329" y="4304733"/>
            <a:ext cx="593339" cy="461665"/>
          </a:xfrm>
          <a:prstGeom prst="rect">
            <a:avLst/>
          </a:prstGeom>
          <a:noFill/>
        </p:spPr>
        <p:txBody>
          <a:bodyPr wrap="square" rtlCol="0">
            <a:spAutoFit/>
          </a:bodyPr>
          <a:lstStyle/>
          <a:p>
            <a:pPr algn="ctr"/>
            <a:r>
              <a:rPr lang="es-ES" dirty="0"/>
              <a:t>11</a:t>
            </a:r>
            <a:endParaRPr lang="es-MX" dirty="0"/>
          </a:p>
        </p:txBody>
      </p:sp>
      <p:sp>
        <p:nvSpPr>
          <p:cNvPr id="108" name="107 CuadroTexto"/>
          <p:cNvSpPr txBox="1"/>
          <p:nvPr/>
        </p:nvSpPr>
        <p:spPr>
          <a:xfrm>
            <a:off x="8227134" y="4304733"/>
            <a:ext cx="593339" cy="461665"/>
          </a:xfrm>
          <a:prstGeom prst="rect">
            <a:avLst/>
          </a:prstGeom>
          <a:noFill/>
        </p:spPr>
        <p:txBody>
          <a:bodyPr wrap="square" rtlCol="0">
            <a:spAutoFit/>
          </a:bodyPr>
          <a:lstStyle/>
          <a:p>
            <a:pPr algn="ctr"/>
            <a:r>
              <a:rPr lang="es-ES" dirty="0"/>
              <a:t>12</a:t>
            </a:r>
            <a:endParaRPr lang="es-MX" dirty="0"/>
          </a:p>
        </p:txBody>
      </p:sp>
    </p:spTree>
    <p:extLst>
      <p:ext uri="{BB962C8B-B14F-4D97-AF65-F5344CB8AC3E}">
        <p14:creationId xmlns:p14="http://schemas.microsoft.com/office/powerpoint/2010/main" val="2108393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500"/>
                                        <p:tgtEl>
                                          <p:spTgt spid="20"/>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wipe(left)">
                                      <p:cBhvr>
                                        <p:cTn id="20" dur="500"/>
                                        <p:tgtEl>
                                          <p:spTgt spid="33"/>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wipe(left)">
                                      <p:cBhvr>
                                        <p:cTn id="24" dur="500"/>
                                        <p:tgtEl>
                                          <p:spTgt spid="47"/>
                                        </p:tgtEl>
                                      </p:cBhvr>
                                    </p:animEffect>
                                  </p:childTnLst>
                                </p:cTn>
                              </p:par>
                            </p:childTnLst>
                          </p:cTn>
                        </p:par>
                        <p:par>
                          <p:cTn id="25" fill="hold">
                            <p:stCondLst>
                              <p:cond delay="2000"/>
                            </p:stCondLst>
                            <p:childTnLst>
                              <p:par>
                                <p:cTn id="26" presetID="22" presetClass="entr" presetSubtype="8" fill="hold" nodeType="after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wipe(left)">
                                      <p:cBhvr>
                                        <p:cTn id="28" dur="500"/>
                                        <p:tgtEl>
                                          <p:spTgt spid="60"/>
                                        </p:tgtEl>
                                      </p:cBhvr>
                                    </p:animEffect>
                                  </p:childTnLst>
                                </p:cTn>
                              </p:par>
                            </p:childTnLst>
                          </p:cTn>
                        </p:par>
                        <p:par>
                          <p:cTn id="29" fill="hold">
                            <p:stCondLst>
                              <p:cond delay="2500"/>
                            </p:stCondLst>
                            <p:childTnLst>
                              <p:par>
                                <p:cTn id="30" presetID="22" presetClass="entr" presetSubtype="8" fill="hold" nodeType="afterEffect">
                                  <p:stCondLst>
                                    <p:cond delay="0"/>
                                  </p:stCondLst>
                                  <p:childTnLst>
                                    <p:set>
                                      <p:cBhvr>
                                        <p:cTn id="31" dur="1" fill="hold">
                                          <p:stCondLst>
                                            <p:cond delay="0"/>
                                          </p:stCondLst>
                                        </p:cTn>
                                        <p:tgtEl>
                                          <p:spTgt spid="73"/>
                                        </p:tgtEl>
                                        <p:attrNameLst>
                                          <p:attrName>style.visibility</p:attrName>
                                        </p:attrNameLst>
                                      </p:cBhvr>
                                      <p:to>
                                        <p:strVal val="visible"/>
                                      </p:to>
                                    </p:set>
                                    <p:animEffect transition="in" filter="wipe(left)">
                                      <p:cBhvr>
                                        <p:cTn id="32" dur="500"/>
                                        <p:tgtEl>
                                          <p:spTgt spid="73"/>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87"/>
                                        </p:tgtEl>
                                        <p:attrNameLst>
                                          <p:attrName>style.visibility</p:attrName>
                                        </p:attrNameLst>
                                      </p:cBhvr>
                                      <p:to>
                                        <p:strVal val="visible"/>
                                      </p:to>
                                    </p:set>
                                    <p:anim calcmode="lin" valueType="num">
                                      <p:cBhvr additive="base">
                                        <p:cTn id="37" dur="500" fill="hold"/>
                                        <p:tgtEl>
                                          <p:spTgt spid="87"/>
                                        </p:tgtEl>
                                        <p:attrNameLst>
                                          <p:attrName>ppt_x</p:attrName>
                                        </p:attrNameLst>
                                      </p:cBhvr>
                                      <p:tavLst>
                                        <p:tav tm="0">
                                          <p:val>
                                            <p:strVal val="0-#ppt_w/2"/>
                                          </p:val>
                                        </p:tav>
                                        <p:tav tm="100000">
                                          <p:val>
                                            <p:strVal val="#ppt_x"/>
                                          </p:val>
                                        </p:tav>
                                      </p:tavLst>
                                    </p:anim>
                                    <p:anim calcmode="lin" valueType="num">
                                      <p:cBhvr additive="base">
                                        <p:cTn id="38" dur="500" fill="hold"/>
                                        <p:tgtEl>
                                          <p:spTgt spid="87"/>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88"/>
                                        </p:tgtEl>
                                        <p:attrNameLst>
                                          <p:attrName>style.visibility</p:attrName>
                                        </p:attrNameLst>
                                      </p:cBhvr>
                                      <p:to>
                                        <p:strVal val="visible"/>
                                      </p:to>
                                    </p:set>
                                    <p:anim calcmode="lin" valueType="num">
                                      <p:cBhvr additive="base">
                                        <p:cTn id="41" dur="500" fill="hold"/>
                                        <p:tgtEl>
                                          <p:spTgt spid="88"/>
                                        </p:tgtEl>
                                        <p:attrNameLst>
                                          <p:attrName>ppt_x</p:attrName>
                                        </p:attrNameLst>
                                      </p:cBhvr>
                                      <p:tavLst>
                                        <p:tav tm="0">
                                          <p:val>
                                            <p:strVal val="0-#ppt_w/2"/>
                                          </p:val>
                                        </p:tav>
                                        <p:tav tm="100000">
                                          <p:val>
                                            <p:strVal val="#ppt_x"/>
                                          </p:val>
                                        </p:tav>
                                      </p:tavLst>
                                    </p:anim>
                                    <p:anim calcmode="lin" valueType="num">
                                      <p:cBhvr additive="base">
                                        <p:cTn id="42" dur="500" fill="hold"/>
                                        <p:tgtEl>
                                          <p:spTgt spid="88"/>
                                        </p:tgtEl>
                                        <p:attrNameLst>
                                          <p:attrName>ppt_y</p:attrName>
                                        </p:attrNameLst>
                                      </p:cBhvr>
                                      <p:tavLst>
                                        <p:tav tm="0">
                                          <p:val>
                                            <p:strVal val="#ppt_y"/>
                                          </p:val>
                                        </p:tav>
                                        <p:tav tm="100000">
                                          <p:val>
                                            <p:strVal val="#ppt_y"/>
                                          </p:val>
                                        </p:tav>
                                      </p:tavLst>
                                    </p:anim>
                                  </p:childTnLst>
                                </p:cTn>
                              </p:par>
                              <p:par>
                                <p:cTn id="43" presetID="2" presetClass="entr" presetSubtype="8" fill="hold" nodeType="withEffect">
                                  <p:stCondLst>
                                    <p:cond delay="0"/>
                                  </p:stCondLst>
                                  <p:childTnLst>
                                    <p:set>
                                      <p:cBhvr>
                                        <p:cTn id="44" dur="1" fill="hold">
                                          <p:stCondLst>
                                            <p:cond delay="0"/>
                                          </p:stCondLst>
                                        </p:cTn>
                                        <p:tgtEl>
                                          <p:spTgt spid="96"/>
                                        </p:tgtEl>
                                        <p:attrNameLst>
                                          <p:attrName>style.visibility</p:attrName>
                                        </p:attrNameLst>
                                      </p:cBhvr>
                                      <p:to>
                                        <p:strVal val="visible"/>
                                      </p:to>
                                    </p:set>
                                    <p:anim calcmode="lin" valueType="num">
                                      <p:cBhvr additive="base">
                                        <p:cTn id="45" dur="500" fill="hold"/>
                                        <p:tgtEl>
                                          <p:spTgt spid="96"/>
                                        </p:tgtEl>
                                        <p:attrNameLst>
                                          <p:attrName>ppt_x</p:attrName>
                                        </p:attrNameLst>
                                      </p:cBhvr>
                                      <p:tavLst>
                                        <p:tav tm="0">
                                          <p:val>
                                            <p:strVal val="0-#ppt_w/2"/>
                                          </p:val>
                                        </p:tav>
                                        <p:tav tm="100000">
                                          <p:val>
                                            <p:strVal val="#ppt_x"/>
                                          </p:val>
                                        </p:tav>
                                      </p:tavLst>
                                    </p:anim>
                                    <p:anim calcmode="lin" valueType="num">
                                      <p:cBhvr additive="base">
                                        <p:cTn id="46" dur="500" fill="hold"/>
                                        <p:tgtEl>
                                          <p:spTgt spid="96"/>
                                        </p:tgtEl>
                                        <p:attrNameLst>
                                          <p:attrName>ppt_y</p:attrName>
                                        </p:attrNameLst>
                                      </p:cBhvr>
                                      <p:tavLst>
                                        <p:tav tm="0">
                                          <p:val>
                                            <p:strVal val="#ppt_y"/>
                                          </p:val>
                                        </p:tav>
                                        <p:tav tm="100000">
                                          <p:val>
                                            <p:strVal val="#ppt_y"/>
                                          </p:val>
                                        </p:tav>
                                      </p:tavLst>
                                    </p:anim>
                                  </p:childTnLst>
                                </p:cTn>
                              </p:par>
                              <p:par>
                                <p:cTn id="47" presetID="2" presetClass="entr" presetSubtype="8" fill="hold" nodeType="withEffect">
                                  <p:stCondLst>
                                    <p:cond delay="0"/>
                                  </p:stCondLst>
                                  <p:childTnLst>
                                    <p:set>
                                      <p:cBhvr>
                                        <p:cTn id="48" dur="1" fill="hold">
                                          <p:stCondLst>
                                            <p:cond delay="0"/>
                                          </p:stCondLst>
                                        </p:cTn>
                                        <p:tgtEl>
                                          <p:spTgt spid="89"/>
                                        </p:tgtEl>
                                        <p:attrNameLst>
                                          <p:attrName>style.visibility</p:attrName>
                                        </p:attrNameLst>
                                      </p:cBhvr>
                                      <p:to>
                                        <p:strVal val="visible"/>
                                      </p:to>
                                    </p:set>
                                    <p:anim calcmode="lin" valueType="num">
                                      <p:cBhvr additive="base">
                                        <p:cTn id="49" dur="500" fill="hold"/>
                                        <p:tgtEl>
                                          <p:spTgt spid="89"/>
                                        </p:tgtEl>
                                        <p:attrNameLst>
                                          <p:attrName>ppt_x</p:attrName>
                                        </p:attrNameLst>
                                      </p:cBhvr>
                                      <p:tavLst>
                                        <p:tav tm="0">
                                          <p:val>
                                            <p:strVal val="0-#ppt_w/2"/>
                                          </p:val>
                                        </p:tav>
                                        <p:tav tm="100000">
                                          <p:val>
                                            <p:strVal val="#ppt_x"/>
                                          </p:val>
                                        </p:tav>
                                      </p:tavLst>
                                    </p:anim>
                                    <p:anim calcmode="lin" valueType="num">
                                      <p:cBhvr additive="base">
                                        <p:cTn id="50" dur="500" fill="hold"/>
                                        <p:tgtEl>
                                          <p:spTgt spid="89"/>
                                        </p:tgtEl>
                                        <p:attrNameLst>
                                          <p:attrName>ppt_y</p:attrName>
                                        </p:attrNameLst>
                                      </p:cBhvr>
                                      <p:tavLst>
                                        <p:tav tm="0">
                                          <p:val>
                                            <p:strVal val="#ppt_y"/>
                                          </p:val>
                                        </p:tav>
                                        <p:tav tm="100000">
                                          <p:val>
                                            <p:strVal val="#ppt_y"/>
                                          </p:val>
                                        </p:tav>
                                      </p:tavLst>
                                    </p:anim>
                                  </p:childTnLst>
                                </p:cTn>
                              </p:par>
                              <p:par>
                                <p:cTn id="51" presetID="2" presetClass="entr" presetSubtype="8" fill="hold" nodeType="withEffect">
                                  <p:stCondLst>
                                    <p:cond delay="0"/>
                                  </p:stCondLst>
                                  <p:childTnLst>
                                    <p:set>
                                      <p:cBhvr>
                                        <p:cTn id="52" dur="1" fill="hold">
                                          <p:stCondLst>
                                            <p:cond delay="0"/>
                                          </p:stCondLst>
                                        </p:cTn>
                                        <p:tgtEl>
                                          <p:spTgt spid="90"/>
                                        </p:tgtEl>
                                        <p:attrNameLst>
                                          <p:attrName>style.visibility</p:attrName>
                                        </p:attrNameLst>
                                      </p:cBhvr>
                                      <p:to>
                                        <p:strVal val="visible"/>
                                      </p:to>
                                    </p:set>
                                    <p:anim calcmode="lin" valueType="num">
                                      <p:cBhvr additive="base">
                                        <p:cTn id="53" dur="500" fill="hold"/>
                                        <p:tgtEl>
                                          <p:spTgt spid="90"/>
                                        </p:tgtEl>
                                        <p:attrNameLst>
                                          <p:attrName>ppt_x</p:attrName>
                                        </p:attrNameLst>
                                      </p:cBhvr>
                                      <p:tavLst>
                                        <p:tav tm="0">
                                          <p:val>
                                            <p:strVal val="0-#ppt_w/2"/>
                                          </p:val>
                                        </p:tav>
                                        <p:tav tm="100000">
                                          <p:val>
                                            <p:strVal val="#ppt_x"/>
                                          </p:val>
                                        </p:tav>
                                      </p:tavLst>
                                    </p:anim>
                                    <p:anim calcmode="lin" valueType="num">
                                      <p:cBhvr additive="base">
                                        <p:cTn id="54" dur="500" fill="hold"/>
                                        <p:tgtEl>
                                          <p:spTgt spid="90"/>
                                        </p:tgtEl>
                                        <p:attrNameLst>
                                          <p:attrName>ppt_y</p:attrName>
                                        </p:attrNameLst>
                                      </p:cBhvr>
                                      <p:tavLst>
                                        <p:tav tm="0">
                                          <p:val>
                                            <p:strVal val="#ppt_y"/>
                                          </p:val>
                                        </p:tav>
                                        <p:tav tm="100000">
                                          <p:val>
                                            <p:strVal val="#ppt_y"/>
                                          </p:val>
                                        </p:tav>
                                      </p:tavLst>
                                    </p:anim>
                                  </p:childTnLst>
                                </p:cTn>
                              </p:par>
                              <p:par>
                                <p:cTn id="55" presetID="2" presetClass="entr" presetSubtype="8" fill="hold" nodeType="withEffect">
                                  <p:stCondLst>
                                    <p:cond delay="0"/>
                                  </p:stCondLst>
                                  <p:childTnLst>
                                    <p:set>
                                      <p:cBhvr>
                                        <p:cTn id="56" dur="1" fill="hold">
                                          <p:stCondLst>
                                            <p:cond delay="0"/>
                                          </p:stCondLst>
                                        </p:cTn>
                                        <p:tgtEl>
                                          <p:spTgt spid="91"/>
                                        </p:tgtEl>
                                        <p:attrNameLst>
                                          <p:attrName>style.visibility</p:attrName>
                                        </p:attrNameLst>
                                      </p:cBhvr>
                                      <p:to>
                                        <p:strVal val="visible"/>
                                      </p:to>
                                    </p:set>
                                    <p:anim calcmode="lin" valueType="num">
                                      <p:cBhvr additive="base">
                                        <p:cTn id="57" dur="500" fill="hold"/>
                                        <p:tgtEl>
                                          <p:spTgt spid="91"/>
                                        </p:tgtEl>
                                        <p:attrNameLst>
                                          <p:attrName>ppt_x</p:attrName>
                                        </p:attrNameLst>
                                      </p:cBhvr>
                                      <p:tavLst>
                                        <p:tav tm="0">
                                          <p:val>
                                            <p:strVal val="0-#ppt_w/2"/>
                                          </p:val>
                                        </p:tav>
                                        <p:tav tm="100000">
                                          <p:val>
                                            <p:strVal val="#ppt_x"/>
                                          </p:val>
                                        </p:tav>
                                      </p:tavLst>
                                    </p:anim>
                                    <p:anim calcmode="lin" valueType="num">
                                      <p:cBhvr additive="base">
                                        <p:cTn id="58" dur="500" fill="hold"/>
                                        <p:tgtEl>
                                          <p:spTgt spid="91"/>
                                        </p:tgtEl>
                                        <p:attrNameLst>
                                          <p:attrName>ppt_y</p:attrName>
                                        </p:attrNameLst>
                                      </p:cBhvr>
                                      <p:tavLst>
                                        <p:tav tm="0">
                                          <p:val>
                                            <p:strVal val="#ppt_y"/>
                                          </p:val>
                                        </p:tav>
                                        <p:tav tm="100000">
                                          <p:val>
                                            <p:strVal val="#ppt_y"/>
                                          </p:val>
                                        </p:tav>
                                      </p:tavLst>
                                    </p:anim>
                                  </p:childTnLst>
                                </p:cTn>
                              </p:par>
                              <p:par>
                                <p:cTn id="59" presetID="2" presetClass="entr" presetSubtype="8" fill="hold" nodeType="withEffect">
                                  <p:stCondLst>
                                    <p:cond delay="0"/>
                                  </p:stCondLst>
                                  <p:childTnLst>
                                    <p:set>
                                      <p:cBhvr>
                                        <p:cTn id="60" dur="1" fill="hold">
                                          <p:stCondLst>
                                            <p:cond delay="0"/>
                                          </p:stCondLst>
                                        </p:cTn>
                                        <p:tgtEl>
                                          <p:spTgt spid="93"/>
                                        </p:tgtEl>
                                        <p:attrNameLst>
                                          <p:attrName>style.visibility</p:attrName>
                                        </p:attrNameLst>
                                      </p:cBhvr>
                                      <p:to>
                                        <p:strVal val="visible"/>
                                      </p:to>
                                    </p:set>
                                    <p:anim calcmode="lin" valueType="num">
                                      <p:cBhvr additive="base">
                                        <p:cTn id="61" dur="500" fill="hold"/>
                                        <p:tgtEl>
                                          <p:spTgt spid="93"/>
                                        </p:tgtEl>
                                        <p:attrNameLst>
                                          <p:attrName>ppt_x</p:attrName>
                                        </p:attrNameLst>
                                      </p:cBhvr>
                                      <p:tavLst>
                                        <p:tav tm="0">
                                          <p:val>
                                            <p:strVal val="0-#ppt_w/2"/>
                                          </p:val>
                                        </p:tav>
                                        <p:tav tm="100000">
                                          <p:val>
                                            <p:strVal val="#ppt_x"/>
                                          </p:val>
                                        </p:tav>
                                      </p:tavLst>
                                    </p:anim>
                                    <p:anim calcmode="lin" valueType="num">
                                      <p:cBhvr additive="base">
                                        <p:cTn id="62" dur="500" fill="hold"/>
                                        <p:tgtEl>
                                          <p:spTgt spid="93"/>
                                        </p:tgtEl>
                                        <p:attrNameLst>
                                          <p:attrName>ppt_y</p:attrName>
                                        </p:attrNameLst>
                                      </p:cBhvr>
                                      <p:tavLst>
                                        <p:tav tm="0">
                                          <p:val>
                                            <p:strVal val="#ppt_y"/>
                                          </p:val>
                                        </p:tav>
                                        <p:tav tm="100000">
                                          <p:val>
                                            <p:strVal val="#ppt_y"/>
                                          </p:val>
                                        </p:tav>
                                      </p:tavLst>
                                    </p:anim>
                                  </p:childTnLst>
                                </p:cTn>
                              </p:par>
                              <p:par>
                                <p:cTn id="63" presetID="2" presetClass="entr" presetSubtype="8" fill="hold" nodeType="withEffect">
                                  <p:stCondLst>
                                    <p:cond delay="0"/>
                                  </p:stCondLst>
                                  <p:childTnLst>
                                    <p:set>
                                      <p:cBhvr>
                                        <p:cTn id="64" dur="1" fill="hold">
                                          <p:stCondLst>
                                            <p:cond delay="0"/>
                                          </p:stCondLst>
                                        </p:cTn>
                                        <p:tgtEl>
                                          <p:spTgt spid="94"/>
                                        </p:tgtEl>
                                        <p:attrNameLst>
                                          <p:attrName>style.visibility</p:attrName>
                                        </p:attrNameLst>
                                      </p:cBhvr>
                                      <p:to>
                                        <p:strVal val="visible"/>
                                      </p:to>
                                    </p:set>
                                    <p:anim calcmode="lin" valueType="num">
                                      <p:cBhvr additive="base">
                                        <p:cTn id="65" dur="500" fill="hold"/>
                                        <p:tgtEl>
                                          <p:spTgt spid="94"/>
                                        </p:tgtEl>
                                        <p:attrNameLst>
                                          <p:attrName>ppt_x</p:attrName>
                                        </p:attrNameLst>
                                      </p:cBhvr>
                                      <p:tavLst>
                                        <p:tav tm="0">
                                          <p:val>
                                            <p:strVal val="0-#ppt_w/2"/>
                                          </p:val>
                                        </p:tav>
                                        <p:tav tm="100000">
                                          <p:val>
                                            <p:strVal val="#ppt_x"/>
                                          </p:val>
                                        </p:tav>
                                      </p:tavLst>
                                    </p:anim>
                                    <p:anim calcmode="lin" valueType="num">
                                      <p:cBhvr additive="base">
                                        <p:cTn id="66" dur="500" fill="hold"/>
                                        <p:tgtEl>
                                          <p:spTgt spid="94"/>
                                        </p:tgtEl>
                                        <p:attrNameLst>
                                          <p:attrName>ppt_y</p:attrName>
                                        </p:attrNameLst>
                                      </p:cBhvr>
                                      <p:tavLst>
                                        <p:tav tm="0">
                                          <p:val>
                                            <p:strVal val="#ppt_y"/>
                                          </p:val>
                                        </p:tav>
                                        <p:tav tm="100000">
                                          <p:val>
                                            <p:strVal val="#ppt_y"/>
                                          </p:val>
                                        </p:tav>
                                      </p:tavLst>
                                    </p:anim>
                                  </p:childTnLst>
                                </p:cTn>
                              </p:par>
                              <p:par>
                                <p:cTn id="67" presetID="2" presetClass="entr" presetSubtype="8" fill="hold" nodeType="withEffect">
                                  <p:stCondLst>
                                    <p:cond delay="0"/>
                                  </p:stCondLst>
                                  <p:childTnLst>
                                    <p:set>
                                      <p:cBhvr>
                                        <p:cTn id="68" dur="1" fill="hold">
                                          <p:stCondLst>
                                            <p:cond delay="0"/>
                                          </p:stCondLst>
                                        </p:cTn>
                                        <p:tgtEl>
                                          <p:spTgt spid="92"/>
                                        </p:tgtEl>
                                        <p:attrNameLst>
                                          <p:attrName>style.visibility</p:attrName>
                                        </p:attrNameLst>
                                      </p:cBhvr>
                                      <p:to>
                                        <p:strVal val="visible"/>
                                      </p:to>
                                    </p:set>
                                    <p:anim calcmode="lin" valueType="num">
                                      <p:cBhvr additive="base">
                                        <p:cTn id="69" dur="500" fill="hold"/>
                                        <p:tgtEl>
                                          <p:spTgt spid="92"/>
                                        </p:tgtEl>
                                        <p:attrNameLst>
                                          <p:attrName>ppt_x</p:attrName>
                                        </p:attrNameLst>
                                      </p:cBhvr>
                                      <p:tavLst>
                                        <p:tav tm="0">
                                          <p:val>
                                            <p:strVal val="0-#ppt_w/2"/>
                                          </p:val>
                                        </p:tav>
                                        <p:tav tm="100000">
                                          <p:val>
                                            <p:strVal val="#ppt_x"/>
                                          </p:val>
                                        </p:tav>
                                      </p:tavLst>
                                    </p:anim>
                                    <p:anim calcmode="lin" valueType="num">
                                      <p:cBhvr additive="base">
                                        <p:cTn id="70" dur="500" fill="hold"/>
                                        <p:tgtEl>
                                          <p:spTgt spid="92"/>
                                        </p:tgtEl>
                                        <p:attrNameLst>
                                          <p:attrName>ppt_y</p:attrName>
                                        </p:attrNameLst>
                                      </p:cBhvr>
                                      <p:tavLst>
                                        <p:tav tm="0">
                                          <p:val>
                                            <p:strVal val="#ppt_y"/>
                                          </p:val>
                                        </p:tav>
                                        <p:tav tm="100000">
                                          <p:val>
                                            <p:strVal val="#ppt_y"/>
                                          </p:val>
                                        </p:tav>
                                      </p:tavLst>
                                    </p:anim>
                                  </p:childTnLst>
                                </p:cTn>
                              </p:par>
                              <p:par>
                                <p:cTn id="71" presetID="2" presetClass="entr" presetSubtype="8" fill="hold" nodeType="withEffect">
                                  <p:stCondLst>
                                    <p:cond delay="0"/>
                                  </p:stCondLst>
                                  <p:childTnLst>
                                    <p:set>
                                      <p:cBhvr>
                                        <p:cTn id="72" dur="1" fill="hold">
                                          <p:stCondLst>
                                            <p:cond delay="0"/>
                                          </p:stCondLst>
                                        </p:cTn>
                                        <p:tgtEl>
                                          <p:spTgt spid="95"/>
                                        </p:tgtEl>
                                        <p:attrNameLst>
                                          <p:attrName>style.visibility</p:attrName>
                                        </p:attrNameLst>
                                      </p:cBhvr>
                                      <p:to>
                                        <p:strVal val="visible"/>
                                      </p:to>
                                    </p:set>
                                    <p:anim calcmode="lin" valueType="num">
                                      <p:cBhvr additive="base">
                                        <p:cTn id="73" dur="500" fill="hold"/>
                                        <p:tgtEl>
                                          <p:spTgt spid="95"/>
                                        </p:tgtEl>
                                        <p:attrNameLst>
                                          <p:attrName>ppt_x</p:attrName>
                                        </p:attrNameLst>
                                      </p:cBhvr>
                                      <p:tavLst>
                                        <p:tav tm="0">
                                          <p:val>
                                            <p:strVal val="0-#ppt_w/2"/>
                                          </p:val>
                                        </p:tav>
                                        <p:tav tm="100000">
                                          <p:val>
                                            <p:strVal val="#ppt_x"/>
                                          </p:val>
                                        </p:tav>
                                      </p:tavLst>
                                    </p:anim>
                                    <p:anim calcmode="lin" valueType="num">
                                      <p:cBhvr additive="base">
                                        <p:cTn id="74" dur="500" fill="hold"/>
                                        <p:tgtEl>
                                          <p:spTgt spid="95"/>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8" fill="hold" grpId="0" nodeType="clickEffect">
                                  <p:stCondLst>
                                    <p:cond delay="0"/>
                                  </p:stCondLst>
                                  <p:childTnLst>
                                    <p:set>
                                      <p:cBhvr>
                                        <p:cTn id="78" dur="1" fill="hold">
                                          <p:stCondLst>
                                            <p:cond delay="0"/>
                                          </p:stCondLst>
                                        </p:cTn>
                                        <p:tgtEl>
                                          <p:spTgt spid="98"/>
                                        </p:tgtEl>
                                        <p:attrNameLst>
                                          <p:attrName>style.visibility</p:attrName>
                                        </p:attrNameLst>
                                      </p:cBhvr>
                                      <p:to>
                                        <p:strVal val="visible"/>
                                      </p:to>
                                    </p:set>
                                    <p:anim calcmode="lin" valueType="num">
                                      <p:cBhvr additive="base">
                                        <p:cTn id="79" dur="500" fill="hold"/>
                                        <p:tgtEl>
                                          <p:spTgt spid="98"/>
                                        </p:tgtEl>
                                        <p:attrNameLst>
                                          <p:attrName>ppt_x</p:attrName>
                                        </p:attrNameLst>
                                      </p:cBhvr>
                                      <p:tavLst>
                                        <p:tav tm="0">
                                          <p:val>
                                            <p:strVal val="0-#ppt_w/2"/>
                                          </p:val>
                                        </p:tav>
                                        <p:tav tm="100000">
                                          <p:val>
                                            <p:strVal val="#ppt_x"/>
                                          </p:val>
                                        </p:tav>
                                      </p:tavLst>
                                    </p:anim>
                                    <p:anim calcmode="lin" valueType="num">
                                      <p:cBhvr additive="base">
                                        <p:cTn id="80" dur="500" fill="hold"/>
                                        <p:tgtEl>
                                          <p:spTgt spid="98"/>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99"/>
                                        </p:tgtEl>
                                        <p:attrNameLst>
                                          <p:attrName>style.visibility</p:attrName>
                                        </p:attrNameLst>
                                      </p:cBhvr>
                                      <p:to>
                                        <p:strVal val="visible"/>
                                      </p:to>
                                    </p:set>
                                    <p:anim calcmode="lin" valueType="num">
                                      <p:cBhvr additive="base">
                                        <p:cTn id="83" dur="500" fill="hold"/>
                                        <p:tgtEl>
                                          <p:spTgt spid="99"/>
                                        </p:tgtEl>
                                        <p:attrNameLst>
                                          <p:attrName>ppt_x</p:attrName>
                                        </p:attrNameLst>
                                      </p:cBhvr>
                                      <p:tavLst>
                                        <p:tav tm="0">
                                          <p:val>
                                            <p:strVal val="0-#ppt_w/2"/>
                                          </p:val>
                                        </p:tav>
                                        <p:tav tm="100000">
                                          <p:val>
                                            <p:strVal val="#ppt_x"/>
                                          </p:val>
                                        </p:tav>
                                      </p:tavLst>
                                    </p:anim>
                                    <p:anim calcmode="lin" valueType="num">
                                      <p:cBhvr additive="base">
                                        <p:cTn id="84" dur="500" fill="hold"/>
                                        <p:tgtEl>
                                          <p:spTgt spid="99"/>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100"/>
                                        </p:tgtEl>
                                        <p:attrNameLst>
                                          <p:attrName>style.visibility</p:attrName>
                                        </p:attrNameLst>
                                      </p:cBhvr>
                                      <p:to>
                                        <p:strVal val="visible"/>
                                      </p:to>
                                    </p:set>
                                    <p:anim calcmode="lin" valueType="num">
                                      <p:cBhvr additive="base">
                                        <p:cTn id="87" dur="500" fill="hold"/>
                                        <p:tgtEl>
                                          <p:spTgt spid="100"/>
                                        </p:tgtEl>
                                        <p:attrNameLst>
                                          <p:attrName>ppt_x</p:attrName>
                                        </p:attrNameLst>
                                      </p:cBhvr>
                                      <p:tavLst>
                                        <p:tav tm="0">
                                          <p:val>
                                            <p:strVal val="0-#ppt_w/2"/>
                                          </p:val>
                                        </p:tav>
                                        <p:tav tm="100000">
                                          <p:val>
                                            <p:strVal val="#ppt_x"/>
                                          </p:val>
                                        </p:tav>
                                      </p:tavLst>
                                    </p:anim>
                                    <p:anim calcmode="lin" valueType="num">
                                      <p:cBhvr additive="base">
                                        <p:cTn id="88" dur="500" fill="hold"/>
                                        <p:tgtEl>
                                          <p:spTgt spid="100"/>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0"/>
                                  </p:stCondLst>
                                  <p:childTnLst>
                                    <p:set>
                                      <p:cBhvr>
                                        <p:cTn id="90" dur="1" fill="hold">
                                          <p:stCondLst>
                                            <p:cond delay="0"/>
                                          </p:stCondLst>
                                        </p:cTn>
                                        <p:tgtEl>
                                          <p:spTgt spid="101"/>
                                        </p:tgtEl>
                                        <p:attrNameLst>
                                          <p:attrName>style.visibility</p:attrName>
                                        </p:attrNameLst>
                                      </p:cBhvr>
                                      <p:to>
                                        <p:strVal val="visible"/>
                                      </p:to>
                                    </p:set>
                                    <p:anim calcmode="lin" valueType="num">
                                      <p:cBhvr additive="base">
                                        <p:cTn id="91" dur="500" fill="hold"/>
                                        <p:tgtEl>
                                          <p:spTgt spid="101"/>
                                        </p:tgtEl>
                                        <p:attrNameLst>
                                          <p:attrName>ppt_x</p:attrName>
                                        </p:attrNameLst>
                                      </p:cBhvr>
                                      <p:tavLst>
                                        <p:tav tm="0">
                                          <p:val>
                                            <p:strVal val="0-#ppt_w/2"/>
                                          </p:val>
                                        </p:tav>
                                        <p:tav tm="100000">
                                          <p:val>
                                            <p:strVal val="#ppt_x"/>
                                          </p:val>
                                        </p:tav>
                                      </p:tavLst>
                                    </p:anim>
                                    <p:anim calcmode="lin" valueType="num">
                                      <p:cBhvr additive="base">
                                        <p:cTn id="92" dur="500" fill="hold"/>
                                        <p:tgtEl>
                                          <p:spTgt spid="101"/>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stCondLst>
                                    <p:cond delay="0"/>
                                  </p:stCondLst>
                                  <p:childTnLst>
                                    <p:set>
                                      <p:cBhvr>
                                        <p:cTn id="94" dur="1" fill="hold">
                                          <p:stCondLst>
                                            <p:cond delay="0"/>
                                          </p:stCondLst>
                                        </p:cTn>
                                        <p:tgtEl>
                                          <p:spTgt spid="102"/>
                                        </p:tgtEl>
                                        <p:attrNameLst>
                                          <p:attrName>style.visibility</p:attrName>
                                        </p:attrNameLst>
                                      </p:cBhvr>
                                      <p:to>
                                        <p:strVal val="visible"/>
                                      </p:to>
                                    </p:set>
                                    <p:anim calcmode="lin" valueType="num">
                                      <p:cBhvr additive="base">
                                        <p:cTn id="95" dur="500" fill="hold"/>
                                        <p:tgtEl>
                                          <p:spTgt spid="102"/>
                                        </p:tgtEl>
                                        <p:attrNameLst>
                                          <p:attrName>ppt_x</p:attrName>
                                        </p:attrNameLst>
                                      </p:cBhvr>
                                      <p:tavLst>
                                        <p:tav tm="0">
                                          <p:val>
                                            <p:strVal val="0-#ppt_w/2"/>
                                          </p:val>
                                        </p:tav>
                                        <p:tav tm="100000">
                                          <p:val>
                                            <p:strVal val="#ppt_x"/>
                                          </p:val>
                                        </p:tav>
                                      </p:tavLst>
                                    </p:anim>
                                    <p:anim calcmode="lin" valueType="num">
                                      <p:cBhvr additive="base">
                                        <p:cTn id="96" dur="500" fill="hold"/>
                                        <p:tgtEl>
                                          <p:spTgt spid="102"/>
                                        </p:tgtEl>
                                        <p:attrNameLst>
                                          <p:attrName>ppt_y</p:attrName>
                                        </p:attrNameLst>
                                      </p:cBhvr>
                                      <p:tavLst>
                                        <p:tav tm="0">
                                          <p:val>
                                            <p:strVal val="#ppt_y"/>
                                          </p:val>
                                        </p:tav>
                                        <p:tav tm="100000">
                                          <p:val>
                                            <p:strVal val="#ppt_y"/>
                                          </p:val>
                                        </p:tav>
                                      </p:tavLst>
                                    </p:anim>
                                  </p:childTnLst>
                                </p:cTn>
                              </p:par>
                              <p:par>
                                <p:cTn id="97" presetID="2" presetClass="entr" presetSubtype="8" fill="hold" grpId="0" nodeType="withEffect">
                                  <p:stCondLst>
                                    <p:cond delay="0"/>
                                  </p:stCondLst>
                                  <p:childTnLst>
                                    <p:set>
                                      <p:cBhvr>
                                        <p:cTn id="98" dur="1" fill="hold">
                                          <p:stCondLst>
                                            <p:cond delay="0"/>
                                          </p:stCondLst>
                                        </p:cTn>
                                        <p:tgtEl>
                                          <p:spTgt spid="103"/>
                                        </p:tgtEl>
                                        <p:attrNameLst>
                                          <p:attrName>style.visibility</p:attrName>
                                        </p:attrNameLst>
                                      </p:cBhvr>
                                      <p:to>
                                        <p:strVal val="visible"/>
                                      </p:to>
                                    </p:set>
                                    <p:anim calcmode="lin" valueType="num">
                                      <p:cBhvr additive="base">
                                        <p:cTn id="99" dur="500" fill="hold"/>
                                        <p:tgtEl>
                                          <p:spTgt spid="103"/>
                                        </p:tgtEl>
                                        <p:attrNameLst>
                                          <p:attrName>ppt_x</p:attrName>
                                        </p:attrNameLst>
                                      </p:cBhvr>
                                      <p:tavLst>
                                        <p:tav tm="0">
                                          <p:val>
                                            <p:strVal val="0-#ppt_w/2"/>
                                          </p:val>
                                        </p:tav>
                                        <p:tav tm="100000">
                                          <p:val>
                                            <p:strVal val="#ppt_x"/>
                                          </p:val>
                                        </p:tav>
                                      </p:tavLst>
                                    </p:anim>
                                    <p:anim calcmode="lin" valueType="num">
                                      <p:cBhvr additive="base">
                                        <p:cTn id="100" dur="500" fill="hold"/>
                                        <p:tgtEl>
                                          <p:spTgt spid="103"/>
                                        </p:tgtEl>
                                        <p:attrNameLst>
                                          <p:attrName>ppt_y</p:attrName>
                                        </p:attrNameLst>
                                      </p:cBhvr>
                                      <p:tavLst>
                                        <p:tav tm="0">
                                          <p:val>
                                            <p:strVal val="#ppt_y"/>
                                          </p:val>
                                        </p:tav>
                                        <p:tav tm="100000">
                                          <p:val>
                                            <p:strVal val="#ppt_y"/>
                                          </p:val>
                                        </p:tav>
                                      </p:tavLst>
                                    </p:anim>
                                  </p:childTnLst>
                                </p:cTn>
                              </p:par>
                              <p:par>
                                <p:cTn id="101" presetID="2" presetClass="entr" presetSubtype="8" fill="hold" grpId="0" nodeType="withEffect">
                                  <p:stCondLst>
                                    <p:cond delay="0"/>
                                  </p:stCondLst>
                                  <p:childTnLst>
                                    <p:set>
                                      <p:cBhvr>
                                        <p:cTn id="102" dur="1" fill="hold">
                                          <p:stCondLst>
                                            <p:cond delay="0"/>
                                          </p:stCondLst>
                                        </p:cTn>
                                        <p:tgtEl>
                                          <p:spTgt spid="104"/>
                                        </p:tgtEl>
                                        <p:attrNameLst>
                                          <p:attrName>style.visibility</p:attrName>
                                        </p:attrNameLst>
                                      </p:cBhvr>
                                      <p:to>
                                        <p:strVal val="visible"/>
                                      </p:to>
                                    </p:set>
                                    <p:anim calcmode="lin" valueType="num">
                                      <p:cBhvr additive="base">
                                        <p:cTn id="103" dur="500" fill="hold"/>
                                        <p:tgtEl>
                                          <p:spTgt spid="104"/>
                                        </p:tgtEl>
                                        <p:attrNameLst>
                                          <p:attrName>ppt_x</p:attrName>
                                        </p:attrNameLst>
                                      </p:cBhvr>
                                      <p:tavLst>
                                        <p:tav tm="0">
                                          <p:val>
                                            <p:strVal val="0-#ppt_w/2"/>
                                          </p:val>
                                        </p:tav>
                                        <p:tav tm="100000">
                                          <p:val>
                                            <p:strVal val="#ppt_x"/>
                                          </p:val>
                                        </p:tav>
                                      </p:tavLst>
                                    </p:anim>
                                    <p:anim calcmode="lin" valueType="num">
                                      <p:cBhvr additive="base">
                                        <p:cTn id="104" dur="500" fill="hold"/>
                                        <p:tgtEl>
                                          <p:spTgt spid="104"/>
                                        </p:tgtEl>
                                        <p:attrNameLst>
                                          <p:attrName>ppt_y</p:attrName>
                                        </p:attrNameLst>
                                      </p:cBhvr>
                                      <p:tavLst>
                                        <p:tav tm="0">
                                          <p:val>
                                            <p:strVal val="#ppt_y"/>
                                          </p:val>
                                        </p:tav>
                                        <p:tav tm="100000">
                                          <p:val>
                                            <p:strVal val="#ppt_y"/>
                                          </p:val>
                                        </p:tav>
                                      </p:tavLst>
                                    </p:anim>
                                  </p:childTnLst>
                                </p:cTn>
                              </p:par>
                              <p:par>
                                <p:cTn id="105" presetID="2" presetClass="entr" presetSubtype="8" fill="hold" grpId="0" nodeType="withEffect">
                                  <p:stCondLst>
                                    <p:cond delay="0"/>
                                  </p:stCondLst>
                                  <p:childTnLst>
                                    <p:set>
                                      <p:cBhvr>
                                        <p:cTn id="106" dur="1" fill="hold">
                                          <p:stCondLst>
                                            <p:cond delay="0"/>
                                          </p:stCondLst>
                                        </p:cTn>
                                        <p:tgtEl>
                                          <p:spTgt spid="105"/>
                                        </p:tgtEl>
                                        <p:attrNameLst>
                                          <p:attrName>style.visibility</p:attrName>
                                        </p:attrNameLst>
                                      </p:cBhvr>
                                      <p:to>
                                        <p:strVal val="visible"/>
                                      </p:to>
                                    </p:set>
                                    <p:anim calcmode="lin" valueType="num">
                                      <p:cBhvr additive="base">
                                        <p:cTn id="107" dur="500" fill="hold"/>
                                        <p:tgtEl>
                                          <p:spTgt spid="105"/>
                                        </p:tgtEl>
                                        <p:attrNameLst>
                                          <p:attrName>ppt_x</p:attrName>
                                        </p:attrNameLst>
                                      </p:cBhvr>
                                      <p:tavLst>
                                        <p:tav tm="0">
                                          <p:val>
                                            <p:strVal val="0-#ppt_w/2"/>
                                          </p:val>
                                        </p:tav>
                                        <p:tav tm="100000">
                                          <p:val>
                                            <p:strVal val="#ppt_x"/>
                                          </p:val>
                                        </p:tav>
                                      </p:tavLst>
                                    </p:anim>
                                    <p:anim calcmode="lin" valueType="num">
                                      <p:cBhvr additive="base">
                                        <p:cTn id="108" dur="500" fill="hold"/>
                                        <p:tgtEl>
                                          <p:spTgt spid="105"/>
                                        </p:tgtEl>
                                        <p:attrNameLst>
                                          <p:attrName>ppt_y</p:attrName>
                                        </p:attrNameLst>
                                      </p:cBhvr>
                                      <p:tavLst>
                                        <p:tav tm="0">
                                          <p:val>
                                            <p:strVal val="#ppt_y"/>
                                          </p:val>
                                        </p:tav>
                                        <p:tav tm="100000">
                                          <p:val>
                                            <p:strVal val="#ppt_y"/>
                                          </p:val>
                                        </p:tav>
                                      </p:tavLst>
                                    </p:anim>
                                  </p:childTnLst>
                                </p:cTn>
                              </p:par>
                              <p:par>
                                <p:cTn id="109" presetID="2" presetClass="entr" presetSubtype="8" fill="hold" grpId="0" nodeType="withEffect">
                                  <p:stCondLst>
                                    <p:cond delay="0"/>
                                  </p:stCondLst>
                                  <p:childTnLst>
                                    <p:set>
                                      <p:cBhvr>
                                        <p:cTn id="110" dur="1" fill="hold">
                                          <p:stCondLst>
                                            <p:cond delay="0"/>
                                          </p:stCondLst>
                                        </p:cTn>
                                        <p:tgtEl>
                                          <p:spTgt spid="106"/>
                                        </p:tgtEl>
                                        <p:attrNameLst>
                                          <p:attrName>style.visibility</p:attrName>
                                        </p:attrNameLst>
                                      </p:cBhvr>
                                      <p:to>
                                        <p:strVal val="visible"/>
                                      </p:to>
                                    </p:set>
                                    <p:anim calcmode="lin" valueType="num">
                                      <p:cBhvr additive="base">
                                        <p:cTn id="111" dur="500" fill="hold"/>
                                        <p:tgtEl>
                                          <p:spTgt spid="106"/>
                                        </p:tgtEl>
                                        <p:attrNameLst>
                                          <p:attrName>ppt_x</p:attrName>
                                        </p:attrNameLst>
                                      </p:cBhvr>
                                      <p:tavLst>
                                        <p:tav tm="0">
                                          <p:val>
                                            <p:strVal val="0-#ppt_w/2"/>
                                          </p:val>
                                        </p:tav>
                                        <p:tav tm="100000">
                                          <p:val>
                                            <p:strVal val="#ppt_x"/>
                                          </p:val>
                                        </p:tav>
                                      </p:tavLst>
                                    </p:anim>
                                    <p:anim calcmode="lin" valueType="num">
                                      <p:cBhvr additive="base">
                                        <p:cTn id="112" dur="500" fill="hold"/>
                                        <p:tgtEl>
                                          <p:spTgt spid="106"/>
                                        </p:tgtEl>
                                        <p:attrNameLst>
                                          <p:attrName>ppt_y</p:attrName>
                                        </p:attrNameLst>
                                      </p:cBhvr>
                                      <p:tavLst>
                                        <p:tav tm="0">
                                          <p:val>
                                            <p:strVal val="#ppt_y"/>
                                          </p:val>
                                        </p:tav>
                                        <p:tav tm="100000">
                                          <p:val>
                                            <p:strVal val="#ppt_y"/>
                                          </p:val>
                                        </p:tav>
                                      </p:tavLst>
                                    </p:anim>
                                  </p:childTnLst>
                                </p:cTn>
                              </p:par>
                              <p:par>
                                <p:cTn id="113" presetID="2" presetClass="entr" presetSubtype="8" fill="hold" grpId="0" nodeType="withEffect">
                                  <p:stCondLst>
                                    <p:cond delay="0"/>
                                  </p:stCondLst>
                                  <p:childTnLst>
                                    <p:set>
                                      <p:cBhvr>
                                        <p:cTn id="114" dur="1" fill="hold">
                                          <p:stCondLst>
                                            <p:cond delay="0"/>
                                          </p:stCondLst>
                                        </p:cTn>
                                        <p:tgtEl>
                                          <p:spTgt spid="107"/>
                                        </p:tgtEl>
                                        <p:attrNameLst>
                                          <p:attrName>style.visibility</p:attrName>
                                        </p:attrNameLst>
                                      </p:cBhvr>
                                      <p:to>
                                        <p:strVal val="visible"/>
                                      </p:to>
                                    </p:set>
                                    <p:anim calcmode="lin" valueType="num">
                                      <p:cBhvr additive="base">
                                        <p:cTn id="115" dur="500" fill="hold"/>
                                        <p:tgtEl>
                                          <p:spTgt spid="107"/>
                                        </p:tgtEl>
                                        <p:attrNameLst>
                                          <p:attrName>ppt_x</p:attrName>
                                        </p:attrNameLst>
                                      </p:cBhvr>
                                      <p:tavLst>
                                        <p:tav tm="0">
                                          <p:val>
                                            <p:strVal val="0-#ppt_w/2"/>
                                          </p:val>
                                        </p:tav>
                                        <p:tav tm="100000">
                                          <p:val>
                                            <p:strVal val="#ppt_x"/>
                                          </p:val>
                                        </p:tav>
                                      </p:tavLst>
                                    </p:anim>
                                    <p:anim calcmode="lin" valueType="num">
                                      <p:cBhvr additive="base">
                                        <p:cTn id="116" dur="500" fill="hold"/>
                                        <p:tgtEl>
                                          <p:spTgt spid="107"/>
                                        </p:tgtEl>
                                        <p:attrNameLst>
                                          <p:attrName>ppt_y</p:attrName>
                                        </p:attrNameLst>
                                      </p:cBhvr>
                                      <p:tavLst>
                                        <p:tav tm="0">
                                          <p:val>
                                            <p:strVal val="#ppt_y"/>
                                          </p:val>
                                        </p:tav>
                                        <p:tav tm="100000">
                                          <p:val>
                                            <p:strVal val="#ppt_y"/>
                                          </p:val>
                                        </p:tav>
                                      </p:tavLst>
                                    </p:anim>
                                  </p:childTnLst>
                                </p:cTn>
                              </p:par>
                              <p:par>
                                <p:cTn id="117" presetID="2" presetClass="entr" presetSubtype="8" fill="hold" grpId="0" nodeType="withEffect">
                                  <p:stCondLst>
                                    <p:cond delay="0"/>
                                  </p:stCondLst>
                                  <p:childTnLst>
                                    <p:set>
                                      <p:cBhvr>
                                        <p:cTn id="118" dur="1" fill="hold">
                                          <p:stCondLst>
                                            <p:cond delay="0"/>
                                          </p:stCondLst>
                                        </p:cTn>
                                        <p:tgtEl>
                                          <p:spTgt spid="108"/>
                                        </p:tgtEl>
                                        <p:attrNameLst>
                                          <p:attrName>style.visibility</p:attrName>
                                        </p:attrNameLst>
                                      </p:cBhvr>
                                      <p:to>
                                        <p:strVal val="visible"/>
                                      </p:to>
                                    </p:set>
                                    <p:anim calcmode="lin" valueType="num">
                                      <p:cBhvr additive="base">
                                        <p:cTn id="119" dur="500" fill="hold"/>
                                        <p:tgtEl>
                                          <p:spTgt spid="108"/>
                                        </p:tgtEl>
                                        <p:attrNameLst>
                                          <p:attrName>ppt_x</p:attrName>
                                        </p:attrNameLst>
                                      </p:cBhvr>
                                      <p:tavLst>
                                        <p:tav tm="0">
                                          <p:val>
                                            <p:strVal val="0-#ppt_w/2"/>
                                          </p:val>
                                        </p:tav>
                                        <p:tav tm="100000">
                                          <p:val>
                                            <p:strVal val="#ppt_x"/>
                                          </p:val>
                                        </p:tav>
                                      </p:tavLst>
                                    </p:anim>
                                    <p:anim calcmode="lin" valueType="num">
                                      <p:cBhvr additive="base">
                                        <p:cTn id="120" dur="500" fill="hold"/>
                                        <p:tgtEl>
                                          <p:spTgt spid="10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8" grpId="0"/>
      <p:bldP spid="99" grpId="0"/>
      <p:bldP spid="100" grpId="0"/>
      <p:bldP spid="101" grpId="0"/>
      <p:bldP spid="102" grpId="0"/>
      <p:bldP spid="103" grpId="0"/>
      <p:bldP spid="104" grpId="0"/>
      <p:bldP spid="105" grpId="0"/>
      <p:bldP spid="106" grpId="0"/>
      <p:bldP spid="107" grpId="0"/>
      <p:bldP spid="10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noAutofit/>
          </a:bodyPr>
          <a:lstStyle/>
          <a:p>
            <a:r>
              <a:rPr lang="es-ES" sz="3200" dirty="0"/>
              <a:t>Valor Esperado y Varianza de una Variable Aleatoria Discreta</a:t>
            </a:r>
          </a:p>
        </p:txBody>
      </p:sp>
      <p:sp>
        <p:nvSpPr>
          <p:cNvPr id="74755" name="Rectangle 3"/>
          <p:cNvSpPr>
            <a:spLocks noGrp="1" noChangeArrowheads="1"/>
          </p:cNvSpPr>
          <p:nvPr>
            <p:ph idx="1"/>
          </p:nvPr>
        </p:nvSpPr>
        <p:spPr/>
        <p:txBody>
          <a:bodyPr/>
          <a:lstStyle/>
          <a:p>
            <a:r>
              <a:rPr lang="es-ES" sz="2800" dirty="0"/>
              <a:t>Si </a:t>
            </a:r>
            <a:r>
              <a:rPr lang="es-ES" sz="2800" i="1" dirty="0">
                <a:latin typeface="Times New Roman" pitchFamily="18" charset="0"/>
              </a:rPr>
              <a:t>X</a:t>
            </a:r>
            <a:r>
              <a:rPr lang="es-ES" sz="2800" dirty="0"/>
              <a:t> es una variable aleatoria discreta, entonces el valor esperado de </a:t>
            </a:r>
            <a:r>
              <a:rPr lang="es-ES" sz="2800" i="1" dirty="0">
                <a:latin typeface="Times New Roman" pitchFamily="18" charset="0"/>
              </a:rPr>
              <a:t>X</a:t>
            </a:r>
            <a:r>
              <a:rPr lang="es-ES" sz="2800" dirty="0"/>
              <a:t> es </a:t>
            </a:r>
          </a:p>
          <a:p>
            <a:endParaRPr lang="es-ES" sz="2800" dirty="0"/>
          </a:p>
          <a:p>
            <a:r>
              <a:rPr lang="es-ES" sz="2800" dirty="0"/>
              <a:t>Si </a:t>
            </a:r>
            <a:r>
              <a:rPr lang="es-ES" sz="2800" dirty="0">
                <a:sym typeface="Symbol" pitchFamily="18" charset="2"/>
              </a:rPr>
              <a:t></a:t>
            </a:r>
            <a:r>
              <a:rPr lang="es-ES" sz="2800" i="1" baseline="-25000" dirty="0">
                <a:latin typeface="Times New Roman" pitchFamily="18" charset="0"/>
                <a:sym typeface="Symbol" pitchFamily="18" charset="2"/>
              </a:rPr>
              <a:t>X</a:t>
            </a:r>
            <a:r>
              <a:rPr lang="es-ES" sz="2800" dirty="0">
                <a:sym typeface="Symbol" pitchFamily="18" charset="2"/>
              </a:rPr>
              <a:t> = </a:t>
            </a:r>
            <a:r>
              <a:rPr lang="es-ES" sz="2800" i="1" dirty="0">
                <a:latin typeface="Times New Roman" pitchFamily="18" charset="0"/>
                <a:sym typeface="Symbol" pitchFamily="18" charset="2"/>
              </a:rPr>
              <a:t>E</a:t>
            </a:r>
            <a:r>
              <a:rPr lang="es-ES" sz="2800" dirty="0">
                <a:sym typeface="Symbol" pitchFamily="18" charset="2"/>
              </a:rPr>
              <a:t>(</a:t>
            </a:r>
            <a:r>
              <a:rPr lang="es-ES" sz="2800" i="1" dirty="0">
                <a:latin typeface="Times New Roman" pitchFamily="18" charset="0"/>
                <a:sym typeface="Symbol" pitchFamily="18" charset="2"/>
              </a:rPr>
              <a:t>X</a:t>
            </a:r>
            <a:r>
              <a:rPr lang="es-ES" sz="2800" dirty="0">
                <a:sym typeface="Symbol" pitchFamily="18" charset="2"/>
              </a:rPr>
              <a:t>), l</a:t>
            </a:r>
            <a:r>
              <a:rPr lang="es-ES" sz="2800" dirty="0"/>
              <a:t>a varianza de </a:t>
            </a:r>
            <a:r>
              <a:rPr lang="es-ES" sz="2800" i="1" dirty="0">
                <a:latin typeface="Times New Roman" pitchFamily="18" charset="0"/>
              </a:rPr>
              <a:t>X</a:t>
            </a:r>
            <a:r>
              <a:rPr lang="es-ES" sz="2800" dirty="0"/>
              <a:t> es </a:t>
            </a:r>
          </a:p>
        </p:txBody>
      </p:sp>
      <p:sp>
        <p:nvSpPr>
          <p:cNvPr id="6" name="3 Marcador de fecha"/>
          <p:cNvSpPr>
            <a:spLocks noGrp="1"/>
          </p:cNvSpPr>
          <p:nvPr>
            <p:ph type="dt" sz="half" idx="10"/>
          </p:nvPr>
        </p:nvSpPr>
        <p:spPr/>
        <p:txBody>
          <a:bodyPr/>
          <a:lstStyle/>
          <a:p>
            <a:r>
              <a:rPr lang="es-MX"/>
              <a:t>v2.5:1016</a:t>
            </a:r>
            <a:endParaRPr lang="es-ES"/>
          </a:p>
        </p:txBody>
      </p:sp>
      <p:sp>
        <p:nvSpPr>
          <p:cNvPr id="7" name="4 Marcador de pie de página"/>
          <p:cNvSpPr>
            <a:spLocks noGrp="1"/>
          </p:cNvSpPr>
          <p:nvPr>
            <p:ph type="ftr" sz="quarter" idx="11"/>
          </p:nvPr>
        </p:nvSpPr>
        <p:spPr/>
        <p:txBody>
          <a:bodyPr/>
          <a:lstStyle/>
          <a:p>
            <a:r>
              <a:rPr lang="es-ES"/>
              <a:t>Distribuciones Discretas de Probabilidad</a:t>
            </a:r>
          </a:p>
        </p:txBody>
      </p:sp>
      <p:sp>
        <p:nvSpPr>
          <p:cNvPr id="8" name="5 Marcador de número de diapositiva"/>
          <p:cNvSpPr>
            <a:spLocks noGrp="1"/>
          </p:cNvSpPr>
          <p:nvPr>
            <p:ph type="sldNum" sz="quarter" idx="12"/>
          </p:nvPr>
        </p:nvSpPr>
        <p:spPr/>
        <p:txBody>
          <a:bodyPr/>
          <a:lstStyle/>
          <a:p>
            <a:fld id="{5B23BC6F-B781-476A-BE08-6EF96C06E5CE}" type="slidenum">
              <a:rPr lang="es-ES"/>
              <a:pPr/>
              <a:t>60</a:t>
            </a:fld>
            <a:endParaRPr lang="es-ES"/>
          </a:p>
        </p:txBody>
      </p:sp>
      <p:pic>
        <p:nvPicPr>
          <p:cNvPr id="3" name="2 Imagen"/>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540000" y="2211711"/>
            <a:ext cx="3208534" cy="431543"/>
          </a:xfrm>
          <a:prstGeom prst="rect">
            <a:avLst/>
          </a:prstGeom>
        </p:spPr>
      </p:pic>
      <p:pic>
        <p:nvPicPr>
          <p:cNvPr id="9" name="8 Imagen"/>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899592" y="3219822"/>
            <a:ext cx="5624699" cy="1782248"/>
          </a:xfrm>
          <a:prstGeom prst="rect">
            <a:avLst/>
          </a:prstGeom>
        </p:spPr>
      </p:pic>
    </p:spTree>
    <p:extLst>
      <p:ext uri="{BB962C8B-B14F-4D97-AF65-F5344CB8AC3E}">
        <p14:creationId xmlns:p14="http://schemas.microsoft.com/office/powerpoint/2010/main" val="3501419394"/>
      </p:ext>
    </p:extLst>
  </p:cSld>
  <p:clrMapOvr>
    <a:masterClrMapping/>
  </p:clrMapOvr>
  <p:transition spd="slow">
    <p:cover dir="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MX" dirty="0"/>
              <a:t>Valor esperado de una función de una variable aleatoria</a:t>
            </a:r>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p:txBody>
              <a:bodyPr>
                <a:normAutofit fontScale="92500" lnSpcReduction="10000"/>
              </a:bodyPr>
              <a:lstStyle/>
              <a:p>
                <a:r>
                  <a:rPr lang="es-MX" sz="4000" dirty="0"/>
                  <a:t>Si </a:t>
                </a:r>
                <a:r>
                  <a:rPr lang="es-MX" sz="4000" i="1" dirty="0"/>
                  <a:t>X</a:t>
                </a:r>
                <a:r>
                  <a:rPr lang="es-MX" sz="4000" dirty="0"/>
                  <a:t> es una variable aleatoria discreta con </a:t>
                </a:r>
                <a:r>
                  <a:rPr lang="es-MX" sz="4000" dirty="0" err="1"/>
                  <a:t>fmp</a:t>
                </a:r>
                <a:r>
                  <a:rPr lang="es-MX" sz="4000" dirty="0"/>
                  <a:t> </a:t>
                </a:r>
                <a:r>
                  <a:rPr lang="es-MX" sz="4000" i="1" dirty="0"/>
                  <a:t>f</a:t>
                </a:r>
                <a:r>
                  <a:rPr lang="es-MX" sz="4000" dirty="0"/>
                  <a:t> y </a:t>
                </a:r>
                <a:r>
                  <a:rPr lang="es-MX" sz="4000" i="1" dirty="0"/>
                  <a:t>g</a:t>
                </a:r>
                <a:r>
                  <a:rPr lang="es-MX" sz="4000" dirty="0"/>
                  <a:t> es una función de </a:t>
                </a:r>
                <a:r>
                  <a:rPr lang="es-MX" sz="4000" i="1" dirty="0"/>
                  <a:t>x</a:t>
                </a:r>
                <a:r>
                  <a:rPr lang="es-MX" sz="4000" dirty="0"/>
                  <a:t>, entonces el valor esperado de </a:t>
                </a:r>
                <a:r>
                  <a:rPr lang="es-MX" sz="4000" i="1" dirty="0"/>
                  <a:t>g</a:t>
                </a:r>
                <a:r>
                  <a:rPr lang="es-MX" sz="4000" dirty="0"/>
                  <a:t> es</a:t>
                </a:r>
              </a:p>
              <a:p>
                <a:pPr marL="0" indent="0">
                  <a:buNone/>
                </a:pPr>
                <a14:m>
                  <m:oMathPara xmlns:m="http://schemas.openxmlformats.org/officeDocument/2006/math">
                    <m:oMathParaPr>
                      <m:jc m:val="centerGroup"/>
                    </m:oMathParaPr>
                    <m:oMath xmlns:m="http://schemas.openxmlformats.org/officeDocument/2006/math">
                      <m:r>
                        <a:rPr lang="es-MX" sz="4000" b="0" i="1" smtClean="0">
                          <a:latin typeface="Cambria Math"/>
                        </a:rPr>
                        <m:t>𝐸</m:t>
                      </m:r>
                      <m:d>
                        <m:dPr>
                          <m:ctrlPr>
                            <a:rPr lang="es-MX" sz="4000" b="0" i="1" smtClean="0">
                              <a:latin typeface="Cambria Math" panose="02040503050406030204" pitchFamily="18" charset="0"/>
                            </a:rPr>
                          </m:ctrlPr>
                        </m:dPr>
                        <m:e>
                          <m:r>
                            <a:rPr lang="es-MX" sz="4000" b="0" i="1" smtClean="0">
                              <a:latin typeface="Cambria Math"/>
                            </a:rPr>
                            <m:t>𝑔</m:t>
                          </m:r>
                          <m:d>
                            <m:dPr>
                              <m:ctrlPr>
                                <a:rPr lang="es-MX" sz="4000" b="0" i="1" smtClean="0">
                                  <a:latin typeface="Cambria Math" panose="02040503050406030204" pitchFamily="18" charset="0"/>
                                </a:rPr>
                              </m:ctrlPr>
                            </m:dPr>
                            <m:e>
                              <m:r>
                                <a:rPr lang="es-MX" sz="4000" b="0" i="1" smtClean="0">
                                  <a:latin typeface="Cambria Math"/>
                                </a:rPr>
                                <m:t>𝑋</m:t>
                              </m:r>
                            </m:e>
                          </m:d>
                        </m:e>
                      </m:d>
                      <m:r>
                        <a:rPr lang="es-MX" sz="4000" b="0" i="1" smtClean="0">
                          <a:latin typeface="Cambria Math"/>
                        </a:rPr>
                        <m:t>=</m:t>
                      </m:r>
                      <m:nary>
                        <m:naryPr>
                          <m:chr m:val="∑"/>
                          <m:supHide m:val="on"/>
                          <m:ctrlPr>
                            <a:rPr lang="es-MX" sz="4000" b="0" i="1" smtClean="0">
                              <a:latin typeface="Cambria Math" panose="02040503050406030204" pitchFamily="18" charset="0"/>
                            </a:rPr>
                          </m:ctrlPr>
                        </m:naryPr>
                        <m:sub>
                          <m:r>
                            <m:rPr>
                              <m:brk m:alnAt="7"/>
                            </m:rPr>
                            <a:rPr lang="es-MX" sz="4000" b="0" i="1" smtClean="0">
                              <a:latin typeface="Cambria Math"/>
                            </a:rPr>
                            <m:t>𝑥</m:t>
                          </m:r>
                        </m:sub>
                        <m:sup/>
                        <m:e>
                          <m:r>
                            <a:rPr lang="es-MX" sz="4000" b="0" i="1" smtClean="0">
                              <a:latin typeface="Cambria Math"/>
                            </a:rPr>
                            <m:t>𝑔</m:t>
                          </m:r>
                          <m:d>
                            <m:dPr>
                              <m:ctrlPr>
                                <a:rPr lang="es-MX" sz="4000" b="0" i="1" smtClean="0">
                                  <a:latin typeface="Cambria Math" panose="02040503050406030204" pitchFamily="18" charset="0"/>
                                </a:rPr>
                              </m:ctrlPr>
                            </m:dPr>
                            <m:e>
                              <m:r>
                                <a:rPr lang="es-MX" sz="4000" b="0" i="1" smtClean="0">
                                  <a:latin typeface="Cambria Math"/>
                                </a:rPr>
                                <m:t>𝑥</m:t>
                              </m:r>
                            </m:e>
                          </m:d>
                          <m:r>
                            <a:rPr lang="es-MX" sz="4000" b="0" i="1" smtClean="0">
                              <a:latin typeface="Cambria Math"/>
                            </a:rPr>
                            <m:t>𝑓</m:t>
                          </m:r>
                          <m:d>
                            <m:dPr>
                              <m:ctrlPr>
                                <a:rPr lang="es-MX" sz="4000" b="0" i="1" smtClean="0">
                                  <a:latin typeface="Cambria Math" panose="02040503050406030204" pitchFamily="18" charset="0"/>
                                </a:rPr>
                              </m:ctrlPr>
                            </m:dPr>
                            <m:e>
                              <m:r>
                                <a:rPr lang="es-MX" sz="4000" b="0" i="1" smtClean="0">
                                  <a:latin typeface="Cambria Math"/>
                                </a:rPr>
                                <m:t>𝑥</m:t>
                              </m:r>
                            </m:e>
                          </m:d>
                        </m:e>
                      </m:nary>
                    </m:oMath>
                  </m:oMathPara>
                </a14:m>
                <a:endParaRPr lang="es-MX" sz="4000"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blipFill rotWithShape="1">
                <a:blip r:embed="rId2"/>
                <a:stretch>
                  <a:fillRect l="-1778" t="-2250"/>
                </a:stretch>
              </a:blipFill>
            </p:spPr>
            <p:txBody>
              <a:bodyPr/>
              <a:lstStyle/>
              <a:p>
                <a:r>
                  <a:rPr lang="es-MX">
                    <a:noFill/>
                  </a:rPr>
                  <a:t> </a:t>
                </a:r>
              </a:p>
            </p:txBody>
          </p:sp>
        </mc:Fallback>
      </mc:AlternateContent>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61</a:t>
            </a:fld>
            <a:endParaRPr lang="es-ES"/>
          </a:p>
        </p:txBody>
      </p:sp>
    </p:spTree>
    <p:extLst>
      <p:ext uri="{BB962C8B-B14F-4D97-AF65-F5344CB8AC3E}">
        <p14:creationId xmlns:p14="http://schemas.microsoft.com/office/powerpoint/2010/main" val="22862448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Ejercicio</a:t>
            </a:r>
          </a:p>
        </p:txBody>
      </p:sp>
      <p:sp>
        <p:nvSpPr>
          <p:cNvPr id="3" name="2 Marcador de contenido"/>
          <p:cNvSpPr>
            <a:spLocks noGrp="1"/>
          </p:cNvSpPr>
          <p:nvPr>
            <p:ph idx="1"/>
          </p:nvPr>
        </p:nvSpPr>
        <p:spPr/>
        <p:txBody>
          <a:bodyPr>
            <a:normAutofit/>
          </a:bodyPr>
          <a:lstStyle/>
          <a:p>
            <a:r>
              <a:rPr lang="es-MX" sz="3200" dirty="0"/>
              <a:t>Demuestre que si </a:t>
            </a:r>
            <a:r>
              <a:rPr lang="es-MX" sz="3200" i="1" dirty="0">
                <a:latin typeface="Times New Roman" panose="02020603050405020304" pitchFamily="18" charset="0"/>
                <a:cs typeface="Times New Roman" panose="02020603050405020304" pitchFamily="18" charset="0"/>
              </a:rPr>
              <a:t>X</a:t>
            </a:r>
            <a:r>
              <a:rPr lang="es-MX" sz="3200" dirty="0"/>
              <a:t> es una variable aleatoria discreta con valor esperado </a:t>
            </a:r>
            <a:r>
              <a:rPr lang="es-MX" sz="3200" dirty="0">
                <a:sym typeface="Symbol"/>
              </a:rPr>
              <a:t></a:t>
            </a:r>
            <a:r>
              <a:rPr lang="es-MX" sz="3200" i="1" baseline="-25000" dirty="0">
                <a:latin typeface="Times New Roman" panose="02020603050405020304" pitchFamily="18" charset="0"/>
                <a:cs typeface="Times New Roman" panose="02020603050405020304" pitchFamily="18" charset="0"/>
                <a:sym typeface="Symbol"/>
              </a:rPr>
              <a:t>X</a:t>
            </a:r>
            <a:r>
              <a:rPr lang="es-MX" sz="3200" dirty="0">
                <a:sym typeface="Symbol"/>
              </a:rPr>
              <a:t>,</a:t>
            </a:r>
            <a:r>
              <a:rPr lang="es-MX" sz="3200" dirty="0"/>
              <a:t> entonces su varianza se puede escribir como</a:t>
            </a:r>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62</a:t>
            </a:fld>
            <a:endParaRPr lang="es-ES"/>
          </a:p>
        </p:txBody>
      </p:sp>
      <p:pic>
        <p:nvPicPr>
          <p:cNvPr id="7" name="6 Imagen"/>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835696" y="3507854"/>
            <a:ext cx="4638172" cy="504686"/>
          </a:xfrm>
          <a:prstGeom prst="rect">
            <a:avLst/>
          </a:prstGeom>
        </p:spPr>
      </p:pic>
    </p:spTree>
    <p:extLst>
      <p:ext uri="{BB962C8B-B14F-4D97-AF65-F5344CB8AC3E}">
        <p14:creationId xmlns:p14="http://schemas.microsoft.com/office/powerpoint/2010/main" val="2165134233"/>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Ejercicio</a:t>
            </a:r>
          </a:p>
        </p:txBody>
      </p:sp>
      <p:sp>
        <p:nvSpPr>
          <p:cNvPr id="3" name="2 Marcador de contenido"/>
          <p:cNvSpPr>
            <a:spLocks noGrp="1"/>
          </p:cNvSpPr>
          <p:nvPr>
            <p:ph idx="1"/>
          </p:nvPr>
        </p:nvSpPr>
        <p:spPr/>
        <p:txBody>
          <a:bodyPr>
            <a:normAutofit/>
          </a:bodyPr>
          <a:lstStyle/>
          <a:p>
            <a:r>
              <a:rPr lang="es-MX" sz="3200" dirty="0"/>
              <a:t>Demuestre que si </a:t>
            </a:r>
            <a:r>
              <a:rPr lang="es-MX" sz="3200" i="1" dirty="0">
                <a:latin typeface="Times New Roman" panose="02020603050405020304" pitchFamily="18" charset="0"/>
                <a:cs typeface="Times New Roman" panose="02020603050405020304" pitchFamily="18" charset="0"/>
              </a:rPr>
              <a:t>X</a:t>
            </a:r>
            <a:r>
              <a:rPr lang="es-MX" sz="3200" dirty="0"/>
              <a:t> es una variable aleatoria discreta y </a:t>
            </a:r>
            <a:r>
              <a:rPr lang="es-MX" sz="3200" dirty="0" err="1"/>
              <a:t>a,b</a:t>
            </a:r>
            <a:r>
              <a:rPr lang="es-MX" sz="3200" dirty="0" err="1">
                <a:sym typeface="Symbol"/>
              </a:rPr>
              <a:t>R</a:t>
            </a:r>
            <a:r>
              <a:rPr lang="es-MX" sz="3200" dirty="0"/>
              <a:t>, entonces</a:t>
            </a:r>
          </a:p>
          <a:p>
            <a:pPr marL="514350" indent="-514350">
              <a:buFont typeface="+mj-lt"/>
              <a:buAutoNum type="alphaLcParenR"/>
            </a:pPr>
            <a:r>
              <a:rPr lang="es-MX" sz="3200" dirty="0"/>
              <a:t> </a:t>
            </a:r>
          </a:p>
          <a:p>
            <a:pPr marL="514350" indent="-514350">
              <a:buFont typeface="+mj-lt"/>
              <a:buAutoNum type="alphaLcParenR"/>
            </a:pPr>
            <a:r>
              <a:rPr lang="es-MX" sz="3200" dirty="0"/>
              <a:t> </a:t>
            </a:r>
          </a:p>
          <a:p>
            <a:pPr marL="514350" indent="-514350">
              <a:buFont typeface="+mj-lt"/>
              <a:buAutoNum type="alphaLcParenR"/>
            </a:pPr>
            <a:r>
              <a:rPr lang="es-MX" sz="3200" dirty="0"/>
              <a:t> </a:t>
            </a:r>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63</a:t>
            </a:fld>
            <a:endParaRPr lang="es-ES"/>
          </a:p>
        </p:txBody>
      </p:sp>
      <p:pic>
        <p:nvPicPr>
          <p:cNvPr id="10" name="9 Imagen"/>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115616" y="2427734"/>
            <a:ext cx="1577448" cy="402286"/>
          </a:xfrm>
          <a:prstGeom prst="rect">
            <a:avLst/>
          </a:prstGeom>
        </p:spPr>
      </p:pic>
      <p:pic>
        <p:nvPicPr>
          <p:cNvPr id="12" name="11 Imagen"/>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115616" y="2982420"/>
            <a:ext cx="2840382" cy="402286"/>
          </a:xfrm>
          <a:prstGeom prst="rect">
            <a:avLst/>
          </a:prstGeom>
        </p:spPr>
      </p:pic>
      <p:pic>
        <p:nvPicPr>
          <p:cNvPr id="11" name="10 Imagen"/>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115615" y="3590042"/>
            <a:ext cx="4256915" cy="402286"/>
          </a:xfrm>
          <a:prstGeom prst="rect">
            <a:avLst/>
          </a:prstGeom>
        </p:spPr>
      </p:pic>
    </p:spTree>
    <p:extLst>
      <p:ext uri="{BB962C8B-B14F-4D97-AF65-F5344CB8AC3E}">
        <p14:creationId xmlns:p14="http://schemas.microsoft.com/office/powerpoint/2010/main" val="3783721591"/>
      </p:ext>
    </p:extLst>
  </p:cSld>
  <p:clrMapOvr>
    <a:masterClrMapping/>
  </p:clrMapOvr>
  <p:transition spd="slow">
    <p:push dir="d"/>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Ejercicio</a:t>
            </a:r>
          </a:p>
        </p:txBody>
      </p:sp>
      <p:sp>
        <p:nvSpPr>
          <p:cNvPr id="3" name="2 Marcador de contenido"/>
          <p:cNvSpPr>
            <a:spLocks noGrp="1"/>
          </p:cNvSpPr>
          <p:nvPr>
            <p:ph idx="1"/>
          </p:nvPr>
        </p:nvSpPr>
        <p:spPr/>
        <p:txBody>
          <a:bodyPr>
            <a:normAutofit/>
          </a:bodyPr>
          <a:lstStyle/>
          <a:p>
            <a:r>
              <a:rPr lang="es-MX" sz="3200" dirty="0"/>
              <a:t>Demuestre que si </a:t>
            </a:r>
            <a:r>
              <a:rPr lang="es-MX" sz="3200" i="1" dirty="0">
                <a:latin typeface="Times New Roman" panose="02020603050405020304" pitchFamily="18" charset="0"/>
                <a:cs typeface="Times New Roman" panose="02020603050405020304" pitchFamily="18" charset="0"/>
              </a:rPr>
              <a:t>X</a:t>
            </a:r>
            <a:r>
              <a:rPr lang="es-MX" sz="3200" dirty="0"/>
              <a:t> es una variable aleatoria y </a:t>
            </a:r>
            <a:r>
              <a:rPr lang="es-MX" sz="3200" dirty="0" err="1"/>
              <a:t>a,b</a:t>
            </a:r>
            <a:r>
              <a:rPr lang="es-MX" sz="3200" dirty="0" err="1">
                <a:sym typeface="Symbol"/>
              </a:rPr>
              <a:t>R</a:t>
            </a:r>
            <a:r>
              <a:rPr lang="es-MX" sz="3200" dirty="0"/>
              <a:t>, entonces</a:t>
            </a:r>
          </a:p>
          <a:p>
            <a:pPr marL="514350" indent="-514350">
              <a:buFont typeface="+mj-lt"/>
              <a:buAutoNum type="alphaLcParenR"/>
            </a:pPr>
            <a:r>
              <a:rPr lang="es-MX" sz="3200" dirty="0"/>
              <a:t> </a:t>
            </a:r>
          </a:p>
          <a:p>
            <a:pPr marL="514350" indent="-514350">
              <a:buFont typeface="+mj-lt"/>
              <a:buAutoNum type="alphaLcParenR"/>
            </a:pPr>
            <a:r>
              <a:rPr lang="es-MX" sz="3200" dirty="0"/>
              <a:t> </a:t>
            </a:r>
          </a:p>
          <a:p>
            <a:pPr marL="514350" indent="-514350">
              <a:buFont typeface="+mj-lt"/>
              <a:buAutoNum type="alphaLcParenR"/>
            </a:pPr>
            <a:r>
              <a:rPr lang="es-MX" sz="3200" dirty="0"/>
              <a:t> </a:t>
            </a:r>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64</a:t>
            </a:fld>
            <a:endParaRPr lang="es-ES"/>
          </a:p>
        </p:txBody>
      </p:sp>
      <p:pic>
        <p:nvPicPr>
          <p:cNvPr id="7" name="6 Imagen"/>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115616" y="2427734"/>
            <a:ext cx="1967543" cy="402286"/>
          </a:xfrm>
          <a:prstGeom prst="rect">
            <a:avLst/>
          </a:prstGeom>
        </p:spPr>
      </p:pic>
      <p:pic>
        <p:nvPicPr>
          <p:cNvPr id="8" name="7 Imagen"/>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115616" y="2982420"/>
            <a:ext cx="3837563" cy="436419"/>
          </a:xfrm>
          <a:prstGeom prst="rect">
            <a:avLst/>
          </a:prstGeom>
        </p:spPr>
      </p:pic>
      <p:pic>
        <p:nvPicPr>
          <p:cNvPr id="10" name="9 Imagen"/>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115616" y="3541798"/>
            <a:ext cx="4017980" cy="402286"/>
          </a:xfrm>
          <a:prstGeom prst="rect">
            <a:avLst/>
          </a:prstGeom>
        </p:spPr>
      </p:pic>
    </p:spTree>
    <p:extLst>
      <p:ext uri="{BB962C8B-B14F-4D97-AF65-F5344CB8AC3E}">
        <p14:creationId xmlns:p14="http://schemas.microsoft.com/office/powerpoint/2010/main" val="1840172066"/>
      </p:ext>
    </p:extLst>
  </p:cSld>
  <p:clrMapOvr>
    <a:masterClrMapping/>
  </p:clrMapOvr>
  <p:transition spd="slow">
    <p:push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Ejercicio</a:t>
            </a:r>
          </a:p>
        </p:txBody>
      </p:sp>
      <p:sp>
        <p:nvSpPr>
          <p:cNvPr id="3" name="2 Marcador de contenido"/>
          <p:cNvSpPr>
            <a:spLocks noGrp="1"/>
          </p:cNvSpPr>
          <p:nvPr>
            <p:ph idx="1"/>
          </p:nvPr>
        </p:nvSpPr>
        <p:spPr>
          <a:xfrm>
            <a:off x="457200" y="1221600"/>
            <a:ext cx="8229600" cy="3657600"/>
          </a:xfrm>
        </p:spPr>
        <p:txBody>
          <a:bodyPr>
            <a:normAutofit/>
          </a:bodyPr>
          <a:lstStyle/>
          <a:p>
            <a:r>
              <a:rPr lang="es-MX" sz="2800" dirty="0"/>
              <a:t>Considere el experimento de lanzar un dado y observar el número de puntos que muestra la cara que queda hacia arriba</a:t>
            </a:r>
          </a:p>
          <a:p>
            <a:r>
              <a:rPr lang="es-MX" sz="2800" dirty="0"/>
              <a:t>Sea </a:t>
            </a:r>
            <a:r>
              <a:rPr lang="es-MX" sz="2800" i="1" dirty="0">
                <a:latin typeface="Times New Roman" panose="02020603050405020304" pitchFamily="18" charset="0"/>
                <a:cs typeface="Times New Roman" panose="02020603050405020304" pitchFamily="18" charset="0"/>
              </a:rPr>
              <a:t>X</a:t>
            </a:r>
            <a:r>
              <a:rPr lang="es-MX" sz="2800" dirty="0"/>
              <a:t> = Número de puntos mostrados</a:t>
            </a:r>
          </a:p>
          <a:p>
            <a:pPr marL="514350" indent="-514350">
              <a:buFont typeface="+mj-lt"/>
              <a:buAutoNum type="alphaLcParenR"/>
            </a:pPr>
            <a:r>
              <a:rPr lang="es-MX" sz="2800" dirty="0"/>
              <a:t>Calcule E(X)</a:t>
            </a:r>
          </a:p>
          <a:p>
            <a:pPr marL="514350" indent="-514350">
              <a:buFont typeface="+mj-lt"/>
              <a:buAutoNum type="alphaLcParenR"/>
            </a:pPr>
            <a:r>
              <a:rPr lang="es-MX" sz="2800" dirty="0"/>
              <a:t>Calcule Var(X)</a:t>
            </a:r>
            <a:endParaRPr lang="es-MX" sz="2400" dirty="0"/>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65</a:t>
            </a:fld>
            <a:endParaRPr lang="es-ES"/>
          </a:p>
        </p:txBody>
      </p:sp>
      <p:pic>
        <p:nvPicPr>
          <p:cNvPr id="95234"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5970" y="3486497"/>
            <a:ext cx="2738438" cy="1533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6 Imagen"/>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347864" y="627534"/>
            <a:ext cx="3136000" cy="307810"/>
          </a:xfrm>
          <a:prstGeom prst="rect">
            <a:avLst/>
          </a:prstGeom>
        </p:spPr>
      </p:pic>
    </p:spTree>
    <p:extLst>
      <p:ext uri="{BB962C8B-B14F-4D97-AF65-F5344CB8AC3E}">
        <p14:creationId xmlns:p14="http://schemas.microsoft.com/office/powerpoint/2010/main" val="197726244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95234"/>
                                        </p:tgtEl>
                                        <p:attrNameLst>
                                          <p:attrName>style.visibility</p:attrName>
                                        </p:attrNameLst>
                                      </p:cBhvr>
                                      <p:to>
                                        <p:strVal val="visible"/>
                                      </p:to>
                                    </p:set>
                                    <p:anim calcmode="lin" valueType="num">
                                      <p:cBhvr additive="base">
                                        <p:cTn id="7" dur="500" fill="hold"/>
                                        <p:tgtEl>
                                          <p:spTgt spid="95234"/>
                                        </p:tgtEl>
                                        <p:attrNameLst>
                                          <p:attrName>ppt_x</p:attrName>
                                        </p:attrNameLst>
                                      </p:cBhvr>
                                      <p:tavLst>
                                        <p:tav tm="0">
                                          <p:val>
                                            <p:strVal val="0-#ppt_w/2"/>
                                          </p:val>
                                        </p:tav>
                                        <p:tav tm="100000">
                                          <p:val>
                                            <p:strVal val="#ppt_x"/>
                                          </p:val>
                                        </p:tav>
                                      </p:tavLst>
                                    </p:anim>
                                    <p:anim calcmode="lin" valueType="num">
                                      <p:cBhvr additive="base">
                                        <p:cTn id="8" dur="500" fill="hold"/>
                                        <p:tgtEl>
                                          <p:spTgt spid="9523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Ejercicio. Gráfica de f</a:t>
            </a:r>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66</a:t>
            </a:fld>
            <a:endParaRPr lang="es-ES"/>
          </a:p>
        </p:txBody>
      </p:sp>
      <p:pic>
        <p:nvPicPr>
          <p:cNvPr id="9421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35941" y="1200150"/>
            <a:ext cx="7072119"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83150223"/>
      </p:ext>
    </p:extLst>
  </p:cSld>
  <p:clrMapOvr>
    <a:masterClrMapping/>
  </p:clrMapOvr>
  <p:transition spd="slow">
    <p:cover dir="rd"/>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Ejercicio. E(X)</a:t>
            </a:r>
          </a:p>
        </p:txBody>
      </p:sp>
      <p:sp>
        <p:nvSpPr>
          <p:cNvPr id="3" name="2 Marcador de contenido"/>
          <p:cNvSpPr>
            <a:spLocks noGrp="1"/>
          </p:cNvSpPr>
          <p:nvPr>
            <p:ph idx="1"/>
          </p:nvPr>
        </p:nvSpPr>
        <p:spPr>
          <a:xfrm>
            <a:off x="457200" y="1221600"/>
            <a:ext cx="8229600" cy="3657600"/>
          </a:xfrm>
        </p:spPr>
        <p:txBody>
          <a:bodyPr>
            <a:normAutofit/>
          </a:bodyPr>
          <a:lstStyle/>
          <a:p>
            <a:pPr marL="514350" indent="-514350">
              <a:buFont typeface="+mj-lt"/>
              <a:buAutoNum type="alphaLcParenR"/>
            </a:pPr>
            <a:r>
              <a:rPr lang="es-MX" sz="2800" dirty="0"/>
              <a:t>Calcule E(X)</a:t>
            </a:r>
          </a:p>
          <a:p>
            <a:pPr marL="0" indent="0">
              <a:buNone/>
            </a:pPr>
            <a:endParaRPr lang="es-MX" sz="2800" dirty="0"/>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67</a:t>
            </a:fld>
            <a:endParaRPr lang="es-ES"/>
          </a:p>
        </p:txBody>
      </p:sp>
      <p:pic>
        <p:nvPicPr>
          <p:cNvPr id="95234" name="Pictur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8264" y="3628771"/>
            <a:ext cx="2738438" cy="1533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6 Imagen"/>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580112" y="654142"/>
            <a:ext cx="3136000" cy="307810"/>
          </a:xfrm>
          <a:prstGeom prst="rect">
            <a:avLst/>
          </a:prstGeom>
        </p:spPr>
      </p:pic>
      <p:pic>
        <p:nvPicPr>
          <p:cNvPr id="9" name="2 Imagen"/>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899592" y="1756777"/>
            <a:ext cx="3208534" cy="431543"/>
          </a:xfrm>
          <a:prstGeom prst="rect">
            <a:avLst/>
          </a:prstGeom>
        </p:spPr>
      </p:pic>
      <mc:AlternateContent xmlns:mc="http://schemas.openxmlformats.org/markup-compatibility/2006" xmlns:a14="http://schemas.microsoft.com/office/drawing/2010/main">
        <mc:Choice Requires="a14">
          <p:sp>
            <p:nvSpPr>
              <p:cNvPr id="8" name="CuadroTexto 7"/>
              <p:cNvSpPr txBox="1"/>
              <p:nvPr/>
            </p:nvSpPr>
            <p:spPr>
              <a:xfrm>
                <a:off x="107504" y="2052601"/>
                <a:ext cx="8732967" cy="1038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𝐸</m:t>
                      </m:r>
                      <m:d>
                        <m:dPr>
                          <m:ctrlPr>
                            <a:rPr lang="es-MX" b="0" i="1" smtClean="0">
                              <a:latin typeface="Cambria Math" panose="02040503050406030204" pitchFamily="18" charset="0"/>
                            </a:rPr>
                          </m:ctrlPr>
                        </m:dPr>
                        <m:e>
                          <m:r>
                            <a:rPr lang="es-MX" b="0" i="1" smtClean="0">
                              <a:latin typeface="Cambria Math" panose="02040503050406030204" pitchFamily="18" charset="0"/>
                            </a:rPr>
                            <m:t>𝑋</m:t>
                          </m:r>
                        </m:e>
                      </m:d>
                      <m:r>
                        <a:rPr lang="es-MX" b="0" i="1" smtClean="0">
                          <a:latin typeface="Cambria Math" panose="02040503050406030204" pitchFamily="18" charset="0"/>
                        </a:rPr>
                        <m:t>=</m:t>
                      </m:r>
                      <m:nary>
                        <m:naryPr>
                          <m:chr m:val="∑"/>
                          <m:ctrlPr>
                            <a:rPr lang="es-MX" b="0" i="1" smtClean="0">
                              <a:latin typeface="Cambria Math" panose="02040503050406030204" pitchFamily="18" charset="0"/>
                            </a:rPr>
                          </m:ctrlPr>
                        </m:naryPr>
                        <m:sub>
                          <m:r>
                            <m:rPr>
                              <m:brk m:alnAt="23"/>
                            </m:rPr>
                            <a:rPr lang="es-MX" b="0" i="1" smtClean="0">
                              <a:latin typeface="Cambria Math" panose="02040503050406030204" pitchFamily="18" charset="0"/>
                            </a:rPr>
                            <m:t>𝑥</m:t>
                          </m:r>
                          <m:r>
                            <a:rPr lang="es-MX" b="0" i="1" smtClean="0">
                              <a:latin typeface="Cambria Math" panose="02040503050406030204" pitchFamily="18" charset="0"/>
                            </a:rPr>
                            <m:t>=1</m:t>
                          </m:r>
                        </m:sub>
                        <m:sup>
                          <m:r>
                            <a:rPr lang="es-MX" b="0" i="1" smtClean="0">
                              <a:latin typeface="Cambria Math" panose="02040503050406030204" pitchFamily="18" charset="0"/>
                            </a:rPr>
                            <m:t>6</m:t>
                          </m:r>
                        </m:sup>
                        <m:e>
                          <m:r>
                            <a:rPr lang="es-MX" b="0" i="1" smtClean="0">
                              <a:latin typeface="Cambria Math" panose="02040503050406030204" pitchFamily="18" charset="0"/>
                            </a:rPr>
                            <m:t>𝑥𝑓</m:t>
                          </m:r>
                          <m:d>
                            <m:dPr>
                              <m:ctrlPr>
                                <a:rPr lang="es-MX" b="0" i="1" smtClean="0">
                                  <a:latin typeface="Cambria Math" panose="02040503050406030204" pitchFamily="18" charset="0"/>
                                </a:rPr>
                              </m:ctrlPr>
                            </m:dPr>
                            <m:e>
                              <m:r>
                                <a:rPr lang="es-MX" b="0" i="1" smtClean="0">
                                  <a:latin typeface="Cambria Math" panose="02040503050406030204" pitchFamily="18" charset="0"/>
                                </a:rPr>
                                <m:t>𝑥</m:t>
                              </m:r>
                            </m:e>
                          </m:d>
                        </m:e>
                      </m:nary>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𝑥</m:t>
                          </m:r>
                        </m:e>
                        <m:sub>
                          <m:r>
                            <a:rPr lang="es-MX" b="0" i="1" smtClean="0">
                              <a:latin typeface="Cambria Math" panose="02040503050406030204" pitchFamily="18" charset="0"/>
                            </a:rPr>
                            <m:t>1</m:t>
                          </m:r>
                        </m:sub>
                      </m:sSub>
                      <m:r>
                        <a:rPr lang="es-MX" b="0" i="1" smtClean="0">
                          <a:latin typeface="Cambria Math" panose="02040503050406030204" pitchFamily="18" charset="0"/>
                        </a:rPr>
                        <m:t>𝑓</m:t>
                      </m:r>
                      <m:d>
                        <m:dPr>
                          <m:ctrlPr>
                            <a:rPr lang="es-MX" b="0" i="1" smtClean="0">
                              <a:latin typeface="Cambria Math" panose="02040503050406030204" pitchFamily="18" charset="0"/>
                            </a:rPr>
                          </m:ctrlPr>
                        </m:dPr>
                        <m:e>
                          <m:sSub>
                            <m:sSubPr>
                              <m:ctrlPr>
                                <a:rPr lang="es-MX" b="0" i="1" smtClean="0">
                                  <a:latin typeface="Cambria Math" panose="02040503050406030204" pitchFamily="18" charset="0"/>
                                </a:rPr>
                              </m:ctrlPr>
                            </m:sSubPr>
                            <m:e>
                              <m:r>
                                <a:rPr lang="es-MX" b="0" i="1" smtClean="0">
                                  <a:latin typeface="Cambria Math" panose="02040503050406030204" pitchFamily="18" charset="0"/>
                                </a:rPr>
                                <m:t>𝑥</m:t>
                              </m:r>
                            </m:e>
                            <m:sub>
                              <m:r>
                                <a:rPr lang="es-MX" b="0" i="1" smtClean="0">
                                  <a:latin typeface="Cambria Math" panose="02040503050406030204" pitchFamily="18" charset="0"/>
                                </a:rPr>
                                <m:t>1</m:t>
                              </m:r>
                            </m:sub>
                          </m:sSub>
                        </m:e>
                      </m:d>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𝑥</m:t>
                          </m:r>
                        </m:e>
                        <m:sub>
                          <m:r>
                            <a:rPr lang="es-MX" b="0" i="1" smtClean="0">
                              <a:latin typeface="Cambria Math" panose="02040503050406030204" pitchFamily="18" charset="0"/>
                            </a:rPr>
                            <m:t>2</m:t>
                          </m:r>
                        </m:sub>
                      </m:sSub>
                      <m:r>
                        <a:rPr lang="es-MX" b="0" i="1" smtClean="0">
                          <a:latin typeface="Cambria Math" panose="02040503050406030204" pitchFamily="18" charset="0"/>
                        </a:rPr>
                        <m:t>𝑓</m:t>
                      </m:r>
                      <m:d>
                        <m:dPr>
                          <m:ctrlPr>
                            <a:rPr lang="es-MX" b="0" i="1" smtClean="0">
                              <a:latin typeface="Cambria Math" panose="02040503050406030204" pitchFamily="18" charset="0"/>
                            </a:rPr>
                          </m:ctrlPr>
                        </m:dPr>
                        <m:e>
                          <m:sSub>
                            <m:sSubPr>
                              <m:ctrlPr>
                                <a:rPr lang="es-MX" b="0" i="1" smtClean="0">
                                  <a:latin typeface="Cambria Math" panose="02040503050406030204" pitchFamily="18" charset="0"/>
                                </a:rPr>
                              </m:ctrlPr>
                            </m:sSubPr>
                            <m:e>
                              <m:r>
                                <a:rPr lang="es-MX" b="0" i="1" smtClean="0">
                                  <a:latin typeface="Cambria Math" panose="02040503050406030204" pitchFamily="18" charset="0"/>
                                </a:rPr>
                                <m:t>𝑥</m:t>
                              </m:r>
                            </m:e>
                            <m:sub>
                              <m:r>
                                <a:rPr lang="es-MX" b="0" i="1" smtClean="0">
                                  <a:latin typeface="Cambria Math" panose="02040503050406030204" pitchFamily="18" charset="0"/>
                                </a:rPr>
                                <m:t>2</m:t>
                              </m:r>
                            </m:sub>
                          </m:sSub>
                        </m:e>
                      </m:d>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𝑥</m:t>
                          </m:r>
                        </m:e>
                        <m:sub>
                          <m:r>
                            <a:rPr lang="es-MX" b="0" i="1" smtClean="0">
                              <a:latin typeface="Cambria Math" panose="02040503050406030204" pitchFamily="18" charset="0"/>
                            </a:rPr>
                            <m:t>4</m:t>
                          </m:r>
                        </m:sub>
                      </m:sSub>
                      <m:r>
                        <a:rPr lang="es-MX" b="0" i="1" smtClean="0">
                          <a:latin typeface="Cambria Math" panose="02040503050406030204" pitchFamily="18" charset="0"/>
                        </a:rPr>
                        <m:t>𝑓</m:t>
                      </m:r>
                      <m:d>
                        <m:dPr>
                          <m:ctrlPr>
                            <a:rPr lang="es-MX" b="0" i="1" smtClean="0">
                              <a:latin typeface="Cambria Math" panose="02040503050406030204" pitchFamily="18" charset="0"/>
                            </a:rPr>
                          </m:ctrlPr>
                        </m:dPr>
                        <m:e>
                          <m:sSub>
                            <m:sSubPr>
                              <m:ctrlPr>
                                <a:rPr lang="es-MX" b="0" i="1" smtClean="0">
                                  <a:latin typeface="Cambria Math" panose="02040503050406030204" pitchFamily="18" charset="0"/>
                                </a:rPr>
                              </m:ctrlPr>
                            </m:sSubPr>
                            <m:e>
                              <m:r>
                                <a:rPr lang="es-MX" b="0" i="1" smtClean="0">
                                  <a:latin typeface="Cambria Math" panose="02040503050406030204" pitchFamily="18" charset="0"/>
                                </a:rPr>
                                <m:t>𝑥</m:t>
                              </m:r>
                            </m:e>
                            <m:sub>
                              <m:r>
                                <a:rPr lang="es-MX" b="0" i="1" smtClean="0">
                                  <a:latin typeface="Cambria Math" panose="02040503050406030204" pitchFamily="18" charset="0"/>
                                </a:rPr>
                                <m:t>4</m:t>
                              </m:r>
                            </m:sub>
                          </m:sSub>
                        </m:e>
                      </m:d>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𝑥</m:t>
                          </m:r>
                        </m:e>
                        <m:sub>
                          <m:r>
                            <a:rPr lang="es-MX" b="0" i="1" smtClean="0">
                              <a:latin typeface="Cambria Math" panose="02040503050406030204" pitchFamily="18" charset="0"/>
                            </a:rPr>
                            <m:t>6</m:t>
                          </m:r>
                        </m:sub>
                      </m:sSub>
                      <m:r>
                        <a:rPr lang="es-MX" b="0" i="1" smtClean="0">
                          <a:latin typeface="Cambria Math" panose="02040503050406030204" pitchFamily="18" charset="0"/>
                        </a:rPr>
                        <m:t>𝑓</m:t>
                      </m:r>
                      <m:r>
                        <a:rPr lang="es-MX" b="0" i="1" smtClean="0">
                          <a:latin typeface="Cambria Math" panose="02040503050406030204" pitchFamily="18" charset="0"/>
                        </a:rPr>
                        <m:t>(</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𝑥</m:t>
                          </m:r>
                        </m:e>
                        <m:sub>
                          <m:r>
                            <a:rPr lang="es-MX" b="0" i="1" smtClean="0">
                              <a:latin typeface="Cambria Math" panose="02040503050406030204" pitchFamily="18" charset="0"/>
                            </a:rPr>
                            <m:t>6</m:t>
                          </m:r>
                        </m:sub>
                      </m:sSub>
                      <m:r>
                        <a:rPr lang="es-MX" b="0" i="1" smtClean="0">
                          <a:latin typeface="Cambria Math" panose="02040503050406030204" pitchFamily="18" charset="0"/>
                        </a:rPr>
                        <m:t>)</m:t>
                      </m:r>
                    </m:oMath>
                  </m:oMathPara>
                </a14:m>
                <a:endParaRPr lang="es-MX" dirty="0"/>
              </a:p>
            </p:txBody>
          </p:sp>
        </mc:Choice>
        <mc:Fallback xmlns="">
          <p:sp>
            <p:nvSpPr>
              <p:cNvPr id="8" name="CuadroTexto 7"/>
              <p:cNvSpPr txBox="1">
                <a:spLocks noRot="1" noChangeAspect="1" noMove="1" noResize="1" noEditPoints="1" noAdjustHandles="1" noChangeArrowheads="1" noChangeShapeType="1" noTextEdit="1"/>
              </p:cNvSpPr>
              <p:nvPr/>
            </p:nvSpPr>
            <p:spPr>
              <a:xfrm>
                <a:off x="107504" y="2052601"/>
                <a:ext cx="8732967" cy="1038298"/>
              </a:xfrm>
              <a:prstGeom prst="rect">
                <a:avLst/>
              </a:prstGeom>
              <a:blipFill>
                <a:blip r:embed="rId7"/>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0" name="CuadroTexto 9"/>
              <p:cNvSpPr txBox="1"/>
              <p:nvPr/>
            </p:nvSpPr>
            <p:spPr>
              <a:xfrm>
                <a:off x="468747" y="3137843"/>
                <a:ext cx="7151253" cy="693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𝐸</m:t>
                      </m:r>
                      <m:d>
                        <m:dPr>
                          <m:ctrlPr>
                            <a:rPr lang="es-MX" b="0" i="1" smtClean="0">
                              <a:latin typeface="Cambria Math" panose="02040503050406030204" pitchFamily="18" charset="0"/>
                            </a:rPr>
                          </m:ctrlPr>
                        </m:dPr>
                        <m:e>
                          <m:r>
                            <a:rPr lang="es-MX" b="0" i="1" smtClean="0">
                              <a:latin typeface="Cambria Math" panose="02040503050406030204" pitchFamily="18" charset="0"/>
                            </a:rPr>
                            <m:t>𝑋</m:t>
                          </m:r>
                        </m:e>
                      </m:d>
                      <m:r>
                        <a:rPr lang="es-MX" b="0" i="1" smtClean="0">
                          <a:latin typeface="Cambria Math" panose="02040503050406030204" pitchFamily="18" charset="0"/>
                        </a:rPr>
                        <m:t>=1×</m:t>
                      </m:r>
                      <m:f>
                        <m:fPr>
                          <m:ctrlPr>
                            <a:rPr lang="es-MX" b="0" i="1" smtClean="0">
                              <a:latin typeface="Cambria Math" panose="02040503050406030204" pitchFamily="18" charset="0"/>
                            </a:rPr>
                          </m:ctrlPr>
                        </m:fPr>
                        <m:num>
                          <m:r>
                            <a:rPr lang="es-MX" b="0" i="1" smtClean="0">
                              <a:latin typeface="Cambria Math" panose="02040503050406030204" pitchFamily="18" charset="0"/>
                            </a:rPr>
                            <m:t>1</m:t>
                          </m:r>
                        </m:num>
                        <m:den>
                          <m:r>
                            <a:rPr lang="es-MX" b="0" i="1" smtClean="0">
                              <a:latin typeface="Cambria Math" panose="02040503050406030204" pitchFamily="18" charset="0"/>
                            </a:rPr>
                            <m:t>6</m:t>
                          </m:r>
                        </m:den>
                      </m:f>
                      <m:r>
                        <a:rPr lang="es-MX" b="0" i="1" smtClean="0">
                          <a:latin typeface="Cambria Math" panose="02040503050406030204" pitchFamily="18" charset="0"/>
                        </a:rPr>
                        <m:t>+2×</m:t>
                      </m:r>
                      <m:f>
                        <m:fPr>
                          <m:ctrlPr>
                            <a:rPr lang="es-MX" b="0" i="1" smtClean="0">
                              <a:latin typeface="Cambria Math" panose="02040503050406030204" pitchFamily="18" charset="0"/>
                            </a:rPr>
                          </m:ctrlPr>
                        </m:fPr>
                        <m:num>
                          <m:r>
                            <a:rPr lang="es-MX" b="0" i="1" smtClean="0">
                              <a:latin typeface="Cambria Math" panose="02040503050406030204" pitchFamily="18" charset="0"/>
                            </a:rPr>
                            <m:t>1</m:t>
                          </m:r>
                        </m:num>
                        <m:den>
                          <m:r>
                            <a:rPr lang="es-MX" b="0" i="1" smtClean="0">
                              <a:latin typeface="Cambria Math" panose="02040503050406030204" pitchFamily="18" charset="0"/>
                            </a:rPr>
                            <m:t>6</m:t>
                          </m:r>
                        </m:den>
                      </m:f>
                      <m:r>
                        <a:rPr lang="es-MX" b="0" i="1" smtClean="0">
                          <a:latin typeface="Cambria Math" panose="02040503050406030204" pitchFamily="18" charset="0"/>
                        </a:rPr>
                        <m:t>+3×</m:t>
                      </m:r>
                      <m:f>
                        <m:fPr>
                          <m:ctrlPr>
                            <a:rPr lang="es-MX" b="0" i="1" smtClean="0">
                              <a:latin typeface="Cambria Math" panose="02040503050406030204" pitchFamily="18" charset="0"/>
                            </a:rPr>
                          </m:ctrlPr>
                        </m:fPr>
                        <m:num>
                          <m:r>
                            <a:rPr lang="es-MX" b="0" i="1" smtClean="0">
                              <a:latin typeface="Cambria Math" panose="02040503050406030204" pitchFamily="18" charset="0"/>
                            </a:rPr>
                            <m:t>1</m:t>
                          </m:r>
                        </m:num>
                        <m:den>
                          <m:r>
                            <a:rPr lang="es-MX" b="0" i="1" smtClean="0">
                              <a:latin typeface="Cambria Math" panose="02040503050406030204" pitchFamily="18" charset="0"/>
                            </a:rPr>
                            <m:t>6</m:t>
                          </m:r>
                        </m:den>
                      </m:f>
                      <m:r>
                        <a:rPr lang="es-MX" b="0" i="1" smtClean="0">
                          <a:latin typeface="Cambria Math" panose="02040503050406030204" pitchFamily="18" charset="0"/>
                        </a:rPr>
                        <m:t>+4×</m:t>
                      </m:r>
                      <m:f>
                        <m:fPr>
                          <m:ctrlPr>
                            <a:rPr lang="es-MX" b="0" i="1" smtClean="0">
                              <a:latin typeface="Cambria Math" panose="02040503050406030204" pitchFamily="18" charset="0"/>
                            </a:rPr>
                          </m:ctrlPr>
                        </m:fPr>
                        <m:num>
                          <m:r>
                            <a:rPr lang="es-MX" b="0" i="1" smtClean="0">
                              <a:latin typeface="Cambria Math" panose="02040503050406030204" pitchFamily="18" charset="0"/>
                            </a:rPr>
                            <m:t>1</m:t>
                          </m:r>
                        </m:num>
                        <m:den>
                          <m:r>
                            <a:rPr lang="es-MX" b="0" i="1" smtClean="0">
                              <a:latin typeface="Cambria Math" panose="02040503050406030204" pitchFamily="18" charset="0"/>
                            </a:rPr>
                            <m:t>6</m:t>
                          </m:r>
                        </m:den>
                      </m:f>
                      <m:r>
                        <a:rPr lang="es-MX" b="0" i="1" smtClean="0">
                          <a:latin typeface="Cambria Math" panose="02040503050406030204" pitchFamily="18" charset="0"/>
                        </a:rPr>
                        <m:t>+5×</m:t>
                      </m:r>
                      <m:f>
                        <m:fPr>
                          <m:ctrlPr>
                            <a:rPr lang="es-MX" b="0" i="1" smtClean="0">
                              <a:latin typeface="Cambria Math" panose="02040503050406030204" pitchFamily="18" charset="0"/>
                            </a:rPr>
                          </m:ctrlPr>
                        </m:fPr>
                        <m:num>
                          <m:r>
                            <a:rPr lang="es-MX" b="0" i="1" smtClean="0">
                              <a:latin typeface="Cambria Math" panose="02040503050406030204" pitchFamily="18" charset="0"/>
                            </a:rPr>
                            <m:t>1</m:t>
                          </m:r>
                        </m:num>
                        <m:den>
                          <m:r>
                            <a:rPr lang="es-MX" b="0" i="1" smtClean="0">
                              <a:latin typeface="Cambria Math" panose="02040503050406030204" pitchFamily="18" charset="0"/>
                            </a:rPr>
                            <m:t>6</m:t>
                          </m:r>
                        </m:den>
                      </m:f>
                      <m:r>
                        <a:rPr lang="es-MX" b="0" i="1" smtClean="0">
                          <a:latin typeface="Cambria Math" panose="02040503050406030204" pitchFamily="18" charset="0"/>
                        </a:rPr>
                        <m:t>+6×</m:t>
                      </m:r>
                      <m:f>
                        <m:fPr>
                          <m:ctrlPr>
                            <a:rPr lang="es-MX" b="0" i="1" smtClean="0">
                              <a:latin typeface="Cambria Math" panose="02040503050406030204" pitchFamily="18" charset="0"/>
                            </a:rPr>
                          </m:ctrlPr>
                        </m:fPr>
                        <m:num>
                          <m:r>
                            <a:rPr lang="es-MX" b="0" i="1" smtClean="0">
                              <a:latin typeface="Cambria Math" panose="02040503050406030204" pitchFamily="18" charset="0"/>
                            </a:rPr>
                            <m:t>1</m:t>
                          </m:r>
                        </m:num>
                        <m:den>
                          <m:r>
                            <a:rPr lang="es-MX" b="0" i="1" smtClean="0">
                              <a:latin typeface="Cambria Math" panose="02040503050406030204" pitchFamily="18" charset="0"/>
                            </a:rPr>
                            <m:t>6</m:t>
                          </m:r>
                        </m:den>
                      </m:f>
                    </m:oMath>
                  </m:oMathPara>
                </a14:m>
                <a:endParaRPr lang="es-MX" dirty="0"/>
              </a:p>
            </p:txBody>
          </p:sp>
        </mc:Choice>
        <mc:Fallback xmlns="">
          <p:sp>
            <p:nvSpPr>
              <p:cNvPr id="10" name="CuadroTexto 9"/>
              <p:cNvSpPr txBox="1">
                <a:spLocks noRot="1" noChangeAspect="1" noMove="1" noResize="1" noEditPoints="1" noAdjustHandles="1" noChangeArrowheads="1" noChangeShapeType="1" noTextEdit="1"/>
              </p:cNvSpPr>
              <p:nvPr/>
            </p:nvSpPr>
            <p:spPr>
              <a:xfrm>
                <a:off x="468747" y="3137843"/>
                <a:ext cx="7151253" cy="693844"/>
              </a:xfrm>
              <a:prstGeom prst="rect">
                <a:avLst/>
              </a:prstGeom>
              <a:blipFill>
                <a:blip r:embed="rId8"/>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1" name="CuadroTexto 10"/>
              <p:cNvSpPr txBox="1"/>
              <p:nvPr/>
            </p:nvSpPr>
            <p:spPr>
              <a:xfrm>
                <a:off x="303529" y="3952586"/>
                <a:ext cx="7228967" cy="693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𝐸</m:t>
                      </m:r>
                      <m:d>
                        <m:dPr>
                          <m:ctrlPr>
                            <a:rPr lang="es-MX" b="0" i="1" smtClean="0">
                              <a:latin typeface="Cambria Math" panose="02040503050406030204" pitchFamily="18" charset="0"/>
                            </a:rPr>
                          </m:ctrlPr>
                        </m:dPr>
                        <m:e>
                          <m:r>
                            <a:rPr lang="es-MX" b="0" i="1" smtClean="0">
                              <a:latin typeface="Cambria Math" panose="02040503050406030204" pitchFamily="18" charset="0"/>
                            </a:rPr>
                            <m:t>𝑋</m:t>
                          </m:r>
                        </m:e>
                      </m:d>
                      <m:r>
                        <a:rPr lang="es-MX" b="0" i="1" smtClean="0">
                          <a:latin typeface="Cambria Math" panose="02040503050406030204" pitchFamily="18" charset="0"/>
                        </a:rPr>
                        <m:t>=</m:t>
                      </m:r>
                      <m:f>
                        <m:fPr>
                          <m:ctrlPr>
                            <a:rPr lang="es-MX" b="0" i="1" smtClean="0">
                              <a:latin typeface="Cambria Math" panose="02040503050406030204" pitchFamily="18" charset="0"/>
                            </a:rPr>
                          </m:ctrlPr>
                        </m:fPr>
                        <m:num>
                          <m:r>
                            <a:rPr lang="es-MX" b="0" i="1" smtClean="0">
                              <a:latin typeface="Cambria Math" panose="02040503050406030204" pitchFamily="18" charset="0"/>
                            </a:rPr>
                            <m:t>1</m:t>
                          </m:r>
                        </m:num>
                        <m:den>
                          <m:r>
                            <a:rPr lang="es-MX" b="0" i="1" smtClean="0">
                              <a:latin typeface="Cambria Math" panose="02040503050406030204" pitchFamily="18" charset="0"/>
                            </a:rPr>
                            <m:t>6</m:t>
                          </m:r>
                        </m:den>
                      </m:f>
                      <m:d>
                        <m:dPr>
                          <m:ctrlPr>
                            <a:rPr lang="es-MX" b="0" i="1" smtClean="0">
                              <a:latin typeface="Cambria Math" panose="02040503050406030204" pitchFamily="18" charset="0"/>
                            </a:rPr>
                          </m:ctrlPr>
                        </m:dPr>
                        <m:e>
                          <m:r>
                            <a:rPr lang="es-MX" b="0" i="1" smtClean="0">
                              <a:latin typeface="Cambria Math" panose="02040503050406030204" pitchFamily="18" charset="0"/>
                            </a:rPr>
                            <m:t>1+2+3+4+5+6</m:t>
                          </m:r>
                        </m:e>
                      </m:d>
                      <m:r>
                        <a:rPr lang="es-MX" b="0" i="1" smtClean="0">
                          <a:latin typeface="Cambria Math" panose="02040503050406030204" pitchFamily="18" charset="0"/>
                        </a:rPr>
                        <m:t>=</m:t>
                      </m:r>
                      <m:f>
                        <m:fPr>
                          <m:ctrlPr>
                            <a:rPr lang="es-MX" b="0" i="1" smtClean="0">
                              <a:latin typeface="Cambria Math" panose="02040503050406030204" pitchFamily="18" charset="0"/>
                            </a:rPr>
                          </m:ctrlPr>
                        </m:fPr>
                        <m:num>
                          <m:r>
                            <a:rPr lang="es-MX" b="0" i="1" smtClean="0">
                              <a:latin typeface="Cambria Math" panose="02040503050406030204" pitchFamily="18" charset="0"/>
                            </a:rPr>
                            <m:t>1</m:t>
                          </m:r>
                        </m:num>
                        <m:den>
                          <m:r>
                            <a:rPr lang="es-MX" b="0" i="1" smtClean="0">
                              <a:latin typeface="Cambria Math" panose="02040503050406030204" pitchFamily="18" charset="0"/>
                            </a:rPr>
                            <m:t>6</m:t>
                          </m:r>
                        </m:den>
                      </m:f>
                      <m:d>
                        <m:dPr>
                          <m:ctrlPr>
                            <a:rPr lang="es-MX" b="0" i="1" smtClean="0">
                              <a:latin typeface="Cambria Math" panose="02040503050406030204" pitchFamily="18" charset="0"/>
                            </a:rPr>
                          </m:ctrlPr>
                        </m:dPr>
                        <m:e>
                          <m:r>
                            <a:rPr lang="es-MX" b="0" i="1" smtClean="0">
                              <a:latin typeface="Cambria Math" panose="02040503050406030204" pitchFamily="18" charset="0"/>
                            </a:rPr>
                            <m:t>21</m:t>
                          </m:r>
                        </m:e>
                      </m:d>
                      <m:r>
                        <a:rPr lang="es-MX" b="0" i="1" smtClean="0">
                          <a:latin typeface="Cambria Math" panose="02040503050406030204" pitchFamily="18" charset="0"/>
                        </a:rPr>
                        <m:t>=</m:t>
                      </m:r>
                      <m:f>
                        <m:fPr>
                          <m:ctrlPr>
                            <a:rPr lang="es-MX" b="0" i="1" smtClean="0">
                              <a:latin typeface="Cambria Math" panose="02040503050406030204" pitchFamily="18" charset="0"/>
                            </a:rPr>
                          </m:ctrlPr>
                        </m:fPr>
                        <m:num>
                          <m:r>
                            <a:rPr lang="es-MX" b="0" i="1" smtClean="0">
                              <a:latin typeface="Cambria Math" panose="02040503050406030204" pitchFamily="18" charset="0"/>
                            </a:rPr>
                            <m:t>21</m:t>
                          </m:r>
                        </m:num>
                        <m:den>
                          <m:r>
                            <a:rPr lang="es-MX" b="0" i="1" smtClean="0">
                              <a:latin typeface="Cambria Math" panose="02040503050406030204" pitchFamily="18" charset="0"/>
                            </a:rPr>
                            <m:t>6</m:t>
                          </m:r>
                        </m:den>
                      </m:f>
                      <m:r>
                        <a:rPr lang="es-MX" b="0" i="1" smtClean="0">
                          <a:latin typeface="Cambria Math" panose="02040503050406030204" pitchFamily="18" charset="0"/>
                        </a:rPr>
                        <m:t>=3.5</m:t>
                      </m:r>
                    </m:oMath>
                  </m:oMathPara>
                </a14:m>
                <a:endParaRPr lang="es-MX" dirty="0"/>
              </a:p>
            </p:txBody>
          </p:sp>
        </mc:Choice>
        <mc:Fallback xmlns="">
          <p:sp>
            <p:nvSpPr>
              <p:cNvPr id="11" name="CuadroTexto 10"/>
              <p:cNvSpPr txBox="1">
                <a:spLocks noRot="1" noChangeAspect="1" noMove="1" noResize="1" noEditPoints="1" noAdjustHandles="1" noChangeArrowheads="1" noChangeShapeType="1" noTextEdit="1"/>
              </p:cNvSpPr>
              <p:nvPr/>
            </p:nvSpPr>
            <p:spPr>
              <a:xfrm>
                <a:off x="303529" y="3952586"/>
                <a:ext cx="7228967" cy="693844"/>
              </a:xfrm>
              <a:prstGeom prst="rect">
                <a:avLst/>
              </a:prstGeom>
              <a:blipFill>
                <a:blip r:embed="rId9"/>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3" name="CuadroTexto 12"/>
              <p:cNvSpPr txBox="1"/>
              <p:nvPr/>
            </p:nvSpPr>
            <p:spPr>
              <a:xfrm>
                <a:off x="899592" y="4718006"/>
                <a:ext cx="15456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𝐸</m:t>
                      </m:r>
                      <m:d>
                        <m:dPr>
                          <m:ctrlPr>
                            <a:rPr lang="es-MX" b="0" i="1" smtClean="0">
                              <a:latin typeface="Cambria Math" panose="02040503050406030204" pitchFamily="18" charset="0"/>
                            </a:rPr>
                          </m:ctrlPr>
                        </m:dPr>
                        <m:e>
                          <m:r>
                            <a:rPr lang="es-MX" b="0" i="1" smtClean="0">
                              <a:latin typeface="Cambria Math" panose="02040503050406030204" pitchFamily="18" charset="0"/>
                            </a:rPr>
                            <m:t>𝑋</m:t>
                          </m:r>
                        </m:e>
                      </m:d>
                      <m:r>
                        <a:rPr lang="es-MX" b="0" i="1" smtClean="0">
                          <a:latin typeface="Cambria Math" panose="02040503050406030204" pitchFamily="18" charset="0"/>
                        </a:rPr>
                        <m:t>=3.5</m:t>
                      </m:r>
                    </m:oMath>
                  </m:oMathPara>
                </a14:m>
                <a:endParaRPr lang="es-MX" dirty="0"/>
              </a:p>
            </p:txBody>
          </p:sp>
        </mc:Choice>
        <mc:Fallback xmlns="">
          <p:sp>
            <p:nvSpPr>
              <p:cNvPr id="13" name="CuadroTexto 12"/>
              <p:cNvSpPr txBox="1">
                <a:spLocks noRot="1" noChangeAspect="1" noMove="1" noResize="1" noEditPoints="1" noAdjustHandles="1" noChangeArrowheads="1" noChangeShapeType="1" noTextEdit="1"/>
              </p:cNvSpPr>
              <p:nvPr/>
            </p:nvSpPr>
            <p:spPr>
              <a:xfrm>
                <a:off x="899592" y="4718006"/>
                <a:ext cx="1545616" cy="369332"/>
              </a:xfrm>
              <a:prstGeom prst="rect">
                <a:avLst/>
              </a:prstGeom>
              <a:blipFill>
                <a:blip r:embed="rId10"/>
                <a:stretch>
                  <a:fillRect l="-4348" r="-4743" b="-8197"/>
                </a:stretch>
              </a:blipFill>
            </p:spPr>
            <p:txBody>
              <a:bodyPr/>
              <a:lstStyle/>
              <a:p>
                <a:r>
                  <a:rPr lang="es-MX">
                    <a:noFill/>
                  </a:rPr>
                  <a:t> </a:t>
                </a:r>
              </a:p>
            </p:txBody>
          </p:sp>
        </mc:Fallback>
      </mc:AlternateContent>
    </p:spTree>
    <p:extLst>
      <p:ext uri="{BB962C8B-B14F-4D97-AF65-F5344CB8AC3E}">
        <p14:creationId xmlns:p14="http://schemas.microsoft.com/office/powerpoint/2010/main" val="51949246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95234"/>
                                        </p:tgtEl>
                                        <p:attrNameLst>
                                          <p:attrName>style.visibility</p:attrName>
                                        </p:attrNameLst>
                                      </p:cBhvr>
                                      <p:to>
                                        <p:strVal val="visible"/>
                                      </p:to>
                                    </p:set>
                                    <p:anim calcmode="lin" valueType="num">
                                      <p:cBhvr additive="base">
                                        <p:cTn id="7" dur="500" fill="hold"/>
                                        <p:tgtEl>
                                          <p:spTgt spid="95234"/>
                                        </p:tgtEl>
                                        <p:attrNameLst>
                                          <p:attrName>ppt_x</p:attrName>
                                        </p:attrNameLst>
                                      </p:cBhvr>
                                      <p:tavLst>
                                        <p:tav tm="0">
                                          <p:val>
                                            <p:strVal val="0-#ppt_w/2"/>
                                          </p:val>
                                        </p:tav>
                                        <p:tav tm="100000">
                                          <p:val>
                                            <p:strVal val="#ppt_x"/>
                                          </p:val>
                                        </p:tav>
                                      </p:tavLst>
                                    </p:anim>
                                    <p:anim calcmode="lin" valueType="num">
                                      <p:cBhvr additive="base">
                                        <p:cTn id="8" dur="500" fill="hold"/>
                                        <p:tgtEl>
                                          <p:spTgt spid="9523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Ejercicio. Var(X)</a:t>
            </a:r>
          </a:p>
        </p:txBody>
      </p:sp>
      <p:sp>
        <p:nvSpPr>
          <p:cNvPr id="3" name="2 Marcador de contenido"/>
          <p:cNvSpPr>
            <a:spLocks noGrp="1"/>
          </p:cNvSpPr>
          <p:nvPr>
            <p:ph idx="1"/>
          </p:nvPr>
        </p:nvSpPr>
        <p:spPr>
          <a:xfrm>
            <a:off x="457200" y="1214576"/>
            <a:ext cx="8229600" cy="592658"/>
          </a:xfrm>
        </p:spPr>
        <p:txBody>
          <a:bodyPr>
            <a:normAutofit/>
          </a:bodyPr>
          <a:lstStyle/>
          <a:p>
            <a:pPr marL="514350" indent="-514350">
              <a:buFont typeface="+mj-lt"/>
              <a:buAutoNum type="alphaLcParenR" startAt="2"/>
            </a:pPr>
            <a:r>
              <a:rPr lang="es-MX" sz="2800" dirty="0"/>
              <a:t>Calcule Var(X)</a:t>
            </a:r>
          </a:p>
          <a:p>
            <a:pPr marL="0" indent="0">
              <a:buNone/>
            </a:pPr>
            <a:endParaRPr lang="es-MX" sz="2800" dirty="0"/>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68</a:t>
            </a:fld>
            <a:endParaRPr lang="es-ES"/>
          </a:p>
        </p:txBody>
      </p:sp>
      <p:pic>
        <p:nvPicPr>
          <p:cNvPr id="95234"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8264" y="3628771"/>
            <a:ext cx="2738438" cy="1533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6 Imagen"/>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5580112" y="654142"/>
            <a:ext cx="3136000" cy="307810"/>
          </a:xfrm>
          <a:prstGeom prst="rect">
            <a:avLst/>
          </a:prstGeom>
        </p:spPr>
      </p:pic>
      <mc:AlternateContent xmlns:mc="http://schemas.openxmlformats.org/markup-compatibility/2006" xmlns:a14="http://schemas.microsoft.com/office/drawing/2010/main">
        <mc:Choice Requires="a14">
          <p:sp>
            <p:nvSpPr>
              <p:cNvPr id="8" name="CuadroTexto 7"/>
              <p:cNvSpPr txBox="1"/>
              <p:nvPr/>
            </p:nvSpPr>
            <p:spPr>
              <a:xfrm>
                <a:off x="5140174" y="1454308"/>
                <a:ext cx="3834255" cy="1038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𝑉𝑎𝑟</m:t>
                      </m:r>
                      <m:d>
                        <m:dPr>
                          <m:ctrlPr>
                            <a:rPr lang="es-MX" b="0" i="1" smtClean="0">
                              <a:latin typeface="Cambria Math" panose="02040503050406030204" pitchFamily="18" charset="0"/>
                            </a:rPr>
                          </m:ctrlPr>
                        </m:dPr>
                        <m:e>
                          <m:r>
                            <a:rPr lang="es-MX" b="0" i="1" smtClean="0">
                              <a:latin typeface="Cambria Math" panose="02040503050406030204" pitchFamily="18" charset="0"/>
                            </a:rPr>
                            <m:t>𝑋</m:t>
                          </m:r>
                        </m:e>
                      </m:d>
                      <m:r>
                        <a:rPr lang="es-MX" b="0" i="1" smtClean="0">
                          <a:latin typeface="Cambria Math" panose="02040503050406030204" pitchFamily="18" charset="0"/>
                        </a:rPr>
                        <m:t>=</m:t>
                      </m:r>
                      <m:nary>
                        <m:naryPr>
                          <m:chr m:val="∑"/>
                          <m:ctrlPr>
                            <a:rPr lang="es-MX" b="0" i="1" smtClean="0">
                              <a:latin typeface="Cambria Math" panose="02040503050406030204" pitchFamily="18" charset="0"/>
                            </a:rPr>
                          </m:ctrlPr>
                        </m:naryPr>
                        <m:sub>
                          <m:r>
                            <m:rPr>
                              <m:brk m:alnAt="23"/>
                            </m:rPr>
                            <a:rPr lang="es-MX" b="0" i="1" smtClean="0">
                              <a:latin typeface="Cambria Math" panose="02040503050406030204" pitchFamily="18" charset="0"/>
                            </a:rPr>
                            <m:t>𝑥</m:t>
                          </m:r>
                          <m:r>
                            <a:rPr lang="es-MX" b="0" i="1" smtClean="0">
                              <a:latin typeface="Cambria Math" panose="02040503050406030204" pitchFamily="18" charset="0"/>
                            </a:rPr>
                            <m:t>=1</m:t>
                          </m:r>
                        </m:sub>
                        <m:sup>
                          <m:r>
                            <a:rPr lang="es-MX" b="0" i="1" smtClean="0">
                              <a:latin typeface="Cambria Math" panose="02040503050406030204" pitchFamily="18" charset="0"/>
                            </a:rPr>
                            <m:t>6</m:t>
                          </m:r>
                        </m:sup>
                        <m:e>
                          <m:sSup>
                            <m:sSupPr>
                              <m:ctrlPr>
                                <a:rPr lang="es-MX" b="0" i="1" smtClean="0">
                                  <a:latin typeface="Cambria Math" panose="02040503050406030204" pitchFamily="18" charset="0"/>
                                </a:rPr>
                              </m:ctrlPr>
                            </m:sSupPr>
                            <m:e>
                              <m:d>
                                <m:dPr>
                                  <m:ctrlPr>
                                    <a:rPr lang="es-MX" b="0" i="1" smtClean="0">
                                      <a:latin typeface="Cambria Math" panose="02040503050406030204" pitchFamily="18" charset="0"/>
                                    </a:rPr>
                                  </m:ctrlPr>
                                </m:dPr>
                                <m:e>
                                  <m:r>
                                    <a:rPr lang="es-MX" b="0" i="1" smtClean="0">
                                      <a:latin typeface="Cambria Math" panose="02040503050406030204" pitchFamily="18" charset="0"/>
                                    </a:rPr>
                                    <m:t>𝑥</m:t>
                                  </m:r>
                                  <m:r>
                                    <a:rPr lang="es-MX" b="0" i="1" smtClean="0">
                                      <a:latin typeface="Cambria Math" panose="02040503050406030204" pitchFamily="18" charset="0"/>
                                    </a:rPr>
                                    <m:t>−3.5</m:t>
                                  </m:r>
                                </m:e>
                              </m:d>
                            </m:e>
                            <m:sup>
                              <m:r>
                                <a:rPr lang="es-MX" b="0" i="1" smtClean="0">
                                  <a:latin typeface="Cambria Math" panose="02040503050406030204" pitchFamily="18" charset="0"/>
                                </a:rPr>
                                <m:t>2</m:t>
                              </m:r>
                            </m:sup>
                          </m:sSup>
                          <m:r>
                            <a:rPr lang="es-MX" b="0" i="1" smtClean="0">
                              <a:latin typeface="Cambria Math" panose="02040503050406030204" pitchFamily="18" charset="0"/>
                            </a:rPr>
                            <m:t>𝑓</m:t>
                          </m:r>
                          <m:d>
                            <m:dPr>
                              <m:ctrlPr>
                                <a:rPr lang="es-MX" b="0" i="1" smtClean="0">
                                  <a:latin typeface="Cambria Math" panose="02040503050406030204" pitchFamily="18" charset="0"/>
                                </a:rPr>
                              </m:ctrlPr>
                            </m:dPr>
                            <m:e>
                              <m:r>
                                <a:rPr lang="es-MX" b="0" i="1" smtClean="0">
                                  <a:latin typeface="Cambria Math" panose="02040503050406030204" pitchFamily="18" charset="0"/>
                                </a:rPr>
                                <m:t>𝑥</m:t>
                              </m:r>
                            </m:e>
                          </m:d>
                        </m:e>
                      </m:nary>
                    </m:oMath>
                  </m:oMathPara>
                </a14:m>
                <a:endParaRPr lang="es-MX" dirty="0"/>
              </a:p>
            </p:txBody>
          </p:sp>
        </mc:Choice>
        <mc:Fallback xmlns="">
          <p:sp>
            <p:nvSpPr>
              <p:cNvPr id="8" name="CuadroTexto 7"/>
              <p:cNvSpPr txBox="1">
                <a:spLocks noRot="1" noChangeAspect="1" noMove="1" noResize="1" noEditPoints="1" noAdjustHandles="1" noChangeArrowheads="1" noChangeShapeType="1" noTextEdit="1"/>
              </p:cNvSpPr>
              <p:nvPr/>
            </p:nvSpPr>
            <p:spPr>
              <a:xfrm>
                <a:off x="5140174" y="1454308"/>
                <a:ext cx="3834255" cy="1038298"/>
              </a:xfrm>
              <a:prstGeom prst="rect">
                <a:avLst/>
              </a:prstGeom>
              <a:blipFill>
                <a:blip r:embed="rId5"/>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0" name="CuadroTexto 9"/>
              <p:cNvSpPr txBox="1"/>
              <p:nvPr/>
            </p:nvSpPr>
            <p:spPr>
              <a:xfrm>
                <a:off x="342385" y="2638040"/>
                <a:ext cx="7766100" cy="13876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𝑉𝑎𝑟</m:t>
                      </m:r>
                      <m:d>
                        <m:dPr>
                          <m:ctrlPr>
                            <a:rPr lang="es-MX" b="0" i="1" smtClean="0">
                              <a:latin typeface="Cambria Math" panose="02040503050406030204" pitchFamily="18" charset="0"/>
                            </a:rPr>
                          </m:ctrlPr>
                        </m:dPr>
                        <m:e>
                          <m:r>
                            <a:rPr lang="es-MX" b="0" i="1" smtClean="0">
                              <a:latin typeface="Cambria Math" panose="02040503050406030204" pitchFamily="18" charset="0"/>
                            </a:rPr>
                            <m:t>𝑋</m:t>
                          </m:r>
                        </m:e>
                      </m:d>
                      <m:r>
                        <a:rPr lang="es-MX" b="0" i="1" smtClean="0">
                          <a:latin typeface="Cambria Math" panose="02040503050406030204" pitchFamily="18" charset="0"/>
                        </a:rPr>
                        <m:t>=</m:t>
                      </m:r>
                      <m:sSup>
                        <m:sSupPr>
                          <m:ctrlPr>
                            <a:rPr lang="es-MX" b="0" i="1" smtClean="0">
                              <a:latin typeface="Cambria Math" panose="02040503050406030204" pitchFamily="18" charset="0"/>
                            </a:rPr>
                          </m:ctrlPr>
                        </m:sSupPr>
                        <m:e>
                          <m:d>
                            <m:dPr>
                              <m:ctrlPr>
                                <a:rPr lang="es-MX" b="0" i="1" smtClean="0">
                                  <a:latin typeface="Cambria Math" panose="02040503050406030204" pitchFamily="18" charset="0"/>
                                </a:rPr>
                              </m:ctrlPr>
                            </m:dPr>
                            <m:e>
                              <m:r>
                                <a:rPr lang="es-MX" b="0" i="1" smtClean="0">
                                  <a:latin typeface="Cambria Math" panose="02040503050406030204" pitchFamily="18" charset="0"/>
                                </a:rPr>
                                <m:t>1−3.5</m:t>
                              </m:r>
                            </m:e>
                          </m:d>
                        </m:e>
                        <m:sup>
                          <m:r>
                            <a:rPr lang="es-MX" b="0" i="1" smtClean="0">
                              <a:latin typeface="Cambria Math" panose="02040503050406030204" pitchFamily="18" charset="0"/>
                            </a:rPr>
                            <m:t>2</m:t>
                          </m:r>
                        </m:sup>
                      </m:sSup>
                      <m:r>
                        <a:rPr lang="es-MX" b="0" i="1" smtClean="0">
                          <a:latin typeface="Cambria Math" panose="02040503050406030204" pitchFamily="18" charset="0"/>
                        </a:rPr>
                        <m:t>×</m:t>
                      </m:r>
                      <m:f>
                        <m:fPr>
                          <m:ctrlPr>
                            <a:rPr lang="es-MX" b="0" i="1" smtClean="0">
                              <a:latin typeface="Cambria Math" panose="02040503050406030204" pitchFamily="18" charset="0"/>
                            </a:rPr>
                          </m:ctrlPr>
                        </m:fPr>
                        <m:num>
                          <m:r>
                            <a:rPr lang="es-MX" b="0" i="1" smtClean="0">
                              <a:latin typeface="Cambria Math" panose="02040503050406030204" pitchFamily="18" charset="0"/>
                            </a:rPr>
                            <m:t>1</m:t>
                          </m:r>
                        </m:num>
                        <m:den>
                          <m:r>
                            <a:rPr lang="es-MX" b="0" i="1" smtClean="0">
                              <a:latin typeface="Cambria Math" panose="02040503050406030204" pitchFamily="18" charset="0"/>
                            </a:rPr>
                            <m:t>6</m:t>
                          </m:r>
                        </m:den>
                      </m:f>
                      <m:r>
                        <a:rPr lang="es-MX" b="0" i="1" smtClean="0">
                          <a:latin typeface="Cambria Math" panose="02040503050406030204" pitchFamily="18" charset="0"/>
                        </a:rPr>
                        <m:t>+</m:t>
                      </m:r>
                      <m:sSup>
                        <m:sSupPr>
                          <m:ctrlPr>
                            <a:rPr lang="es-MX" b="0" i="1" smtClean="0">
                              <a:latin typeface="Cambria Math" panose="02040503050406030204" pitchFamily="18" charset="0"/>
                            </a:rPr>
                          </m:ctrlPr>
                        </m:sSupPr>
                        <m:e>
                          <m:d>
                            <m:dPr>
                              <m:ctrlPr>
                                <a:rPr lang="es-MX" b="0" i="1" smtClean="0">
                                  <a:latin typeface="Cambria Math" panose="02040503050406030204" pitchFamily="18" charset="0"/>
                                </a:rPr>
                              </m:ctrlPr>
                            </m:dPr>
                            <m:e>
                              <m:r>
                                <a:rPr lang="es-MX" b="0" i="1" smtClean="0">
                                  <a:latin typeface="Cambria Math" panose="02040503050406030204" pitchFamily="18" charset="0"/>
                                </a:rPr>
                                <m:t>2−3.5</m:t>
                              </m:r>
                            </m:e>
                          </m:d>
                        </m:e>
                        <m:sup>
                          <m:r>
                            <a:rPr lang="es-MX" b="0" i="1" smtClean="0">
                              <a:latin typeface="Cambria Math" panose="02040503050406030204" pitchFamily="18" charset="0"/>
                            </a:rPr>
                            <m:t>2</m:t>
                          </m:r>
                        </m:sup>
                      </m:sSup>
                      <m:r>
                        <a:rPr lang="es-MX" b="0" i="1" smtClean="0">
                          <a:latin typeface="Cambria Math" panose="02040503050406030204" pitchFamily="18" charset="0"/>
                        </a:rPr>
                        <m:t>×</m:t>
                      </m:r>
                      <m:f>
                        <m:fPr>
                          <m:ctrlPr>
                            <a:rPr lang="es-MX" b="0" i="1" smtClean="0">
                              <a:latin typeface="Cambria Math" panose="02040503050406030204" pitchFamily="18" charset="0"/>
                            </a:rPr>
                          </m:ctrlPr>
                        </m:fPr>
                        <m:num>
                          <m:r>
                            <a:rPr lang="es-MX" b="0" i="1" smtClean="0">
                              <a:latin typeface="Cambria Math" panose="02040503050406030204" pitchFamily="18" charset="0"/>
                            </a:rPr>
                            <m:t>1</m:t>
                          </m:r>
                        </m:num>
                        <m:den>
                          <m:r>
                            <a:rPr lang="es-MX" b="0" i="1" smtClean="0">
                              <a:latin typeface="Cambria Math" panose="02040503050406030204" pitchFamily="18" charset="0"/>
                            </a:rPr>
                            <m:t>6</m:t>
                          </m:r>
                        </m:den>
                      </m:f>
                      <m:r>
                        <a:rPr lang="es-MX" b="0" i="1" smtClean="0">
                          <a:latin typeface="Cambria Math" panose="02040503050406030204" pitchFamily="18" charset="0"/>
                        </a:rPr>
                        <m:t>+</m:t>
                      </m:r>
                      <m:sSup>
                        <m:sSupPr>
                          <m:ctrlPr>
                            <a:rPr lang="es-MX" b="0" i="1" smtClean="0">
                              <a:latin typeface="Cambria Math" panose="02040503050406030204" pitchFamily="18" charset="0"/>
                            </a:rPr>
                          </m:ctrlPr>
                        </m:sSupPr>
                        <m:e>
                          <m:d>
                            <m:dPr>
                              <m:ctrlPr>
                                <a:rPr lang="es-MX" b="0" i="1" smtClean="0">
                                  <a:latin typeface="Cambria Math" panose="02040503050406030204" pitchFamily="18" charset="0"/>
                                </a:rPr>
                              </m:ctrlPr>
                            </m:dPr>
                            <m:e>
                              <m:r>
                                <a:rPr lang="es-MX" b="0" i="1" smtClean="0">
                                  <a:latin typeface="Cambria Math" panose="02040503050406030204" pitchFamily="18" charset="0"/>
                                </a:rPr>
                                <m:t>3−3.5</m:t>
                              </m:r>
                            </m:e>
                          </m:d>
                        </m:e>
                        <m:sup>
                          <m:r>
                            <a:rPr lang="es-MX" b="0" i="1" smtClean="0">
                              <a:latin typeface="Cambria Math" panose="02040503050406030204" pitchFamily="18" charset="0"/>
                            </a:rPr>
                            <m:t>2</m:t>
                          </m:r>
                        </m:sup>
                      </m:sSup>
                      <m:r>
                        <a:rPr lang="es-MX" b="0" i="1" smtClean="0">
                          <a:latin typeface="Cambria Math" panose="02040503050406030204" pitchFamily="18" charset="0"/>
                        </a:rPr>
                        <m:t>×</m:t>
                      </m:r>
                      <m:f>
                        <m:fPr>
                          <m:ctrlPr>
                            <a:rPr lang="es-MX" b="0" i="1" smtClean="0">
                              <a:latin typeface="Cambria Math" panose="02040503050406030204" pitchFamily="18" charset="0"/>
                            </a:rPr>
                          </m:ctrlPr>
                        </m:fPr>
                        <m:num>
                          <m:r>
                            <a:rPr lang="es-MX" b="0" i="1" smtClean="0">
                              <a:latin typeface="Cambria Math" panose="02040503050406030204" pitchFamily="18" charset="0"/>
                            </a:rPr>
                            <m:t>1</m:t>
                          </m:r>
                        </m:num>
                        <m:den>
                          <m:r>
                            <a:rPr lang="es-MX" b="0" i="1" smtClean="0">
                              <a:latin typeface="Cambria Math" panose="02040503050406030204" pitchFamily="18" charset="0"/>
                            </a:rPr>
                            <m:t>6</m:t>
                          </m:r>
                        </m:den>
                      </m:f>
                    </m:oMath>
                  </m:oMathPara>
                </a14:m>
                <a:endParaRPr lang="es-MX"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m:t>
                      </m:r>
                      <m:sSup>
                        <m:sSupPr>
                          <m:ctrlPr>
                            <a:rPr lang="es-MX" b="0" i="1" smtClean="0">
                              <a:latin typeface="Cambria Math" panose="02040503050406030204" pitchFamily="18" charset="0"/>
                            </a:rPr>
                          </m:ctrlPr>
                        </m:sSupPr>
                        <m:e>
                          <m:d>
                            <m:dPr>
                              <m:ctrlPr>
                                <a:rPr lang="es-MX" b="0" i="1" smtClean="0">
                                  <a:latin typeface="Cambria Math" panose="02040503050406030204" pitchFamily="18" charset="0"/>
                                </a:rPr>
                              </m:ctrlPr>
                            </m:dPr>
                            <m:e>
                              <m:r>
                                <a:rPr lang="es-MX" b="0" i="1" smtClean="0">
                                  <a:latin typeface="Cambria Math" panose="02040503050406030204" pitchFamily="18" charset="0"/>
                                </a:rPr>
                                <m:t>4−3.5</m:t>
                              </m:r>
                            </m:e>
                          </m:d>
                        </m:e>
                        <m:sup>
                          <m:r>
                            <a:rPr lang="es-MX" b="0" i="1" smtClean="0">
                              <a:latin typeface="Cambria Math" panose="02040503050406030204" pitchFamily="18" charset="0"/>
                            </a:rPr>
                            <m:t>2</m:t>
                          </m:r>
                        </m:sup>
                      </m:sSup>
                      <m:r>
                        <a:rPr lang="es-MX" b="0" i="1" smtClean="0">
                          <a:latin typeface="Cambria Math" panose="02040503050406030204" pitchFamily="18" charset="0"/>
                        </a:rPr>
                        <m:t>×</m:t>
                      </m:r>
                      <m:f>
                        <m:fPr>
                          <m:ctrlPr>
                            <a:rPr lang="es-MX" b="0" i="1" smtClean="0">
                              <a:latin typeface="Cambria Math" panose="02040503050406030204" pitchFamily="18" charset="0"/>
                            </a:rPr>
                          </m:ctrlPr>
                        </m:fPr>
                        <m:num>
                          <m:r>
                            <a:rPr lang="es-MX" b="0" i="1" smtClean="0">
                              <a:latin typeface="Cambria Math" panose="02040503050406030204" pitchFamily="18" charset="0"/>
                            </a:rPr>
                            <m:t>1</m:t>
                          </m:r>
                        </m:num>
                        <m:den>
                          <m:r>
                            <a:rPr lang="es-MX" b="0" i="1" smtClean="0">
                              <a:latin typeface="Cambria Math" panose="02040503050406030204" pitchFamily="18" charset="0"/>
                            </a:rPr>
                            <m:t>6</m:t>
                          </m:r>
                        </m:den>
                      </m:f>
                      <m:r>
                        <a:rPr lang="es-MX" b="0" i="1" smtClean="0">
                          <a:latin typeface="Cambria Math" panose="02040503050406030204" pitchFamily="18" charset="0"/>
                        </a:rPr>
                        <m:t>+</m:t>
                      </m:r>
                      <m:sSup>
                        <m:sSupPr>
                          <m:ctrlPr>
                            <a:rPr lang="es-MX" b="0" i="1" smtClean="0">
                              <a:latin typeface="Cambria Math" panose="02040503050406030204" pitchFamily="18" charset="0"/>
                            </a:rPr>
                          </m:ctrlPr>
                        </m:sSupPr>
                        <m:e>
                          <m:d>
                            <m:dPr>
                              <m:ctrlPr>
                                <a:rPr lang="es-MX" b="0" i="1" smtClean="0">
                                  <a:latin typeface="Cambria Math" panose="02040503050406030204" pitchFamily="18" charset="0"/>
                                </a:rPr>
                              </m:ctrlPr>
                            </m:dPr>
                            <m:e>
                              <m:r>
                                <a:rPr lang="es-MX" b="0" i="1" smtClean="0">
                                  <a:latin typeface="Cambria Math" panose="02040503050406030204" pitchFamily="18" charset="0"/>
                                </a:rPr>
                                <m:t>5−3.5</m:t>
                              </m:r>
                            </m:e>
                          </m:d>
                        </m:e>
                        <m:sup>
                          <m:r>
                            <a:rPr lang="es-MX" b="0" i="1" smtClean="0">
                              <a:latin typeface="Cambria Math" panose="02040503050406030204" pitchFamily="18" charset="0"/>
                            </a:rPr>
                            <m:t>2</m:t>
                          </m:r>
                        </m:sup>
                      </m:sSup>
                      <m:r>
                        <a:rPr lang="es-MX" b="0" i="1" smtClean="0">
                          <a:latin typeface="Cambria Math" panose="02040503050406030204" pitchFamily="18" charset="0"/>
                        </a:rPr>
                        <m:t>×</m:t>
                      </m:r>
                      <m:f>
                        <m:fPr>
                          <m:ctrlPr>
                            <a:rPr lang="es-MX" b="0" i="1" smtClean="0">
                              <a:latin typeface="Cambria Math" panose="02040503050406030204" pitchFamily="18" charset="0"/>
                            </a:rPr>
                          </m:ctrlPr>
                        </m:fPr>
                        <m:num>
                          <m:r>
                            <a:rPr lang="es-MX" b="0" i="1" smtClean="0">
                              <a:latin typeface="Cambria Math" panose="02040503050406030204" pitchFamily="18" charset="0"/>
                            </a:rPr>
                            <m:t>1</m:t>
                          </m:r>
                        </m:num>
                        <m:den>
                          <m:r>
                            <a:rPr lang="es-MX" b="0" i="1" smtClean="0">
                              <a:latin typeface="Cambria Math" panose="02040503050406030204" pitchFamily="18" charset="0"/>
                            </a:rPr>
                            <m:t>6</m:t>
                          </m:r>
                        </m:den>
                      </m:f>
                      <m:r>
                        <a:rPr lang="es-MX" b="0" i="1" smtClean="0">
                          <a:latin typeface="Cambria Math" panose="02040503050406030204" pitchFamily="18" charset="0"/>
                        </a:rPr>
                        <m:t>+(6−3.5)^2×</m:t>
                      </m:r>
                      <m:f>
                        <m:fPr>
                          <m:ctrlPr>
                            <a:rPr lang="es-MX" b="0" i="1" smtClean="0">
                              <a:latin typeface="Cambria Math" panose="02040503050406030204" pitchFamily="18" charset="0"/>
                            </a:rPr>
                          </m:ctrlPr>
                        </m:fPr>
                        <m:num>
                          <m:r>
                            <a:rPr lang="es-MX" b="0" i="1" smtClean="0">
                              <a:latin typeface="Cambria Math" panose="02040503050406030204" pitchFamily="18" charset="0"/>
                            </a:rPr>
                            <m:t>1</m:t>
                          </m:r>
                        </m:num>
                        <m:den>
                          <m:r>
                            <a:rPr lang="es-MX" b="0" i="1" smtClean="0">
                              <a:latin typeface="Cambria Math" panose="02040503050406030204" pitchFamily="18" charset="0"/>
                            </a:rPr>
                            <m:t>6</m:t>
                          </m:r>
                        </m:den>
                      </m:f>
                    </m:oMath>
                  </m:oMathPara>
                </a14:m>
                <a:endParaRPr lang="es-MX" dirty="0"/>
              </a:p>
            </p:txBody>
          </p:sp>
        </mc:Choice>
        <mc:Fallback xmlns="">
          <p:sp>
            <p:nvSpPr>
              <p:cNvPr id="10" name="CuadroTexto 9"/>
              <p:cNvSpPr txBox="1">
                <a:spLocks noRot="1" noChangeAspect="1" noMove="1" noResize="1" noEditPoints="1" noAdjustHandles="1" noChangeArrowheads="1" noChangeShapeType="1" noTextEdit="1"/>
              </p:cNvSpPr>
              <p:nvPr/>
            </p:nvSpPr>
            <p:spPr>
              <a:xfrm>
                <a:off x="342385" y="2638040"/>
                <a:ext cx="7766100" cy="1387688"/>
              </a:xfrm>
              <a:prstGeom prst="rect">
                <a:avLst/>
              </a:prstGeom>
              <a:blipFill>
                <a:blip r:embed="rId6"/>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1" name="CuadroTexto 10"/>
              <p:cNvSpPr txBox="1"/>
              <p:nvPr/>
            </p:nvSpPr>
            <p:spPr>
              <a:xfrm>
                <a:off x="303529" y="3952586"/>
                <a:ext cx="7228967" cy="693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𝐸</m:t>
                      </m:r>
                      <m:d>
                        <m:dPr>
                          <m:ctrlPr>
                            <a:rPr lang="es-MX" b="0" i="1" smtClean="0">
                              <a:latin typeface="Cambria Math" panose="02040503050406030204" pitchFamily="18" charset="0"/>
                            </a:rPr>
                          </m:ctrlPr>
                        </m:dPr>
                        <m:e>
                          <m:r>
                            <a:rPr lang="es-MX" b="0" i="1" smtClean="0">
                              <a:latin typeface="Cambria Math" panose="02040503050406030204" pitchFamily="18" charset="0"/>
                            </a:rPr>
                            <m:t>𝑋</m:t>
                          </m:r>
                        </m:e>
                      </m:d>
                      <m:r>
                        <a:rPr lang="es-MX" b="0" i="1" smtClean="0">
                          <a:latin typeface="Cambria Math" panose="02040503050406030204" pitchFamily="18" charset="0"/>
                        </a:rPr>
                        <m:t>=</m:t>
                      </m:r>
                      <m:f>
                        <m:fPr>
                          <m:ctrlPr>
                            <a:rPr lang="es-MX" b="0" i="1" smtClean="0">
                              <a:latin typeface="Cambria Math" panose="02040503050406030204" pitchFamily="18" charset="0"/>
                            </a:rPr>
                          </m:ctrlPr>
                        </m:fPr>
                        <m:num>
                          <m:r>
                            <a:rPr lang="es-MX" b="0" i="1" smtClean="0">
                              <a:latin typeface="Cambria Math" panose="02040503050406030204" pitchFamily="18" charset="0"/>
                            </a:rPr>
                            <m:t>1</m:t>
                          </m:r>
                        </m:num>
                        <m:den>
                          <m:r>
                            <a:rPr lang="es-MX" b="0" i="1" smtClean="0">
                              <a:latin typeface="Cambria Math" panose="02040503050406030204" pitchFamily="18" charset="0"/>
                            </a:rPr>
                            <m:t>6</m:t>
                          </m:r>
                        </m:den>
                      </m:f>
                      <m:d>
                        <m:dPr>
                          <m:ctrlPr>
                            <a:rPr lang="es-MX" b="0" i="1" smtClean="0">
                              <a:latin typeface="Cambria Math" panose="02040503050406030204" pitchFamily="18" charset="0"/>
                            </a:rPr>
                          </m:ctrlPr>
                        </m:dPr>
                        <m:e>
                          <m:r>
                            <a:rPr lang="es-MX" b="0" i="1" smtClean="0">
                              <a:latin typeface="Cambria Math" panose="02040503050406030204" pitchFamily="18" charset="0"/>
                            </a:rPr>
                            <m:t>1+2+3+4+5+6</m:t>
                          </m:r>
                        </m:e>
                      </m:d>
                      <m:r>
                        <a:rPr lang="es-MX" b="0" i="1" smtClean="0">
                          <a:latin typeface="Cambria Math" panose="02040503050406030204" pitchFamily="18" charset="0"/>
                        </a:rPr>
                        <m:t>=</m:t>
                      </m:r>
                      <m:f>
                        <m:fPr>
                          <m:ctrlPr>
                            <a:rPr lang="es-MX" b="0" i="1" smtClean="0">
                              <a:latin typeface="Cambria Math" panose="02040503050406030204" pitchFamily="18" charset="0"/>
                            </a:rPr>
                          </m:ctrlPr>
                        </m:fPr>
                        <m:num>
                          <m:r>
                            <a:rPr lang="es-MX" b="0" i="1" smtClean="0">
                              <a:latin typeface="Cambria Math" panose="02040503050406030204" pitchFamily="18" charset="0"/>
                            </a:rPr>
                            <m:t>1</m:t>
                          </m:r>
                        </m:num>
                        <m:den>
                          <m:r>
                            <a:rPr lang="es-MX" b="0" i="1" smtClean="0">
                              <a:latin typeface="Cambria Math" panose="02040503050406030204" pitchFamily="18" charset="0"/>
                            </a:rPr>
                            <m:t>6</m:t>
                          </m:r>
                        </m:den>
                      </m:f>
                      <m:d>
                        <m:dPr>
                          <m:ctrlPr>
                            <a:rPr lang="es-MX" b="0" i="1" smtClean="0">
                              <a:latin typeface="Cambria Math" panose="02040503050406030204" pitchFamily="18" charset="0"/>
                            </a:rPr>
                          </m:ctrlPr>
                        </m:dPr>
                        <m:e>
                          <m:r>
                            <a:rPr lang="es-MX" b="0" i="1" smtClean="0">
                              <a:latin typeface="Cambria Math" panose="02040503050406030204" pitchFamily="18" charset="0"/>
                            </a:rPr>
                            <m:t>21</m:t>
                          </m:r>
                        </m:e>
                      </m:d>
                      <m:r>
                        <a:rPr lang="es-MX" b="0" i="1" smtClean="0">
                          <a:latin typeface="Cambria Math" panose="02040503050406030204" pitchFamily="18" charset="0"/>
                        </a:rPr>
                        <m:t>=</m:t>
                      </m:r>
                      <m:f>
                        <m:fPr>
                          <m:ctrlPr>
                            <a:rPr lang="es-MX" b="0" i="1" smtClean="0">
                              <a:latin typeface="Cambria Math" panose="02040503050406030204" pitchFamily="18" charset="0"/>
                            </a:rPr>
                          </m:ctrlPr>
                        </m:fPr>
                        <m:num>
                          <m:r>
                            <a:rPr lang="es-MX" b="0" i="1" smtClean="0">
                              <a:latin typeface="Cambria Math" panose="02040503050406030204" pitchFamily="18" charset="0"/>
                            </a:rPr>
                            <m:t>21</m:t>
                          </m:r>
                        </m:num>
                        <m:den>
                          <m:r>
                            <a:rPr lang="es-MX" b="0" i="1" smtClean="0">
                              <a:latin typeface="Cambria Math" panose="02040503050406030204" pitchFamily="18" charset="0"/>
                            </a:rPr>
                            <m:t>6</m:t>
                          </m:r>
                        </m:den>
                      </m:f>
                      <m:r>
                        <a:rPr lang="es-MX" b="0" i="1" smtClean="0">
                          <a:latin typeface="Cambria Math" panose="02040503050406030204" pitchFamily="18" charset="0"/>
                        </a:rPr>
                        <m:t>=3.5</m:t>
                      </m:r>
                    </m:oMath>
                  </m:oMathPara>
                </a14:m>
                <a:endParaRPr lang="es-MX" dirty="0"/>
              </a:p>
            </p:txBody>
          </p:sp>
        </mc:Choice>
        <mc:Fallback xmlns="">
          <p:sp>
            <p:nvSpPr>
              <p:cNvPr id="11" name="CuadroTexto 10"/>
              <p:cNvSpPr txBox="1">
                <a:spLocks noRot="1" noChangeAspect="1" noMove="1" noResize="1" noEditPoints="1" noAdjustHandles="1" noChangeArrowheads="1" noChangeShapeType="1" noTextEdit="1"/>
              </p:cNvSpPr>
              <p:nvPr/>
            </p:nvSpPr>
            <p:spPr>
              <a:xfrm>
                <a:off x="303529" y="3952586"/>
                <a:ext cx="7228967" cy="693844"/>
              </a:xfrm>
              <a:prstGeom prst="rect">
                <a:avLst/>
              </a:prstGeom>
              <a:blipFill>
                <a:blip r:embed="rId7"/>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3" name="CuadroTexto 12"/>
              <p:cNvSpPr txBox="1"/>
              <p:nvPr/>
            </p:nvSpPr>
            <p:spPr>
              <a:xfrm>
                <a:off x="899592" y="4718006"/>
                <a:ext cx="15456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𝐸</m:t>
                      </m:r>
                      <m:d>
                        <m:dPr>
                          <m:ctrlPr>
                            <a:rPr lang="es-MX" b="0" i="1" smtClean="0">
                              <a:latin typeface="Cambria Math" panose="02040503050406030204" pitchFamily="18" charset="0"/>
                            </a:rPr>
                          </m:ctrlPr>
                        </m:dPr>
                        <m:e>
                          <m:r>
                            <a:rPr lang="es-MX" b="0" i="1" smtClean="0">
                              <a:latin typeface="Cambria Math" panose="02040503050406030204" pitchFamily="18" charset="0"/>
                            </a:rPr>
                            <m:t>𝑋</m:t>
                          </m:r>
                        </m:e>
                      </m:d>
                      <m:r>
                        <a:rPr lang="es-MX" b="0" i="1" smtClean="0">
                          <a:latin typeface="Cambria Math" panose="02040503050406030204" pitchFamily="18" charset="0"/>
                        </a:rPr>
                        <m:t>=3.5</m:t>
                      </m:r>
                    </m:oMath>
                  </m:oMathPara>
                </a14:m>
                <a:endParaRPr lang="es-MX" dirty="0"/>
              </a:p>
            </p:txBody>
          </p:sp>
        </mc:Choice>
        <mc:Fallback xmlns="">
          <p:sp>
            <p:nvSpPr>
              <p:cNvPr id="13" name="CuadroTexto 12"/>
              <p:cNvSpPr txBox="1">
                <a:spLocks noRot="1" noChangeAspect="1" noMove="1" noResize="1" noEditPoints="1" noAdjustHandles="1" noChangeArrowheads="1" noChangeShapeType="1" noTextEdit="1"/>
              </p:cNvSpPr>
              <p:nvPr/>
            </p:nvSpPr>
            <p:spPr>
              <a:xfrm>
                <a:off x="899592" y="4718006"/>
                <a:ext cx="1545616" cy="369332"/>
              </a:xfrm>
              <a:prstGeom prst="rect">
                <a:avLst/>
              </a:prstGeom>
              <a:blipFill>
                <a:blip r:embed="rId8"/>
                <a:stretch>
                  <a:fillRect l="-4348" r="-4743" b="-8197"/>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2" name="Rectángulo 11"/>
              <p:cNvSpPr/>
              <p:nvPr/>
            </p:nvSpPr>
            <p:spPr>
              <a:xfrm>
                <a:off x="280282" y="1546638"/>
                <a:ext cx="3933064"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MX" i="1">
                          <a:latin typeface="Cambria Math" panose="02040503050406030204" pitchFamily="18" charset="0"/>
                        </a:rPr>
                        <m:t>𝑉𝑎𝑟</m:t>
                      </m:r>
                      <m:d>
                        <m:dPr>
                          <m:ctrlPr>
                            <a:rPr lang="es-MX" i="1">
                              <a:latin typeface="Cambria Math" panose="02040503050406030204" pitchFamily="18" charset="0"/>
                            </a:rPr>
                          </m:ctrlPr>
                        </m:dPr>
                        <m:e>
                          <m:r>
                            <a:rPr lang="es-MX" i="1">
                              <a:latin typeface="Cambria Math" panose="02040503050406030204" pitchFamily="18" charset="0"/>
                            </a:rPr>
                            <m:t>𝑋</m:t>
                          </m:r>
                        </m:e>
                      </m:d>
                      <m:r>
                        <a:rPr lang="es-MX" i="1">
                          <a:latin typeface="Cambria Math" panose="02040503050406030204" pitchFamily="18" charset="0"/>
                        </a:rPr>
                        <m:t>=</m:t>
                      </m:r>
                      <m:nary>
                        <m:naryPr>
                          <m:chr m:val="∑"/>
                          <m:supHide m:val="on"/>
                          <m:ctrlPr>
                            <a:rPr lang="es-MX" i="1">
                              <a:latin typeface="Cambria Math" panose="02040503050406030204" pitchFamily="18" charset="0"/>
                            </a:rPr>
                          </m:ctrlPr>
                        </m:naryPr>
                        <m:sub>
                          <m:r>
                            <a:rPr lang="es-MX" i="1">
                              <a:latin typeface="Cambria Math" panose="02040503050406030204" pitchFamily="18" charset="0"/>
                            </a:rPr>
                            <m:t>𝑥</m:t>
                          </m:r>
                        </m:sub>
                        <m:sup/>
                        <m:e>
                          <m:sSup>
                            <m:sSupPr>
                              <m:ctrlPr>
                                <a:rPr lang="es-MX" i="1">
                                  <a:latin typeface="Cambria Math" panose="02040503050406030204" pitchFamily="18" charset="0"/>
                                </a:rPr>
                              </m:ctrlPr>
                            </m:sSupPr>
                            <m:e>
                              <m:d>
                                <m:dPr>
                                  <m:ctrlPr>
                                    <a:rPr lang="es-MX" i="1">
                                      <a:latin typeface="Cambria Math" panose="02040503050406030204" pitchFamily="18" charset="0"/>
                                    </a:rPr>
                                  </m:ctrlPr>
                                </m:dPr>
                                <m:e>
                                  <m:r>
                                    <a:rPr lang="es-MX" i="1">
                                      <a:latin typeface="Cambria Math" panose="02040503050406030204" pitchFamily="18" charset="0"/>
                                    </a:rPr>
                                    <m:t>𝑥</m:t>
                                  </m:r>
                                  <m:r>
                                    <a:rPr lang="es-MX" i="1">
                                      <a:latin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rPr>
                                        <m:t>𝜇</m:t>
                                      </m:r>
                                    </m:e>
                                    <m:sub>
                                      <m:r>
                                        <a:rPr lang="es-MX" i="1">
                                          <a:latin typeface="Cambria Math" panose="02040503050406030204" pitchFamily="18" charset="0"/>
                                        </a:rPr>
                                        <m:t>𝑋</m:t>
                                      </m:r>
                                    </m:sub>
                                  </m:sSub>
                                </m:e>
                              </m:d>
                            </m:e>
                            <m:sup>
                              <m:r>
                                <a:rPr lang="es-MX" i="1">
                                  <a:latin typeface="Cambria Math" panose="02040503050406030204" pitchFamily="18" charset="0"/>
                                </a:rPr>
                                <m:t>2</m:t>
                              </m:r>
                            </m:sup>
                          </m:sSup>
                          <m:r>
                            <a:rPr lang="es-MX" i="1">
                              <a:latin typeface="Cambria Math" panose="02040503050406030204" pitchFamily="18" charset="0"/>
                            </a:rPr>
                            <m:t>𝑓</m:t>
                          </m:r>
                          <m:r>
                            <a:rPr lang="es-MX" i="1">
                              <a:latin typeface="Cambria Math" panose="02040503050406030204" pitchFamily="18" charset="0"/>
                            </a:rPr>
                            <m:t>(</m:t>
                          </m:r>
                          <m:r>
                            <a:rPr lang="es-MX" i="1">
                              <a:latin typeface="Cambria Math" panose="02040503050406030204" pitchFamily="18" charset="0"/>
                            </a:rPr>
                            <m:t>𝑥</m:t>
                          </m:r>
                          <m:r>
                            <a:rPr lang="es-MX" i="1">
                              <a:latin typeface="Cambria Math" panose="02040503050406030204" pitchFamily="18" charset="0"/>
                            </a:rPr>
                            <m:t>)</m:t>
                          </m:r>
                        </m:e>
                      </m:nary>
                    </m:oMath>
                  </m:oMathPara>
                </a14:m>
                <a:endParaRPr lang="es-MX" dirty="0"/>
              </a:p>
            </p:txBody>
          </p:sp>
        </mc:Choice>
        <mc:Fallback xmlns="">
          <p:sp>
            <p:nvSpPr>
              <p:cNvPr id="12" name="Rectángulo 11"/>
              <p:cNvSpPr>
                <a:spLocks noRot="1" noChangeAspect="1" noMove="1" noResize="1" noEditPoints="1" noAdjustHandles="1" noChangeArrowheads="1" noChangeShapeType="1" noTextEdit="1"/>
              </p:cNvSpPr>
              <p:nvPr/>
            </p:nvSpPr>
            <p:spPr>
              <a:xfrm>
                <a:off x="280282" y="1546638"/>
                <a:ext cx="3933064" cy="988540"/>
              </a:xfrm>
              <a:prstGeom prst="rect">
                <a:avLst/>
              </a:prstGeom>
              <a:blipFill>
                <a:blip r:embed="rId9"/>
                <a:stretch>
                  <a:fillRect/>
                </a:stretch>
              </a:blipFill>
            </p:spPr>
            <p:txBody>
              <a:bodyPr/>
              <a:lstStyle/>
              <a:p>
                <a:r>
                  <a:rPr lang="es-MX">
                    <a:noFill/>
                  </a:rPr>
                  <a:t> </a:t>
                </a:r>
              </a:p>
            </p:txBody>
          </p:sp>
        </mc:Fallback>
      </mc:AlternateContent>
      <p:sp>
        <p:nvSpPr>
          <p:cNvPr id="14" name="Flecha derecha 13"/>
          <p:cNvSpPr/>
          <p:nvPr/>
        </p:nvSpPr>
        <p:spPr>
          <a:xfrm>
            <a:off x="4320665" y="1829441"/>
            <a:ext cx="502670"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3618677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95234"/>
                                        </p:tgtEl>
                                        <p:attrNameLst>
                                          <p:attrName>style.visibility</p:attrName>
                                        </p:attrNameLst>
                                      </p:cBhvr>
                                      <p:to>
                                        <p:strVal val="visible"/>
                                      </p:to>
                                    </p:set>
                                    <p:anim calcmode="lin" valueType="num">
                                      <p:cBhvr additive="base">
                                        <p:cTn id="7" dur="500" fill="hold"/>
                                        <p:tgtEl>
                                          <p:spTgt spid="95234"/>
                                        </p:tgtEl>
                                        <p:attrNameLst>
                                          <p:attrName>ppt_x</p:attrName>
                                        </p:attrNameLst>
                                      </p:cBhvr>
                                      <p:tavLst>
                                        <p:tav tm="0">
                                          <p:val>
                                            <p:strVal val="0-#ppt_w/2"/>
                                          </p:val>
                                        </p:tav>
                                        <p:tav tm="100000">
                                          <p:val>
                                            <p:strVal val="#ppt_x"/>
                                          </p:val>
                                        </p:tav>
                                      </p:tavLst>
                                    </p:anim>
                                    <p:anim calcmode="lin" valueType="num">
                                      <p:cBhvr additive="base">
                                        <p:cTn id="8" dur="500" fill="hold"/>
                                        <p:tgtEl>
                                          <p:spTgt spid="9523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Ejercicio. Var(X)</a:t>
            </a:r>
          </a:p>
        </p:txBody>
      </p:sp>
      <p:sp>
        <p:nvSpPr>
          <p:cNvPr id="3" name="2 Marcador de contenido"/>
          <p:cNvSpPr>
            <a:spLocks noGrp="1"/>
          </p:cNvSpPr>
          <p:nvPr>
            <p:ph idx="1"/>
          </p:nvPr>
        </p:nvSpPr>
        <p:spPr>
          <a:xfrm>
            <a:off x="457200" y="1214576"/>
            <a:ext cx="8229600" cy="592658"/>
          </a:xfrm>
        </p:spPr>
        <p:txBody>
          <a:bodyPr>
            <a:normAutofit/>
          </a:bodyPr>
          <a:lstStyle/>
          <a:p>
            <a:pPr marL="514350" indent="-514350">
              <a:buFont typeface="+mj-lt"/>
              <a:buAutoNum type="alphaLcParenR" startAt="2"/>
            </a:pPr>
            <a:r>
              <a:rPr lang="es-MX" sz="2800" dirty="0"/>
              <a:t>Calcule Var(X)</a:t>
            </a:r>
          </a:p>
          <a:p>
            <a:pPr marL="0" indent="0">
              <a:buNone/>
            </a:pPr>
            <a:endParaRPr lang="es-MX" sz="2800" dirty="0"/>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69</a:t>
            </a:fld>
            <a:endParaRPr lang="es-ES"/>
          </a:p>
        </p:txBody>
      </p:sp>
      <p:pic>
        <p:nvPicPr>
          <p:cNvPr id="95234"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8264" y="3628771"/>
            <a:ext cx="2738438" cy="1533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6 Imagen"/>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5580112" y="654142"/>
            <a:ext cx="3136000" cy="307810"/>
          </a:xfrm>
          <a:prstGeom prst="rect">
            <a:avLst/>
          </a:prstGeom>
        </p:spPr>
      </p:pic>
      <mc:AlternateContent xmlns:mc="http://schemas.openxmlformats.org/markup-compatibility/2006" xmlns:a14="http://schemas.microsoft.com/office/drawing/2010/main">
        <mc:Choice Requires="a14">
          <p:sp>
            <p:nvSpPr>
              <p:cNvPr id="9" name="CuadroTexto 8"/>
              <p:cNvSpPr txBox="1"/>
              <p:nvPr/>
            </p:nvSpPr>
            <p:spPr>
              <a:xfrm>
                <a:off x="-79338" y="1948439"/>
                <a:ext cx="9302675" cy="693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𝑉𝑎𝑟</m:t>
                      </m:r>
                      <m:d>
                        <m:dPr>
                          <m:ctrlPr>
                            <a:rPr lang="es-MX" b="0" i="1" smtClean="0">
                              <a:latin typeface="Cambria Math" panose="02040503050406030204" pitchFamily="18" charset="0"/>
                            </a:rPr>
                          </m:ctrlPr>
                        </m:dPr>
                        <m:e>
                          <m:r>
                            <a:rPr lang="es-MX" b="0" i="1" smtClean="0">
                              <a:latin typeface="Cambria Math" panose="02040503050406030204" pitchFamily="18" charset="0"/>
                            </a:rPr>
                            <m:t>𝑋</m:t>
                          </m:r>
                        </m:e>
                      </m:d>
                      <m:r>
                        <a:rPr lang="es-MX" b="0" i="1" smtClean="0">
                          <a:latin typeface="Cambria Math" panose="02040503050406030204" pitchFamily="18" charset="0"/>
                        </a:rPr>
                        <m:t>=</m:t>
                      </m:r>
                      <m:f>
                        <m:fPr>
                          <m:ctrlPr>
                            <a:rPr lang="es-MX" b="0" i="1" smtClean="0">
                              <a:latin typeface="Cambria Math" panose="02040503050406030204" pitchFamily="18" charset="0"/>
                            </a:rPr>
                          </m:ctrlPr>
                        </m:fPr>
                        <m:num>
                          <m:r>
                            <a:rPr lang="es-MX" b="0" i="1" smtClean="0">
                              <a:latin typeface="Cambria Math" panose="02040503050406030204" pitchFamily="18" charset="0"/>
                            </a:rPr>
                            <m:t>1</m:t>
                          </m:r>
                        </m:num>
                        <m:den>
                          <m:r>
                            <a:rPr lang="es-MX" b="0" i="1" smtClean="0">
                              <a:latin typeface="Cambria Math" panose="02040503050406030204" pitchFamily="18" charset="0"/>
                            </a:rPr>
                            <m:t>6</m:t>
                          </m:r>
                        </m:den>
                      </m:f>
                      <m:r>
                        <a:rPr lang="es-MX" b="0" i="1" smtClean="0">
                          <a:latin typeface="Cambria Math" panose="02040503050406030204" pitchFamily="18" charset="0"/>
                        </a:rPr>
                        <m:t>[</m:t>
                      </m:r>
                      <m:sSup>
                        <m:sSupPr>
                          <m:ctrlPr>
                            <a:rPr lang="es-MX" b="0" i="1" smtClean="0">
                              <a:latin typeface="Cambria Math" panose="02040503050406030204" pitchFamily="18" charset="0"/>
                            </a:rPr>
                          </m:ctrlPr>
                        </m:sSupPr>
                        <m:e>
                          <m:d>
                            <m:dPr>
                              <m:ctrlPr>
                                <a:rPr lang="es-MX" b="0" i="1" smtClean="0">
                                  <a:latin typeface="Cambria Math" panose="02040503050406030204" pitchFamily="18" charset="0"/>
                                </a:rPr>
                              </m:ctrlPr>
                            </m:dPr>
                            <m:e>
                              <m:r>
                                <a:rPr lang="es-MX" b="0" i="1" smtClean="0">
                                  <a:latin typeface="Cambria Math" panose="02040503050406030204" pitchFamily="18" charset="0"/>
                                </a:rPr>
                                <m:t>−2.5</m:t>
                              </m:r>
                            </m:e>
                          </m:d>
                        </m:e>
                        <m:sup>
                          <m:r>
                            <a:rPr lang="es-MX" b="0" i="1" smtClean="0">
                              <a:latin typeface="Cambria Math" panose="02040503050406030204" pitchFamily="18" charset="0"/>
                            </a:rPr>
                            <m:t>2</m:t>
                          </m:r>
                        </m:sup>
                      </m:sSup>
                      <m:r>
                        <a:rPr lang="es-MX" b="0" i="1" smtClean="0">
                          <a:latin typeface="Cambria Math" panose="02040503050406030204" pitchFamily="18" charset="0"/>
                        </a:rPr>
                        <m:t>+</m:t>
                      </m:r>
                      <m:sSup>
                        <m:sSupPr>
                          <m:ctrlPr>
                            <a:rPr lang="es-MX" b="0" i="1" smtClean="0">
                              <a:latin typeface="Cambria Math" panose="02040503050406030204" pitchFamily="18" charset="0"/>
                            </a:rPr>
                          </m:ctrlPr>
                        </m:sSupPr>
                        <m:e>
                          <m:d>
                            <m:dPr>
                              <m:ctrlPr>
                                <a:rPr lang="es-MX" b="0" i="1" smtClean="0">
                                  <a:latin typeface="Cambria Math" panose="02040503050406030204" pitchFamily="18" charset="0"/>
                                </a:rPr>
                              </m:ctrlPr>
                            </m:dPr>
                            <m:e>
                              <m:r>
                                <a:rPr lang="es-MX" b="0" i="1" smtClean="0">
                                  <a:latin typeface="Cambria Math" panose="02040503050406030204" pitchFamily="18" charset="0"/>
                                </a:rPr>
                                <m:t>−1.5</m:t>
                              </m:r>
                            </m:e>
                          </m:d>
                        </m:e>
                        <m:sup>
                          <m:r>
                            <a:rPr lang="es-MX" b="0" i="1" smtClean="0">
                              <a:latin typeface="Cambria Math" panose="02040503050406030204" pitchFamily="18" charset="0"/>
                            </a:rPr>
                            <m:t>2</m:t>
                          </m:r>
                        </m:sup>
                      </m:sSup>
                      <m:r>
                        <a:rPr lang="es-MX" b="0" i="1" smtClean="0">
                          <a:latin typeface="Cambria Math" panose="02040503050406030204" pitchFamily="18" charset="0"/>
                        </a:rPr>
                        <m:t>+</m:t>
                      </m:r>
                      <m:sSup>
                        <m:sSupPr>
                          <m:ctrlPr>
                            <a:rPr lang="es-MX" b="0" i="1" smtClean="0">
                              <a:latin typeface="Cambria Math" panose="02040503050406030204" pitchFamily="18" charset="0"/>
                            </a:rPr>
                          </m:ctrlPr>
                        </m:sSupPr>
                        <m:e>
                          <m:d>
                            <m:dPr>
                              <m:ctrlPr>
                                <a:rPr lang="es-MX" b="0" i="1" smtClean="0">
                                  <a:latin typeface="Cambria Math" panose="02040503050406030204" pitchFamily="18" charset="0"/>
                                </a:rPr>
                              </m:ctrlPr>
                            </m:dPr>
                            <m:e>
                              <m:r>
                                <a:rPr lang="es-MX" b="0" i="1" smtClean="0">
                                  <a:latin typeface="Cambria Math" panose="02040503050406030204" pitchFamily="18" charset="0"/>
                                </a:rPr>
                                <m:t>−0.5</m:t>
                              </m:r>
                            </m:e>
                          </m:d>
                        </m:e>
                        <m:sup>
                          <m:r>
                            <a:rPr lang="es-MX" b="0" i="1" smtClean="0">
                              <a:latin typeface="Cambria Math" panose="02040503050406030204" pitchFamily="18" charset="0"/>
                            </a:rPr>
                            <m:t>2</m:t>
                          </m:r>
                        </m:sup>
                      </m:sSup>
                      <m:r>
                        <a:rPr lang="es-MX" b="0" i="1" smtClean="0">
                          <a:latin typeface="Cambria Math" panose="02040503050406030204" pitchFamily="18" charset="0"/>
                        </a:rPr>
                        <m:t>+</m:t>
                      </m:r>
                      <m:sSup>
                        <m:sSupPr>
                          <m:ctrlPr>
                            <a:rPr lang="es-MX" b="0" i="1" smtClean="0">
                              <a:latin typeface="Cambria Math" panose="02040503050406030204" pitchFamily="18" charset="0"/>
                            </a:rPr>
                          </m:ctrlPr>
                        </m:sSupPr>
                        <m:e>
                          <m:d>
                            <m:dPr>
                              <m:ctrlPr>
                                <a:rPr lang="es-MX" b="0" i="1" smtClean="0">
                                  <a:latin typeface="Cambria Math" panose="02040503050406030204" pitchFamily="18" charset="0"/>
                                </a:rPr>
                              </m:ctrlPr>
                            </m:dPr>
                            <m:e>
                              <m:r>
                                <a:rPr lang="es-MX" b="0" i="1" smtClean="0">
                                  <a:latin typeface="Cambria Math" panose="02040503050406030204" pitchFamily="18" charset="0"/>
                                </a:rPr>
                                <m:t>0.5</m:t>
                              </m:r>
                            </m:e>
                          </m:d>
                        </m:e>
                        <m:sup>
                          <m:r>
                            <a:rPr lang="es-MX" b="0" i="1" smtClean="0">
                              <a:latin typeface="Cambria Math" panose="02040503050406030204" pitchFamily="18" charset="0"/>
                            </a:rPr>
                            <m:t>2</m:t>
                          </m:r>
                        </m:sup>
                      </m:sSup>
                      <m:r>
                        <a:rPr lang="es-MX" b="0" i="1" smtClean="0">
                          <a:latin typeface="Cambria Math" panose="02040503050406030204" pitchFamily="18" charset="0"/>
                        </a:rPr>
                        <m:t>+</m:t>
                      </m:r>
                      <m:sSup>
                        <m:sSupPr>
                          <m:ctrlPr>
                            <a:rPr lang="es-MX" b="0" i="1" smtClean="0">
                              <a:latin typeface="Cambria Math" panose="02040503050406030204" pitchFamily="18" charset="0"/>
                            </a:rPr>
                          </m:ctrlPr>
                        </m:sSupPr>
                        <m:e>
                          <m:d>
                            <m:dPr>
                              <m:ctrlPr>
                                <a:rPr lang="es-MX" b="0" i="1" smtClean="0">
                                  <a:latin typeface="Cambria Math" panose="02040503050406030204" pitchFamily="18" charset="0"/>
                                </a:rPr>
                              </m:ctrlPr>
                            </m:dPr>
                            <m:e>
                              <m:r>
                                <a:rPr lang="es-MX" b="0" i="1" smtClean="0">
                                  <a:latin typeface="Cambria Math" panose="02040503050406030204" pitchFamily="18" charset="0"/>
                                </a:rPr>
                                <m:t>1.5</m:t>
                              </m:r>
                            </m:e>
                          </m:d>
                        </m:e>
                        <m:sup>
                          <m:r>
                            <a:rPr lang="es-MX" b="0" i="1" smtClean="0">
                              <a:latin typeface="Cambria Math" panose="02040503050406030204" pitchFamily="18" charset="0"/>
                            </a:rPr>
                            <m:t>2</m:t>
                          </m:r>
                        </m:sup>
                      </m:sSup>
                      <m:r>
                        <a:rPr lang="es-MX" b="0" i="1" smtClean="0">
                          <a:latin typeface="Cambria Math" panose="02040503050406030204" pitchFamily="18" charset="0"/>
                        </a:rPr>
                        <m:t>+</m:t>
                      </m:r>
                      <m:sSup>
                        <m:sSupPr>
                          <m:ctrlPr>
                            <a:rPr lang="es-MX" b="0" i="1" smtClean="0">
                              <a:latin typeface="Cambria Math" panose="02040503050406030204" pitchFamily="18" charset="0"/>
                            </a:rPr>
                          </m:ctrlPr>
                        </m:sSupPr>
                        <m:e>
                          <m:d>
                            <m:dPr>
                              <m:ctrlPr>
                                <a:rPr lang="es-MX" b="0" i="1" smtClean="0">
                                  <a:latin typeface="Cambria Math" panose="02040503050406030204" pitchFamily="18" charset="0"/>
                                </a:rPr>
                              </m:ctrlPr>
                            </m:dPr>
                            <m:e>
                              <m:r>
                                <a:rPr lang="es-MX" b="0" i="1" smtClean="0">
                                  <a:latin typeface="Cambria Math" panose="02040503050406030204" pitchFamily="18" charset="0"/>
                                </a:rPr>
                                <m:t>2.5</m:t>
                              </m:r>
                            </m:e>
                          </m:d>
                        </m:e>
                        <m:sup>
                          <m:r>
                            <a:rPr lang="es-MX" b="0" i="1" smtClean="0">
                              <a:latin typeface="Cambria Math" panose="02040503050406030204" pitchFamily="18" charset="0"/>
                            </a:rPr>
                            <m:t>2</m:t>
                          </m:r>
                        </m:sup>
                      </m:sSup>
                      <m:r>
                        <a:rPr lang="es-MX" b="0" i="1" smtClean="0">
                          <a:latin typeface="Cambria Math" panose="02040503050406030204" pitchFamily="18" charset="0"/>
                        </a:rPr>
                        <m:t>]</m:t>
                      </m:r>
                    </m:oMath>
                  </m:oMathPara>
                </a14:m>
                <a:endParaRPr lang="es-MX" b="0" dirty="0"/>
              </a:p>
            </p:txBody>
          </p:sp>
        </mc:Choice>
        <mc:Fallback xmlns="">
          <p:sp>
            <p:nvSpPr>
              <p:cNvPr id="9" name="CuadroTexto 8"/>
              <p:cNvSpPr txBox="1">
                <a:spLocks noRot="1" noChangeAspect="1" noMove="1" noResize="1" noEditPoints="1" noAdjustHandles="1" noChangeArrowheads="1" noChangeShapeType="1" noTextEdit="1"/>
              </p:cNvSpPr>
              <p:nvPr/>
            </p:nvSpPr>
            <p:spPr>
              <a:xfrm>
                <a:off x="-79338" y="1948439"/>
                <a:ext cx="9302675" cy="693844"/>
              </a:xfrm>
              <a:prstGeom prst="rect">
                <a:avLst/>
              </a:prstGeom>
              <a:blipFill>
                <a:blip r:embed="rId5"/>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5" name="CuadroTexto 14"/>
              <p:cNvSpPr txBox="1"/>
              <p:nvPr/>
            </p:nvSpPr>
            <p:spPr>
              <a:xfrm>
                <a:off x="467086" y="2686372"/>
                <a:ext cx="7196970" cy="693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𝑉𝑎𝑟</m:t>
                      </m:r>
                      <m:d>
                        <m:dPr>
                          <m:ctrlPr>
                            <a:rPr lang="es-MX" b="0" i="1" smtClean="0">
                              <a:latin typeface="Cambria Math" panose="02040503050406030204" pitchFamily="18" charset="0"/>
                            </a:rPr>
                          </m:ctrlPr>
                        </m:dPr>
                        <m:e>
                          <m:r>
                            <a:rPr lang="es-MX" b="0" i="1" smtClean="0">
                              <a:latin typeface="Cambria Math" panose="02040503050406030204" pitchFamily="18" charset="0"/>
                            </a:rPr>
                            <m:t>𝑋</m:t>
                          </m:r>
                        </m:e>
                      </m:d>
                      <m:r>
                        <a:rPr lang="es-MX" b="0" i="1" smtClean="0">
                          <a:latin typeface="Cambria Math" panose="02040503050406030204" pitchFamily="18" charset="0"/>
                        </a:rPr>
                        <m:t>=</m:t>
                      </m:r>
                      <m:f>
                        <m:fPr>
                          <m:ctrlPr>
                            <a:rPr lang="es-MX" b="0" i="1" smtClean="0">
                              <a:latin typeface="Cambria Math" panose="02040503050406030204" pitchFamily="18" charset="0"/>
                            </a:rPr>
                          </m:ctrlPr>
                        </m:fPr>
                        <m:num>
                          <m:r>
                            <a:rPr lang="es-MX" b="0" i="1" smtClean="0">
                              <a:latin typeface="Cambria Math" panose="02040503050406030204" pitchFamily="18" charset="0"/>
                            </a:rPr>
                            <m:t>1</m:t>
                          </m:r>
                        </m:num>
                        <m:den>
                          <m:r>
                            <a:rPr lang="es-MX" b="0" i="1" smtClean="0">
                              <a:latin typeface="Cambria Math" panose="02040503050406030204" pitchFamily="18" charset="0"/>
                            </a:rPr>
                            <m:t>6</m:t>
                          </m:r>
                        </m:den>
                      </m:f>
                      <m:r>
                        <a:rPr lang="es-MX" b="0" i="1" smtClean="0">
                          <a:latin typeface="Cambria Math" panose="02040503050406030204" pitchFamily="18" charset="0"/>
                        </a:rPr>
                        <m:t>(6.25+2.25+0.25+0.25+2.25+6.25)</m:t>
                      </m:r>
                    </m:oMath>
                  </m:oMathPara>
                </a14:m>
                <a:endParaRPr lang="es-MX" dirty="0"/>
              </a:p>
            </p:txBody>
          </p:sp>
        </mc:Choice>
        <mc:Fallback xmlns="">
          <p:sp>
            <p:nvSpPr>
              <p:cNvPr id="15" name="CuadroTexto 14"/>
              <p:cNvSpPr txBox="1">
                <a:spLocks noRot="1" noChangeAspect="1" noMove="1" noResize="1" noEditPoints="1" noAdjustHandles="1" noChangeArrowheads="1" noChangeShapeType="1" noTextEdit="1"/>
              </p:cNvSpPr>
              <p:nvPr/>
            </p:nvSpPr>
            <p:spPr>
              <a:xfrm>
                <a:off x="467086" y="2686372"/>
                <a:ext cx="7196970" cy="693844"/>
              </a:xfrm>
              <a:prstGeom prst="rect">
                <a:avLst/>
              </a:prstGeom>
              <a:blipFill>
                <a:blip r:embed="rId6"/>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7" name="CuadroTexto 16"/>
              <p:cNvSpPr txBox="1"/>
              <p:nvPr/>
            </p:nvSpPr>
            <p:spPr>
              <a:xfrm>
                <a:off x="1475654" y="3400662"/>
                <a:ext cx="2505301" cy="693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𝑉𝑎𝑟</m:t>
                      </m:r>
                      <m:d>
                        <m:dPr>
                          <m:ctrlPr>
                            <a:rPr lang="es-MX" b="0" i="1" smtClean="0">
                              <a:latin typeface="Cambria Math" panose="02040503050406030204" pitchFamily="18" charset="0"/>
                            </a:rPr>
                          </m:ctrlPr>
                        </m:dPr>
                        <m:e>
                          <m:r>
                            <a:rPr lang="es-MX" b="0" i="1" smtClean="0">
                              <a:latin typeface="Cambria Math" panose="02040503050406030204" pitchFamily="18" charset="0"/>
                            </a:rPr>
                            <m:t>𝑋</m:t>
                          </m:r>
                        </m:e>
                      </m:d>
                      <m:r>
                        <a:rPr lang="es-MX" b="0" i="1" smtClean="0">
                          <a:latin typeface="Cambria Math" panose="02040503050406030204" pitchFamily="18" charset="0"/>
                        </a:rPr>
                        <m:t>=</m:t>
                      </m:r>
                      <m:f>
                        <m:fPr>
                          <m:ctrlPr>
                            <a:rPr lang="es-MX" b="0" i="1" smtClean="0">
                              <a:latin typeface="Cambria Math" panose="02040503050406030204" pitchFamily="18" charset="0"/>
                            </a:rPr>
                          </m:ctrlPr>
                        </m:fPr>
                        <m:num>
                          <m:r>
                            <a:rPr lang="es-MX" b="0" i="1" smtClean="0">
                              <a:latin typeface="Cambria Math" panose="02040503050406030204" pitchFamily="18" charset="0"/>
                            </a:rPr>
                            <m:t>1</m:t>
                          </m:r>
                        </m:num>
                        <m:den>
                          <m:r>
                            <a:rPr lang="es-MX" b="0" i="1" smtClean="0">
                              <a:latin typeface="Cambria Math" panose="02040503050406030204" pitchFamily="18" charset="0"/>
                            </a:rPr>
                            <m:t>6</m:t>
                          </m:r>
                        </m:den>
                      </m:f>
                      <m:r>
                        <a:rPr lang="es-MX" b="0" i="1" smtClean="0">
                          <a:latin typeface="Cambria Math" panose="02040503050406030204" pitchFamily="18" charset="0"/>
                        </a:rPr>
                        <m:t>(17.5)</m:t>
                      </m:r>
                    </m:oMath>
                  </m:oMathPara>
                </a14:m>
                <a:endParaRPr lang="es-MX" dirty="0"/>
              </a:p>
            </p:txBody>
          </p:sp>
        </mc:Choice>
        <mc:Fallback xmlns="">
          <p:sp>
            <p:nvSpPr>
              <p:cNvPr id="17" name="CuadroTexto 16"/>
              <p:cNvSpPr txBox="1">
                <a:spLocks noRot="1" noChangeAspect="1" noMove="1" noResize="1" noEditPoints="1" noAdjustHandles="1" noChangeArrowheads="1" noChangeShapeType="1" noTextEdit="1"/>
              </p:cNvSpPr>
              <p:nvPr/>
            </p:nvSpPr>
            <p:spPr>
              <a:xfrm>
                <a:off x="1475654" y="3400662"/>
                <a:ext cx="2505301" cy="693844"/>
              </a:xfrm>
              <a:prstGeom prst="rect">
                <a:avLst/>
              </a:prstGeom>
              <a:blipFill>
                <a:blip r:embed="rId7"/>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8" name="CuadroTexto 17"/>
              <p:cNvSpPr txBox="1"/>
              <p:nvPr/>
            </p:nvSpPr>
            <p:spPr>
              <a:xfrm>
                <a:off x="1629541" y="4322273"/>
                <a:ext cx="219752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𝑉𝑎𝑟</m:t>
                      </m:r>
                      <m:d>
                        <m:dPr>
                          <m:ctrlPr>
                            <a:rPr lang="es-MX" b="0" i="1" smtClean="0">
                              <a:latin typeface="Cambria Math" panose="02040503050406030204" pitchFamily="18" charset="0"/>
                            </a:rPr>
                          </m:ctrlPr>
                        </m:dPr>
                        <m:e>
                          <m:r>
                            <a:rPr lang="es-MX" b="0" i="1" smtClean="0">
                              <a:latin typeface="Cambria Math" panose="02040503050406030204" pitchFamily="18" charset="0"/>
                            </a:rPr>
                            <m:t>𝑋</m:t>
                          </m:r>
                        </m:e>
                      </m:d>
                      <m:r>
                        <a:rPr lang="es-MX" b="0" i="1" smtClean="0">
                          <a:latin typeface="Cambria Math" panose="02040503050406030204" pitchFamily="18" charset="0"/>
                        </a:rPr>
                        <m:t>=2.917</m:t>
                      </m:r>
                    </m:oMath>
                  </m:oMathPara>
                </a14:m>
                <a:endParaRPr lang="es-MX" dirty="0"/>
              </a:p>
            </p:txBody>
          </p:sp>
        </mc:Choice>
        <mc:Fallback xmlns="">
          <p:sp>
            <p:nvSpPr>
              <p:cNvPr id="18" name="CuadroTexto 17"/>
              <p:cNvSpPr txBox="1">
                <a:spLocks noRot="1" noChangeAspect="1" noMove="1" noResize="1" noEditPoints="1" noAdjustHandles="1" noChangeArrowheads="1" noChangeShapeType="1" noTextEdit="1"/>
              </p:cNvSpPr>
              <p:nvPr/>
            </p:nvSpPr>
            <p:spPr>
              <a:xfrm>
                <a:off x="1629541" y="4322273"/>
                <a:ext cx="2197525" cy="369332"/>
              </a:xfrm>
              <a:prstGeom prst="rect">
                <a:avLst/>
              </a:prstGeom>
              <a:blipFill>
                <a:blip r:embed="rId8"/>
                <a:stretch>
                  <a:fillRect l="-2493" r="-2770" b="-8197"/>
                </a:stretch>
              </a:blipFill>
            </p:spPr>
            <p:txBody>
              <a:bodyPr/>
              <a:lstStyle/>
              <a:p>
                <a:r>
                  <a:rPr lang="es-MX">
                    <a:noFill/>
                  </a:rPr>
                  <a:t> </a:t>
                </a:r>
              </a:p>
            </p:txBody>
          </p:sp>
        </mc:Fallback>
      </mc:AlternateContent>
    </p:spTree>
    <p:extLst>
      <p:ext uri="{BB962C8B-B14F-4D97-AF65-F5344CB8AC3E}">
        <p14:creationId xmlns:p14="http://schemas.microsoft.com/office/powerpoint/2010/main" val="238029782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95234"/>
                                        </p:tgtEl>
                                        <p:attrNameLst>
                                          <p:attrName>style.visibility</p:attrName>
                                        </p:attrNameLst>
                                      </p:cBhvr>
                                      <p:to>
                                        <p:strVal val="visible"/>
                                      </p:to>
                                    </p:set>
                                    <p:anim calcmode="lin" valueType="num">
                                      <p:cBhvr additive="base">
                                        <p:cTn id="7" dur="500" fill="hold"/>
                                        <p:tgtEl>
                                          <p:spTgt spid="95234"/>
                                        </p:tgtEl>
                                        <p:attrNameLst>
                                          <p:attrName>ppt_x</p:attrName>
                                        </p:attrNameLst>
                                      </p:cBhvr>
                                      <p:tavLst>
                                        <p:tav tm="0">
                                          <p:val>
                                            <p:strVal val="0-#ppt_w/2"/>
                                          </p:val>
                                        </p:tav>
                                        <p:tav tm="100000">
                                          <p:val>
                                            <p:strVal val="#ppt_x"/>
                                          </p:val>
                                        </p:tav>
                                      </p:tavLst>
                                    </p:anim>
                                    <p:anim calcmode="lin" valueType="num">
                                      <p:cBhvr additive="base">
                                        <p:cTn id="8" dur="500" fill="hold"/>
                                        <p:tgtEl>
                                          <p:spTgt spid="9523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s-ES" dirty="0"/>
              <a:t>Variable Aleatoria</a:t>
            </a:r>
          </a:p>
        </p:txBody>
      </p:sp>
      <p:sp>
        <p:nvSpPr>
          <p:cNvPr id="68611" name="Rectangle 3"/>
          <p:cNvSpPr>
            <a:spLocks noGrp="1" noChangeArrowheads="1"/>
          </p:cNvSpPr>
          <p:nvPr>
            <p:ph idx="1"/>
          </p:nvPr>
        </p:nvSpPr>
        <p:spPr/>
        <p:txBody>
          <a:bodyPr>
            <a:normAutofit fontScale="92500" lnSpcReduction="10000"/>
          </a:bodyPr>
          <a:lstStyle/>
          <a:p>
            <a:r>
              <a:rPr lang="es-ES" sz="3200" dirty="0"/>
              <a:t>Utilizaremos letras mayúsculas para representar una variable aleatoria</a:t>
            </a:r>
          </a:p>
          <a:p>
            <a:pPr lvl="1"/>
            <a:r>
              <a:rPr lang="es-ES" sz="2800" i="1" dirty="0">
                <a:latin typeface="Times New Roman" pitchFamily="18" charset="0"/>
              </a:rPr>
              <a:t>X, Y, Z, A, B, C, </a:t>
            </a:r>
            <a:r>
              <a:rPr lang="es-ES" sz="2800" dirty="0">
                <a:latin typeface="Times New Roman" pitchFamily="18" charset="0"/>
              </a:rPr>
              <a:t>etc.</a:t>
            </a:r>
            <a:endParaRPr lang="es-ES" sz="2800" i="1" dirty="0">
              <a:latin typeface="Times New Roman" pitchFamily="18" charset="0"/>
            </a:endParaRPr>
          </a:p>
          <a:p>
            <a:r>
              <a:rPr lang="es-ES" sz="3200" dirty="0"/>
              <a:t>Si las variables a utilizar en un momento dado son tantas que las letras del abecedario podrían no ser suficientes; optaremos por utilizar una misma letra, con subíndices:</a:t>
            </a:r>
          </a:p>
          <a:p>
            <a:pPr lvl="1"/>
            <a:r>
              <a:rPr lang="es-ES" sz="2800" i="1" dirty="0">
                <a:latin typeface="Times New Roman" pitchFamily="18" charset="0"/>
              </a:rPr>
              <a:t>X</a:t>
            </a:r>
            <a:r>
              <a:rPr lang="es-ES" sz="2800" baseline="-25000" dirty="0">
                <a:latin typeface="Times New Roman" pitchFamily="18" charset="0"/>
              </a:rPr>
              <a:t>1</a:t>
            </a:r>
            <a:r>
              <a:rPr lang="es-ES" sz="2800" i="1" dirty="0">
                <a:latin typeface="Times New Roman" pitchFamily="18" charset="0"/>
              </a:rPr>
              <a:t>, X</a:t>
            </a:r>
            <a:r>
              <a:rPr lang="es-ES" sz="2800" baseline="-25000" dirty="0">
                <a:latin typeface="Times New Roman" pitchFamily="18" charset="0"/>
              </a:rPr>
              <a:t>2</a:t>
            </a:r>
            <a:r>
              <a:rPr lang="es-ES" sz="2800" i="1" dirty="0">
                <a:latin typeface="Times New Roman" pitchFamily="18" charset="0"/>
              </a:rPr>
              <a:t>, ..., </a:t>
            </a:r>
            <a:r>
              <a:rPr lang="es-ES" sz="2800" i="1" dirty="0" err="1">
                <a:latin typeface="Times New Roman" pitchFamily="18" charset="0"/>
              </a:rPr>
              <a:t>X</a:t>
            </a:r>
            <a:r>
              <a:rPr lang="es-ES" sz="2800" i="1" baseline="-25000" dirty="0" err="1">
                <a:latin typeface="Times New Roman" pitchFamily="18" charset="0"/>
              </a:rPr>
              <a:t>n</a:t>
            </a:r>
            <a:r>
              <a:rPr lang="es-ES" sz="2800" dirty="0"/>
              <a:t>, </a:t>
            </a:r>
            <a:r>
              <a:rPr lang="es-ES" sz="2800" i="1" dirty="0">
                <a:latin typeface="Times New Roman" pitchFamily="18" charset="0"/>
              </a:rPr>
              <a:t>Y</a:t>
            </a:r>
            <a:r>
              <a:rPr lang="es-ES" sz="2800" baseline="-25000" dirty="0">
                <a:latin typeface="Times New Roman" pitchFamily="18" charset="0"/>
              </a:rPr>
              <a:t>1</a:t>
            </a:r>
            <a:r>
              <a:rPr lang="es-ES" sz="2800" i="1" dirty="0">
                <a:latin typeface="Times New Roman" pitchFamily="18" charset="0"/>
              </a:rPr>
              <a:t>, Y</a:t>
            </a:r>
            <a:r>
              <a:rPr lang="es-ES" sz="2800" baseline="-25000" dirty="0">
                <a:latin typeface="Times New Roman" pitchFamily="18" charset="0"/>
              </a:rPr>
              <a:t>2</a:t>
            </a:r>
            <a:r>
              <a:rPr lang="es-ES" sz="2800" i="1" dirty="0">
                <a:latin typeface="Times New Roman" pitchFamily="18" charset="0"/>
              </a:rPr>
              <a:t>, ..., </a:t>
            </a:r>
            <a:r>
              <a:rPr lang="es-ES" sz="2800" i="1" dirty="0" err="1">
                <a:latin typeface="Times New Roman" pitchFamily="18" charset="0"/>
              </a:rPr>
              <a:t>Y</a:t>
            </a:r>
            <a:r>
              <a:rPr lang="es-ES" sz="2800" i="1" baseline="-25000" dirty="0" err="1">
                <a:latin typeface="Times New Roman" pitchFamily="18" charset="0"/>
              </a:rPr>
              <a:t>m</a:t>
            </a:r>
            <a:r>
              <a:rPr lang="es-ES" sz="2800" dirty="0"/>
              <a:t>, etc.</a:t>
            </a:r>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8E36D9B5-18C8-447B-94AC-2E020DB94407}" type="slidenum">
              <a:rPr lang="es-ES"/>
              <a:pPr/>
              <a:t>7</a:t>
            </a:fld>
            <a:endParaRPr lang="es-ES"/>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611">
                                            <p:txEl>
                                              <p:pRg st="0" end="0"/>
                                            </p:txEl>
                                          </p:spTgt>
                                        </p:tgtEl>
                                        <p:attrNameLst>
                                          <p:attrName>style.visibility</p:attrName>
                                        </p:attrNameLst>
                                      </p:cBhvr>
                                      <p:to>
                                        <p:strVal val="visible"/>
                                      </p:to>
                                    </p:set>
                                    <p:animEffect transition="in" filter="fade">
                                      <p:cBhvr>
                                        <p:cTn id="7" dur="500"/>
                                        <p:tgtEl>
                                          <p:spTgt spid="6861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8611">
                                            <p:txEl>
                                              <p:pRg st="1" end="1"/>
                                            </p:txEl>
                                          </p:spTgt>
                                        </p:tgtEl>
                                        <p:attrNameLst>
                                          <p:attrName>style.visibility</p:attrName>
                                        </p:attrNameLst>
                                      </p:cBhvr>
                                      <p:to>
                                        <p:strVal val="visible"/>
                                      </p:to>
                                    </p:set>
                                    <p:animEffect transition="in" filter="fade">
                                      <p:cBhvr>
                                        <p:cTn id="10" dur="500"/>
                                        <p:tgtEl>
                                          <p:spTgt spid="6861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8611">
                                            <p:txEl>
                                              <p:pRg st="2" end="2"/>
                                            </p:txEl>
                                          </p:spTgt>
                                        </p:tgtEl>
                                        <p:attrNameLst>
                                          <p:attrName>style.visibility</p:attrName>
                                        </p:attrNameLst>
                                      </p:cBhvr>
                                      <p:to>
                                        <p:strVal val="visible"/>
                                      </p:to>
                                    </p:set>
                                    <p:animEffect transition="in" filter="fade">
                                      <p:cBhvr>
                                        <p:cTn id="15" dur="500"/>
                                        <p:tgtEl>
                                          <p:spTgt spid="68611">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8611">
                                            <p:txEl>
                                              <p:pRg st="3" end="3"/>
                                            </p:txEl>
                                          </p:spTgt>
                                        </p:tgtEl>
                                        <p:attrNameLst>
                                          <p:attrName>style.visibility</p:attrName>
                                        </p:attrNameLst>
                                      </p:cBhvr>
                                      <p:to>
                                        <p:strVal val="visible"/>
                                      </p:to>
                                    </p:set>
                                    <p:animEffect transition="in" filter="fade">
                                      <p:cBhvr>
                                        <p:cTn id="18" dur="500"/>
                                        <p:tgtEl>
                                          <p:spTgt spid="686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1"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Ejemplo</a:t>
            </a:r>
          </a:p>
        </p:txBody>
      </p:sp>
      <p:sp>
        <p:nvSpPr>
          <p:cNvPr id="3" name="2 Marcador de contenido"/>
          <p:cNvSpPr>
            <a:spLocks noGrp="1"/>
          </p:cNvSpPr>
          <p:nvPr>
            <p:ph idx="1"/>
          </p:nvPr>
        </p:nvSpPr>
        <p:spPr/>
        <p:txBody>
          <a:bodyPr/>
          <a:lstStyle/>
          <a:p>
            <a:r>
              <a:rPr lang="es-MX" dirty="0"/>
              <a:t>Considere la variable X del ejemplo de la moneda</a:t>
            </a:r>
          </a:p>
          <a:p>
            <a:pPr marL="457200" indent="-457200">
              <a:buFont typeface="+mj-lt"/>
              <a:buAutoNum type="alphaLcParenR"/>
            </a:pPr>
            <a:r>
              <a:rPr lang="es-MX" dirty="0"/>
              <a:t>Calcule E(X) </a:t>
            </a:r>
            <a:r>
              <a:rPr lang="es-MX" dirty="0">
                <a:solidFill>
                  <a:srgbClr val="FF0000"/>
                </a:solidFill>
              </a:rPr>
              <a:t>R = 0.5</a:t>
            </a:r>
          </a:p>
          <a:p>
            <a:pPr marL="457200" indent="-457200">
              <a:buFont typeface="+mj-lt"/>
              <a:buAutoNum type="alphaLcParenR"/>
            </a:pPr>
            <a:r>
              <a:rPr lang="es-MX" dirty="0"/>
              <a:t>Calcule Var(X)</a:t>
            </a:r>
            <a:r>
              <a:rPr lang="es-MX" dirty="0">
                <a:solidFill>
                  <a:srgbClr val="FF0000"/>
                </a:solidFill>
              </a:rPr>
              <a:t> R = 0.25</a:t>
            </a:r>
            <a:endParaRPr lang="es-MX" dirty="0"/>
          </a:p>
          <a:p>
            <a:endParaRPr lang="es-MX" dirty="0"/>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70</a:t>
            </a:fld>
            <a:endParaRPr lang="es-ES"/>
          </a:p>
        </p:txBody>
      </p:sp>
      <p:graphicFrame>
        <p:nvGraphicFramePr>
          <p:cNvPr id="7" name="6 Tabla"/>
          <p:cNvGraphicFramePr>
            <a:graphicFrameLocks noGrp="1"/>
          </p:cNvGraphicFramePr>
          <p:nvPr>
            <p:extLst>
              <p:ext uri="{D42A27DB-BD31-4B8C-83A1-F6EECF244321}">
                <p14:modId xmlns:p14="http://schemas.microsoft.com/office/powerpoint/2010/main" val="3950674720"/>
              </p:ext>
            </p:extLst>
          </p:nvPr>
        </p:nvGraphicFramePr>
        <p:xfrm>
          <a:off x="1043608" y="3055384"/>
          <a:ext cx="2244080" cy="1080136"/>
        </p:xfrm>
        <a:graphic>
          <a:graphicData uri="http://schemas.openxmlformats.org/drawingml/2006/table">
            <a:tbl>
              <a:tblPr>
                <a:tableStyleId>{125E5076-3810-47DD-B79F-674D7AD40C01}</a:tableStyleId>
              </a:tblPr>
              <a:tblGrid>
                <a:gridCol w="1122040">
                  <a:extLst>
                    <a:ext uri="{9D8B030D-6E8A-4147-A177-3AD203B41FA5}">
                      <a16:colId xmlns:a16="http://schemas.microsoft.com/office/drawing/2014/main" val="20000"/>
                    </a:ext>
                  </a:extLst>
                </a:gridCol>
                <a:gridCol w="1122040">
                  <a:extLst>
                    <a:ext uri="{9D8B030D-6E8A-4147-A177-3AD203B41FA5}">
                      <a16:colId xmlns:a16="http://schemas.microsoft.com/office/drawing/2014/main" val="20001"/>
                    </a:ext>
                  </a:extLst>
                </a:gridCol>
              </a:tblGrid>
              <a:tr h="235744">
                <a:tc>
                  <a:txBody>
                    <a:bodyPr/>
                    <a:lstStyle/>
                    <a:p>
                      <a:pPr algn="ctr" fontAlgn="ctr"/>
                      <a:r>
                        <a:rPr lang="es-MX" sz="1500" b="1" u="none" strike="noStrike" dirty="0">
                          <a:effectLst/>
                        </a:rPr>
                        <a:t>x</a:t>
                      </a:r>
                      <a:endParaRPr lang="es-MX" sz="1500" b="1" i="0" u="none" strike="noStrike" dirty="0">
                        <a:solidFill>
                          <a:srgbClr val="FFFFFF"/>
                        </a:solidFill>
                        <a:effectLst/>
                        <a:latin typeface="Calibri"/>
                      </a:endParaRPr>
                    </a:p>
                  </a:txBody>
                  <a:tcPr marL="9525" marR="9525" marT="7144" marB="0" anchor="ctr">
                    <a:solidFill>
                      <a:schemeClr val="accent4"/>
                    </a:solidFill>
                  </a:tcPr>
                </a:tc>
                <a:tc>
                  <a:txBody>
                    <a:bodyPr/>
                    <a:lstStyle/>
                    <a:p>
                      <a:pPr algn="ctr" fontAlgn="ctr"/>
                      <a:r>
                        <a:rPr lang="es-MX" sz="1500" b="1" u="none" strike="noStrike" dirty="0">
                          <a:effectLst/>
                        </a:rPr>
                        <a:t>P(X = x)</a:t>
                      </a:r>
                      <a:endParaRPr lang="es-MX" sz="1500" b="1" i="0" u="none" strike="noStrike" dirty="0">
                        <a:solidFill>
                          <a:srgbClr val="FFFFFF"/>
                        </a:solidFill>
                        <a:effectLst/>
                        <a:latin typeface="Calibri"/>
                      </a:endParaRPr>
                    </a:p>
                  </a:txBody>
                  <a:tcPr marL="9525" marR="9525" marT="7144" marB="0" anchor="ctr">
                    <a:solidFill>
                      <a:schemeClr val="accent4"/>
                    </a:solidFill>
                  </a:tcPr>
                </a:tc>
                <a:extLst>
                  <a:ext uri="{0D108BD9-81ED-4DB2-BD59-A6C34878D82A}">
                    <a16:rowId xmlns:a16="http://schemas.microsoft.com/office/drawing/2014/main" val="10000"/>
                  </a:ext>
                </a:extLst>
              </a:tr>
              <a:tr h="281464">
                <a:tc>
                  <a:txBody>
                    <a:bodyPr/>
                    <a:lstStyle/>
                    <a:p>
                      <a:pPr algn="ctr" fontAlgn="ctr"/>
                      <a:r>
                        <a:rPr lang="es-MX" sz="1800" u="none" strike="noStrike" dirty="0">
                          <a:effectLst/>
                        </a:rPr>
                        <a:t>0</a:t>
                      </a:r>
                      <a:endParaRPr lang="es-MX" sz="1800" b="0" i="0" u="none" strike="noStrike" dirty="0">
                        <a:solidFill>
                          <a:srgbClr val="FFFFFF"/>
                        </a:solidFill>
                        <a:effectLst/>
                        <a:latin typeface="Calibri"/>
                      </a:endParaRPr>
                    </a:p>
                  </a:txBody>
                  <a:tcPr marL="9525" marR="9525" marT="7144" marB="0" anchor="ctr"/>
                </a:tc>
                <a:tc>
                  <a:txBody>
                    <a:bodyPr/>
                    <a:lstStyle/>
                    <a:p>
                      <a:pPr algn="ctr" fontAlgn="ctr"/>
                      <a:r>
                        <a:rPr lang="es-MX" sz="1800" u="none" strike="noStrike" dirty="0">
                          <a:effectLst/>
                        </a:rPr>
                        <a:t>0.5</a:t>
                      </a:r>
                      <a:endParaRPr lang="es-MX" sz="1800" b="0" i="0" u="none" strike="noStrike" dirty="0">
                        <a:solidFill>
                          <a:srgbClr val="FFFFFF"/>
                        </a:solidFill>
                        <a:effectLst/>
                        <a:latin typeface="Calibri"/>
                      </a:endParaRPr>
                    </a:p>
                  </a:txBody>
                  <a:tcPr marL="9525" marR="9525" marT="7144" marB="0" anchor="ctr"/>
                </a:tc>
                <a:extLst>
                  <a:ext uri="{0D108BD9-81ED-4DB2-BD59-A6C34878D82A}">
                    <a16:rowId xmlns:a16="http://schemas.microsoft.com/office/drawing/2014/main" val="10001"/>
                  </a:ext>
                </a:extLst>
              </a:tr>
              <a:tr h="281464">
                <a:tc>
                  <a:txBody>
                    <a:bodyPr/>
                    <a:lstStyle/>
                    <a:p>
                      <a:pPr algn="ctr" fontAlgn="ctr"/>
                      <a:r>
                        <a:rPr lang="es-MX" sz="1800" u="none" strike="noStrike" dirty="0">
                          <a:effectLst/>
                        </a:rPr>
                        <a:t>1</a:t>
                      </a:r>
                      <a:endParaRPr lang="es-MX" sz="1800" b="0" i="0" u="none" strike="noStrike" dirty="0">
                        <a:solidFill>
                          <a:srgbClr val="FFFFFF"/>
                        </a:solidFill>
                        <a:effectLst/>
                        <a:latin typeface="Calibri"/>
                      </a:endParaRPr>
                    </a:p>
                  </a:txBody>
                  <a:tcPr marL="9525" marR="9525" marT="7144" marB="0" anchor="ctr"/>
                </a:tc>
                <a:tc>
                  <a:txBody>
                    <a:bodyPr/>
                    <a:lstStyle/>
                    <a:p>
                      <a:pPr algn="ctr" fontAlgn="ctr"/>
                      <a:r>
                        <a:rPr lang="es-MX" sz="1800" u="none" strike="noStrike" dirty="0">
                          <a:effectLst/>
                        </a:rPr>
                        <a:t>0.5</a:t>
                      </a:r>
                      <a:endParaRPr lang="es-MX" sz="1800" b="0" i="0" u="none" strike="noStrike" dirty="0">
                        <a:solidFill>
                          <a:srgbClr val="FFFFFF"/>
                        </a:solidFill>
                        <a:effectLst/>
                        <a:latin typeface="Calibri"/>
                      </a:endParaRPr>
                    </a:p>
                  </a:txBody>
                  <a:tcPr marL="9525" marR="9525" marT="7144" marB="0" anchor="ctr"/>
                </a:tc>
                <a:extLst>
                  <a:ext uri="{0D108BD9-81ED-4DB2-BD59-A6C34878D82A}">
                    <a16:rowId xmlns:a16="http://schemas.microsoft.com/office/drawing/2014/main" val="10002"/>
                  </a:ext>
                </a:extLst>
              </a:tr>
              <a:tr h="281464">
                <a:tc>
                  <a:txBody>
                    <a:bodyPr/>
                    <a:lstStyle/>
                    <a:p>
                      <a:pPr algn="r" fontAlgn="b"/>
                      <a:r>
                        <a:rPr lang="es-MX" sz="1800" u="none" strike="noStrike" dirty="0">
                          <a:effectLst/>
                        </a:rPr>
                        <a:t>Total</a:t>
                      </a:r>
                      <a:endParaRPr lang="es-MX" sz="1800" b="1" i="0" u="none" strike="noStrike" dirty="0">
                        <a:solidFill>
                          <a:srgbClr val="FFFFFF"/>
                        </a:solidFill>
                        <a:effectLst/>
                        <a:latin typeface="Calibri"/>
                      </a:endParaRPr>
                    </a:p>
                  </a:txBody>
                  <a:tcPr marL="9525" marR="9525" marT="7144" marB="0" anchor="b"/>
                </a:tc>
                <a:tc>
                  <a:txBody>
                    <a:bodyPr/>
                    <a:lstStyle/>
                    <a:p>
                      <a:pPr algn="ctr" fontAlgn="ctr"/>
                      <a:r>
                        <a:rPr lang="es-MX" sz="1800" u="none" strike="noStrike" dirty="0">
                          <a:effectLst/>
                        </a:rPr>
                        <a:t>1.0</a:t>
                      </a:r>
                      <a:endParaRPr lang="es-MX" sz="1800" b="1" i="0" u="none" strike="noStrike" dirty="0">
                        <a:solidFill>
                          <a:srgbClr val="FFFFFF"/>
                        </a:solidFill>
                        <a:effectLst/>
                        <a:latin typeface="Calibri"/>
                      </a:endParaRPr>
                    </a:p>
                  </a:txBody>
                  <a:tcPr marL="9525" marR="9525" marT="7144" marB="0" anchor="ctr"/>
                </a:tc>
                <a:extLst>
                  <a:ext uri="{0D108BD9-81ED-4DB2-BD59-A6C34878D82A}">
                    <a16:rowId xmlns:a16="http://schemas.microsoft.com/office/drawing/2014/main" val="10003"/>
                  </a:ext>
                </a:extLst>
              </a:tr>
            </a:tbl>
          </a:graphicData>
        </a:graphic>
      </p:graphicFrame>
      <p:pic>
        <p:nvPicPr>
          <p:cNvPr id="10" name="9 Imagen"/>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4355976" y="3363838"/>
            <a:ext cx="3805257" cy="325486"/>
          </a:xfrm>
          <a:prstGeom prst="rect">
            <a:avLst/>
          </a:prstGeom>
        </p:spPr>
      </p:pic>
    </p:spTree>
    <p:extLst>
      <p:ext uri="{BB962C8B-B14F-4D97-AF65-F5344CB8AC3E}">
        <p14:creationId xmlns:p14="http://schemas.microsoft.com/office/powerpoint/2010/main" val="285810714"/>
      </p:ext>
    </p:extLst>
  </p:cSld>
  <p:clrMapOvr>
    <a:masterClrMapping/>
  </p:clrMapOvr>
  <p:transition spd="slow">
    <p:pull dir="rd"/>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Ejercicio</a:t>
            </a:r>
          </a:p>
        </p:txBody>
      </p:sp>
      <p:sp>
        <p:nvSpPr>
          <p:cNvPr id="3" name="2 Marcador de contenido"/>
          <p:cNvSpPr>
            <a:spLocks noGrp="1"/>
          </p:cNvSpPr>
          <p:nvPr>
            <p:ph idx="1"/>
          </p:nvPr>
        </p:nvSpPr>
        <p:spPr/>
        <p:txBody>
          <a:bodyPr>
            <a:normAutofit/>
          </a:bodyPr>
          <a:lstStyle/>
          <a:p>
            <a:r>
              <a:rPr lang="es-MX" sz="3200" dirty="0"/>
              <a:t>Considere la función de masa de probabilidad</a:t>
            </a:r>
          </a:p>
          <a:p>
            <a:endParaRPr lang="es-MX" sz="3200" dirty="0"/>
          </a:p>
          <a:p>
            <a:pPr marL="457200" indent="-457200">
              <a:buFont typeface="+mj-lt"/>
              <a:buAutoNum type="alphaLcParenR"/>
            </a:pPr>
            <a:r>
              <a:rPr lang="es-MX" sz="3200" dirty="0"/>
              <a:t>Calcule E(X) </a:t>
            </a:r>
            <a:r>
              <a:rPr lang="es-MX" sz="3200" dirty="0">
                <a:solidFill>
                  <a:srgbClr val="FF0000"/>
                </a:solidFill>
              </a:rPr>
              <a:t>R = 2</a:t>
            </a:r>
          </a:p>
          <a:p>
            <a:pPr marL="457200" indent="-457200">
              <a:buFont typeface="+mj-lt"/>
              <a:buAutoNum type="alphaLcParenR"/>
            </a:pPr>
            <a:r>
              <a:rPr lang="es-MX" sz="3200" dirty="0"/>
              <a:t>Calcule Var(X) </a:t>
            </a:r>
            <a:r>
              <a:rPr lang="es-MX" sz="3200" dirty="0">
                <a:solidFill>
                  <a:srgbClr val="FF0000"/>
                </a:solidFill>
              </a:rPr>
              <a:t>R = 1.1333</a:t>
            </a:r>
          </a:p>
          <a:p>
            <a:pPr marL="457200" indent="-457200">
              <a:buFont typeface="+mj-lt"/>
              <a:buAutoNum type="alphaLcParenR"/>
            </a:pPr>
            <a:r>
              <a:rPr lang="es-MX" sz="3200" dirty="0"/>
              <a:t>Calcule DE(X) </a:t>
            </a:r>
            <a:r>
              <a:rPr lang="es-MX" sz="3200" dirty="0">
                <a:solidFill>
                  <a:srgbClr val="FF0000"/>
                </a:solidFill>
              </a:rPr>
              <a:t>R = 1.0646</a:t>
            </a:r>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71</a:t>
            </a:fld>
            <a:endParaRPr lang="es-ES"/>
          </a:p>
        </p:txBody>
      </p:sp>
      <p:pic>
        <p:nvPicPr>
          <p:cNvPr id="9" name="8 Imagen"/>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612352" y="2346348"/>
            <a:ext cx="5839968" cy="369418"/>
          </a:xfrm>
          <a:prstGeom prst="rect">
            <a:avLst/>
          </a:prstGeom>
        </p:spPr>
      </p:pic>
    </p:spTree>
    <p:extLst>
      <p:ext uri="{BB962C8B-B14F-4D97-AF65-F5344CB8AC3E}">
        <p14:creationId xmlns:p14="http://schemas.microsoft.com/office/powerpoint/2010/main" val="29696557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Ejercicio. Solución</a:t>
            </a:r>
          </a:p>
        </p:txBody>
      </p:sp>
      <p:sp>
        <p:nvSpPr>
          <p:cNvPr id="3" name="2 Marcador de contenido"/>
          <p:cNvSpPr>
            <a:spLocks noGrp="1"/>
          </p:cNvSpPr>
          <p:nvPr>
            <p:ph idx="1"/>
          </p:nvPr>
        </p:nvSpPr>
        <p:spPr/>
        <p:txBody>
          <a:bodyPr/>
          <a:lstStyle/>
          <a:p>
            <a:r>
              <a:rPr lang="es-MX" dirty="0"/>
              <a:t>Dada la </a:t>
            </a:r>
            <a:r>
              <a:rPr lang="es-MX" dirty="0" err="1"/>
              <a:t>fmp</a:t>
            </a:r>
            <a:r>
              <a:rPr lang="es-MX" dirty="0"/>
              <a:t>, </a:t>
            </a:r>
            <a:br>
              <a:rPr lang="es-MX" dirty="0"/>
            </a:br>
            <a:r>
              <a:rPr lang="es-MX" dirty="0"/>
              <a:t>puede verse que:</a:t>
            </a:r>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72</a:t>
            </a:fld>
            <a:endParaRPr lang="es-ES"/>
          </a:p>
        </p:txBody>
      </p:sp>
      <p:pic>
        <p:nvPicPr>
          <p:cNvPr id="17" name="16 Imagen"/>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83568" y="2067695"/>
            <a:ext cx="7269023" cy="404165"/>
          </a:xfrm>
          <a:prstGeom prst="rect">
            <a:avLst/>
          </a:prstGeom>
        </p:spPr>
      </p:pic>
      <p:pic>
        <p:nvPicPr>
          <p:cNvPr id="21" name="20 Imagen"/>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683568" y="2604673"/>
            <a:ext cx="7148170" cy="402184"/>
          </a:xfrm>
          <a:prstGeom prst="rect">
            <a:avLst/>
          </a:prstGeom>
        </p:spPr>
      </p:pic>
      <p:pic>
        <p:nvPicPr>
          <p:cNvPr id="22" name="21 Imagen"/>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83569" y="3223418"/>
            <a:ext cx="7278929" cy="404165"/>
          </a:xfrm>
          <a:prstGeom prst="rect">
            <a:avLst/>
          </a:prstGeom>
        </p:spPr>
      </p:pic>
      <p:pic>
        <p:nvPicPr>
          <p:cNvPr id="24" name="23 Imagen"/>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683568" y="3842161"/>
            <a:ext cx="6488431" cy="402184"/>
          </a:xfrm>
          <a:prstGeom prst="rect">
            <a:avLst/>
          </a:prstGeom>
        </p:spPr>
      </p:pic>
      <p:pic>
        <p:nvPicPr>
          <p:cNvPr id="9" name="8 Imagen"/>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2697430" y="1235444"/>
            <a:ext cx="4744974" cy="400202"/>
          </a:xfrm>
          <a:prstGeom prst="rect">
            <a:avLst/>
          </a:prstGeom>
        </p:spPr>
      </p:pic>
    </p:spTree>
    <p:extLst>
      <p:ext uri="{BB962C8B-B14F-4D97-AF65-F5344CB8AC3E}">
        <p14:creationId xmlns:p14="http://schemas.microsoft.com/office/powerpoint/2010/main" val="29899110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73</a:t>
            </a:fld>
            <a:endParaRPr lang="es-ES"/>
          </a:p>
        </p:txBody>
      </p:sp>
      <p:pic>
        <p:nvPicPr>
          <p:cNvPr id="768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203598"/>
            <a:ext cx="9143999" cy="3939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8 Imagen"/>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684360" y="555526"/>
            <a:ext cx="5839968" cy="369418"/>
          </a:xfrm>
          <a:prstGeom prst="rect">
            <a:avLst/>
          </a:prstGeom>
        </p:spPr>
      </p:pic>
    </p:spTree>
    <p:extLst>
      <p:ext uri="{BB962C8B-B14F-4D97-AF65-F5344CB8AC3E}">
        <p14:creationId xmlns:p14="http://schemas.microsoft.com/office/powerpoint/2010/main" val="39282087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Ejercicio</a:t>
            </a:r>
          </a:p>
        </p:txBody>
      </p:sp>
      <p:sp>
        <p:nvSpPr>
          <p:cNvPr id="3" name="2 Marcador de contenido"/>
          <p:cNvSpPr>
            <a:spLocks noGrp="1"/>
          </p:cNvSpPr>
          <p:nvPr>
            <p:ph idx="1"/>
          </p:nvPr>
        </p:nvSpPr>
        <p:spPr/>
        <p:txBody>
          <a:bodyPr>
            <a:normAutofit lnSpcReduction="10000"/>
          </a:bodyPr>
          <a:lstStyle/>
          <a:p>
            <a:r>
              <a:rPr lang="es-MX" sz="3600" dirty="0"/>
              <a:t>Considere la función de masa de probabilidad</a:t>
            </a:r>
          </a:p>
          <a:p>
            <a:endParaRPr lang="es-MX" sz="3600" dirty="0"/>
          </a:p>
          <a:p>
            <a:pPr marL="457200" indent="-457200">
              <a:buFont typeface="+mj-lt"/>
              <a:buAutoNum type="alphaLcParenR"/>
            </a:pPr>
            <a:r>
              <a:rPr lang="es-MX" sz="3600" dirty="0"/>
              <a:t>Calcule el valor esperado de X</a:t>
            </a:r>
          </a:p>
          <a:p>
            <a:pPr marL="457200" indent="-457200">
              <a:buFont typeface="+mj-lt"/>
              <a:buAutoNum type="alphaLcParenR"/>
            </a:pPr>
            <a:r>
              <a:rPr lang="es-MX" sz="3600" dirty="0"/>
              <a:t>Calcule la varianza y desviación estándar de X </a:t>
            </a:r>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74</a:t>
            </a:fld>
            <a:endParaRPr lang="es-ES"/>
          </a:p>
        </p:txBody>
      </p:sp>
      <p:pic>
        <p:nvPicPr>
          <p:cNvPr id="10" name="9 Imagen"/>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385410" y="2283718"/>
            <a:ext cx="4418838" cy="633222"/>
          </a:xfrm>
          <a:prstGeom prst="rect">
            <a:avLst/>
          </a:prstGeom>
        </p:spPr>
      </p:pic>
    </p:spTree>
    <p:extLst>
      <p:ext uri="{BB962C8B-B14F-4D97-AF65-F5344CB8AC3E}">
        <p14:creationId xmlns:p14="http://schemas.microsoft.com/office/powerpoint/2010/main" val="15483249"/>
      </p:ext>
    </p:extLst>
  </p:cSld>
  <p:clrMapOvr>
    <a:masterClrMapping/>
  </p:clrMapOvr>
  <mc:AlternateContent xmlns:mc="http://schemas.openxmlformats.org/markup-compatibility/2006" xmlns:p14="http://schemas.microsoft.com/office/powerpoint/2010/main">
    <mc:Choice Requires="p14">
      <p:transition spd="slow" p14:dur="1600">
        <p14:gallery dir="r"/>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Ejemplo</a:t>
            </a:r>
          </a:p>
        </p:txBody>
      </p:sp>
      <p:sp>
        <p:nvSpPr>
          <p:cNvPr id="3" name="2 Marcador de contenido"/>
          <p:cNvSpPr>
            <a:spLocks noGrp="1"/>
          </p:cNvSpPr>
          <p:nvPr>
            <p:ph idx="1"/>
          </p:nvPr>
        </p:nvSpPr>
        <p:spPr/>
        <p:txBody>
          <a:bodyPr/>
          <a:lstStyle/>
          <a:p>
            <a:endParaRPr lang="es-MX" dirty="0"/>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75</a:t>
            </a:fld>
            <a:endParaRPr lang="es-ES"/>
          </a:p>
        </p:txBody>
      </p:sp>
    </p:spTree>
    <p:extLst>
      <p:ext uri="{BB962C8B-B14F-4D97-AF65-F5344CB8AC3E}">
        <p14:creationId xmlns:p14="http://schemas.microsoft.com/office/powerpoint/2010/main" val="23089427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Propiedades del valor esperado</a:t>
            </a:r>
          </a:p>
        </p:txBody>
      </p:sp>
      <p:sp>
        <p:nvSpPr>
          <p:cNvPr id="3" name="2 Marcador de contenido"/>
          <p:cNvSpPr>
            <a:spLocks noGrp="1"/>
          </p:cNvSpPr>
          <p:nvPr>
            <p:ph idx="1"/>
          </p:nvPr>
        </p:nvSpPr>
        <p:spPr/>
        <p:txBody>
          <a:bodyPr/>
          <a:lstStyle/>
          <a:p>
            <a:endParaRPr lang="es-MX"/>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76</a:t>
            </a:fld>
            <a:endParaRPr lang="es-ES"/>
          </a:p>
        </p:txBody>
      </p:sp>
    </p:spTree>
    <p:extLst>
      <p:ext uri="{BB962C8B-B14F-4D97-AF65-F5344CB8AC3E}">
        <p14:creationId xmlns:p14="http://schemas.microsoft.com/office/powerpoint/2010/main" val="20767775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Propiedades de la varianza</a:t>
            </a:r>
          </a:p>
        </p:txBody>
      </p:sp>
      <p:sp>
        <p:nvSpPr>
          <p:cNvPr id="3" name="2 Marcador de contenido"/>
          <p:cNvSpPr>
            <a:spLocks noGrp="1"/>
          </p:cNvSpPr>
          <p:nvPr>
            <p:ph idx="1"/>
          </p:nvPr>
        </p:nvSpPr>
        <p:spPr/>
        <p:txBody>
          <a:bodyPr/>
          <a:lstStyle/>
          <a:p>
            <a:endParaRPr lang="es-MX"/>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77</a:t>
            </a:fld>
            <a:endParaRPr lang="es-ES"/>
          </a:p>
        </p:txBody>
      </p:sp>
    </p:spTree>
    <p:extLst>
      <p:ext uri="{BB962C8B-B14F-4D97-AF65-F5344CB8AC3E}">
        <p14:creationId xmlns:p14="http://schemas.microsoft.com/office/powerpoint/2010/main" val="14156266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normAutofit/>
          </a:bodyPr>
          <a:lstStyle/>
          <a:p>
            <a:r>
              <a:rPr lang="es-MX" dirty="0"/>
              <a:t>Distribución </a:t>
            </a:r>
            <a:r>
              <a:rPr lang="es-MX" dirty="0" err="1"/>
              <a:t>bernoulli</a:t>
            </a:r>
            <a:endParaRPr lang="es-MX" dirty="0"/>
          </a:p>
        </p:txBody>
      </p:sp>
      <p:sp>
        <p:nvSpPr>
          <p:cNvPr id="8" name="7 Marcador de texto"/>
          <p:cNvSpPr>
            <a:spLocks noGrp="1"/>
          </p:cNvSpPr>
          <p:nvPr>
            <p:ph type="body" idx="1"/>
          </p:nvPr>
        </p:nvSpPr>
        <p:spPr/>
        <p:txBody>
          <a:bodyPr/>
          <a:lstStyle/>
          <a:p>
            <a:endParaRPr lang="es-MX"/>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78</a:t>
            </a:fld>
            <a:endParaRPr lang="es-ES"/>
          </a:p>
        </p:txBody>
      </p:sp>
    </p:spTree>
    <p:extLst>
      <p:ext uri="{BB962C8B-B14F-4D97-AF65-F5344CB8AC3E}">
        <p14:creationId xmlns:p14="http://schemas.microsoft.com/office/powerpoint/2010/main" val="338237542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s-ES"/>
              <a:t>Distribución Bernoulli</a:t>
            </a:r>
          </a:p>
        </p:txBody>
      </p:sp>
      <p:sp>
        <p:nvSpPr>
          <p:cNvPr id="77827" name="Rectangle 3"/>
          <p:cNvSpPr>
            <a:spLocks noGrp="1" noChangeArrowheads="1"/>
          </p:cNvSpPr>
          <p:nvPr>
            <p:ph idx="1"/>
          </p:nvPr>
        </p:nvSpPr>
        <p:spPr/>
        <p:txBody>
          <a:bodyPr>
            <a:normAutofit lnSpcReduction="10000"/>
          </a:bodyPr>
          <a:lstStyle/>
          <a:p>
            <a:r>
              <a:rPr lang="es-ES" sz="3600" dirty="0"/>
              <a:t>En un ensayo de un experimento, suponga que hay sólo dos resultados posibles, </a:t>
            </a:r>
            <a:r>
              <a:rPr lang="es-ES" sz="3600" i="1" dirty="0">
                <a:latin typeface="Times New Roman" pitchFamily="18" charset="0"/>
              </a:rPr>
              <a:t>E</a:t>
            </a:r>
            <a:r>
              <a:rPr lang="es-ES" sz="3600" dirty="0"/>
              <a:t> y </a:t>
            </a:r>
            <a:r>
              <a:rPr lang="es-ES" sz="3600" i="1" dirty="0">
                <a:latin typeface="Times New Roman" panose="02020603050405020304" pitchFamily="18" charset="0"/>
                <a:cs typeface="Times New Roman" panose="02020603050405020304" pitchFamily="18" charset="0"/>
              </a:rPr>
              <a:t>F = </a:t>
            </a:r>
            <a:r>
              <a:rPr lang="es-ES" sz="3600" i="1" dirty="0">
                <a:latin typeface="Times New Roman" pitchFamily="18" charset="0"/>
              </a:rPr>
              <a:t>E’</a:t>
            </a:r>
          </a:p>
          <a:p>
            <a:r>
              <a:rPr lang="es-ES" sz="3600" dirty="0"/>
              <a:t>Sean</a:t>
            </a:r>
          </a:p>
          <a:p>
            <a:pPr marL="0" indent="0" algn="ctr">
              <a:buNone/>
            </a:pPr>
            <a:r>
              <a:rPr lang="es-ES" sz="3600" i="1" dirty="0">
                <a:latin typeface="Times New Roman" pitchFamily="18" charset="0"/>
              </a:rPr>
              <a:t>p = P(E)</a:t>
            </a:r>
          </a:p>
          <a:p>
            <a:pPr marL="0" indent="0" algn="ctr">
              <a:buNone/>
            </a:pPr>
            <a:r>
              <a:rPr lang="es-ES" sz="3600" i="1" dirty="0">
                <a:latin typeface="Times New Roman" pitchFamily="18" charset="0"/>
              </a:rPr>
              <a:t>q = P(F) = P(E’) = 1 – p</a:t>
            </a:r>
          </a:p>
          <a:p>
            <a:pPr marL="0" indent="0" algn="ctr">
              <a:buNone/>
            </a:pPr>
            <a:endParaRPr lang="es-ES" sz="3200" i="1" dirty="0">
              <a:latin typeface="Times New Roman" pitchFamily="18" charset="0"/>
            </a:endParaRPr>
          </a:p>
        </p:txBody>
      </p:sp>
      <p:sp>
        <p:nvSpPr>
          <p:cNvPr id="6" name="3 Marcador de fecha"/>
          <p:cNvSpPr>
            <a:spLocks noGrp="1"/>
          </p:cNvSpPr>
          <p:nvPr>
            <p:ph type="dt" sz="half" idx="10"/>
          </p:nvPr>
        </p:nvSpPr>
        <p:spPr/>
        <p:txBody>
          <a:bodyPr/>
          <a:lstStyle/>
          <a:p>
            <a:r>
              <a:rPr lang="es-MX"/>
              <a:t>v2.5:1016</a:t>
            </a:r>
            <a:endParaRPr lang="es-ES"/>
          </a:p>
        </p:txBody>
      </p:sp>
      <p:sp>
        <p:nvSpPr>
          <p:cNvPr id="7" name="4 Marcador de pie de página"/>
          <p:cNvSpPr>
            <a:spLocks noGrp="1"/>
          </p:cNvSpPr>
          <p:nvPr>
            <p:ph type="ftr" sz="quarter" idx="11"/>
          </p:nvPr>
        </p:nvSpPr>
        <p:spPr/>
        <p:txBody>
          <a:bodyPr/>
          <a:lstStyle/>
          <a:p>
            <a:r>
              <a:rPr lang="es-ES"/>
              <a:t>Distribuciones Discretas de Probabilidad</a:t>
            </a:r>
          </a:p>
        </p:txBody>
      </p:sp>
      <p:sp>
        <p:nvSpPr>
          <p:cNvPr id="8" name="5 Marcador de número de diapositiva"/>
          <p:cNvSpPr>
            <a:spLocks noGrp="1"/>
          </p:cNvSpPr>
          <p:nvPr>
            <p:ph type="sldNum" sz="quarter" idx="12"/>
          </p:nvPr>
        </p:nvSpPr>
        <p:spPr/>
        <p:txBody>
          <a:bodyPr/>
          <a:lstStyle/>
          <a:p>
            <a:fld id="{B4738C01-6855-4987-A0DD-278B7647A64D}" type="slidenum">
              <a:rPr lang="es-ES"/>
              <a:pPr/>
              <a:t>79</a:t>
            </a:fld>
            <a:endParaRPr lang="es-ES"/>
          </a:p>
        </p:txBody>
      </p:sp>
    </p:spTree>
  </p:cSld>
  <p:clrMapOvr>
    <a:masterClrMapping/>
  </p:clrMapOvr>
  <p:transition spd="slow">
    <p:cover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7827">
                                            <p:txEl>
                                              <p:pRg st="0" end="0"/>
                                            </p:txEl>
                                          </p:spTgt>
                                        </p:tgtEl>
                                        <p:attrNameLst>
                                          <p:attrName>style.visibility</p:attrName>
                                        </p:attrNameLst>
                                      </p:cBhvr>
                                      <p:to>
                                        <p:strVal val="visible"/>
                                      </p:to>
                                    </p:set>
                                    <p:animEffect transition="in" filter="fade">
                                      <p:cBhvr>
                                        <p:cTn id="7" dur="500"/>
                                        <p:tgtEl>
                                          <p:spTgt spid="778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7827">
                                            <p:txEl>
                                              <p:pRg st="1" end="1"/>
                                            </p:txEl>
                                          </p:spTgt>
                                        </p:tgtEl>
                                        <p:attrNameLst>
                                          <p:attrName>style.visibility</p:attrName>
                                        </p:attrNameLst>
                                      </p:cBhvr>
                                      <p:to>
                                        <p:strVal val="visible"/>
                                      </p:to>
                                    </p:set>
                                    <p:animEffect transition="in" filter="fade">
                                      <p:cBhvr>
                                        <p:cTn id="12" dur="500"/>
                                        <p:tgtEl>
                                          <p:spTgt spid="778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7827">
                                            <p:txEl>
                                              <p:pRg st="2" end="2"/>
                                            </p:txEl>
                                          </p:spTgt>
                                        </p:tgtEl>
                                        <p:attrNameLst>
                                          <p:attrName>style.visibility</p:attrName>
                                        </p:attrNameLst>
                                      </p:cBhvr>
                                      <p:to>
                                        <p:strVal val="visible"/>
                                      </p:to>
                                    </p:set>
                                    <p:animEffect transition="in" filter="fade">
                                      <p:cBhvr>
                                        <p:cTn id="17" dur="500"/>
                                        <p:tgtEl>
                                          <p:spTgt spid="7782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7827">
                                            <p:txEl>
                                              <p:pRg st="3" end="3"/>
                                            </p:txEl>
                                          </p:spTgt>
                                        </p:tgtEl>
                                        <p:attrNameLst>
                                          <p:attrName>style.visibility</p:attrName>
                                        </p:attrNameLst>
                                      </p:cBhvr>
                                      <p:to>
                                        <p:strVal val="visible"/>
                                      </p:to>
                                    </p:set>
                                    <p:animEffect transition="in" filter="fade">
                                      <p:cBhvr>
                                        <p:cTn id="22" dur="500"/>
                                        <p:tgtEl>
                                          <p:spTgt spid="7782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s-ES" dirty="0"/>
              <a:t>Variable Aleatoria</a:t>
            </a:r>
          </a:p>
        </p:txBody>
      </p:sp>
      <p:sp>
        <p:nvSpPr>
          <p:cNvPr id="68611" name="Rectangle 3"/>
          <p:cNvSpPr>
            <a:spLocks noGrp="1" noChangeArrowheads="1"/>
          </p:cNvSpPr>
          <p:nvPr>
            <p:ph idx="1"/>
          </p:nvPr>
        </p:nvSpPr>
        <p:spPr/>
        <p:txBody>
          <a:bodyPr>
            <a:normAutofit fontScale="85000" lnSpcReduction="20000"/>
          </a:bodyPr>
          <a:lstStyle/>
          <a:p>
            <a:r>
              <a:rPr lang="es-ES" sz="3200" dirty="0"/>
              <a:t>Emplearemos letras minúsculas para referirnos a los valores que toma una variable aleatoria</a:t>
            </a:r>
          </a:p>
          <a:p>
            <a:pPr lvl="1"/>
            <a:r>
              <a:rPr lang="es-ES" sz="2800" i="1" dirty="0">
                <a:latin typeface="Times New Roman" pitchFamily="18" charset="0"/>
              </a:rPr>
              <a:t>x, y, z, </a:t>
            </a:r>
            <a:r>
              <a:rPr lang="es-ES" sz="2800" dirty="0"/>
              <a:t>etc.</a:t>
            </a:r>
          </a:p>
          <a:p>
            <a:r>
              <a:rPr lang="es-ES" sz="3200" dirty="0"/>
              <a:t>Para distintos datos de la misma variable, utilizaremos subíndices:</a:t>
            </a:r>
          </a:p>
          <a:p>
            <a:pPr lvl="1"/>
            <a:r>
              <a:rPr lang="es-ES" sz="2800" i="1" dirty="0">
                <a:latin typeface="Times New Roman" pitchFamily="18" charset="0"/>
              </a:rPr>
              <a:t>x</a:t>
            </a:r>
            <a:r>
              <a:rPr lang="es-ES" sz="2800" baseline="-25000" dirty="0">
                <a:latin typeface="Times New Roman" pitchFamily="18" charset="0"/>
              </a:rPr>
              <a:t>1</a:t>
            </a:r>
            <a:r>
              <a:rPr lang="es-ES" sz="2800" i="1" dirty="0">
                <a:latin typeface="Times New Roman" pitchFamily="18" charset="0"/>
              </a:rPr>
              <a:t>, x</a:t>
            </a:r>
            <a:r>
              <a:rPr lang="es-ES" sz="2800" baseline="-25000" dirty="0">
                <a:latin typeface="Times New Roman" pitchFamily="18" charset="0"/>
              </a:rPr>
              <a:t>2</a:t>
            </a:r>
            <a:r>
              <a:rPr lang="es-ES" sz="2800" i="1" dirty="0">
                <a:latin typeface="Times New Roman" pitchFamily="18" charset="0"/>
              </a:rPr>
              <a:t>, ..., </a:t>
            </a:r>
            <a:r>
              <a:rPr lang="es-ES" sz="2800" i="1" dirty="0" err="1">
                <a:latin typeface="Times New Roman" pitchFamily="18" charset="0"/>
              </a:rPr>
              <a:t>x</a:t>
            </a:r>
            <a:r>
              <a:rPr lang="es-ES" sz="2800" i="1" baseline="-25000" dirty="0" err="1">
                <a:latin typeface="Times New Roman" pitchFamily="18" charset="0"/>
              </a:rPr>
              <a:t>n</a:t>
            </a:r>
            <a:r>
              <a:rPr lang="es-ES" sz="2800" dirty="0"/>
              <a:t>,</a:t>
            </a:r>
          </a:p>
          <a:p>
            <a:pPr lvl="1"/>
            <a:r>
              <a:rPr lang="es-ES" sz="2800" i="1" dirty="0">
                <a:latin typeface="Times New Roman" pitchFamily="18" charset="0"/>
              </a:rPr>
              <a:t>y</a:t>
            </a:r>
            <a:r>
              <a:rPr lang="es-ES" sz="2800" baseline="-25000" dirty="0">
                <a:latin typeface="Times New Roman" pitchFamily="18" charset="0"/>
              </a:rPr>
              <a:t>1</a:t>
            </a:r>
            <a:r>
              <a:rPr lang="es-ES" sz="2800" i="1" dirty="0">
                <a:latin typeface="Times New Roman" pitchFamily="18" charset="0"/>
              </a:rPr>
              <a:t>, y</a:t>
            </a:r>
            <a:r>
              <a:rPr lang="es-ES" sz="2800" baseline="-25000" dirty="0">
                <a:latin typeface="Times New Roman" pitchFamily="18" charset="0"/>
              </a:rPr>
              <a:t>2</a:t>
            </a:r>
            <a:r>
              <a:rPr lang="es-ES" sz="2800" i="1" dirty="0">
                <a:latin typeface="Times New Roman" pitchFamily="18" charset="0"/>
              </a:rPr>
              <a:t>, ..., </a:t>
            </a:r>
            <a:r>
              <a:rPr lang="es-ES" sz="2800" i="1" dirty="0" err="1">
                <a:latin typeface="Times New Roman" pitchFamily="18" charset="0"/>
              </a:rPr>
              <a:t>y</a:t>
            </a:r>
            <a:r>
              <a:rPr lang="es-ES" sz="2800" i="1" baseline="-25000" dirty="0" err="1">
                <a:latin typeface="Times New Roman" pitchFamily="18" charset="0"/>
              </a:rPr>
              <a:t>m</a:t>
            </a:r>
            <a:r>
              <a:rPr lang="es-ES" sz="2800" dirty="0"/>
              <a:t>,</a:t>
            </a:r>
          </a:p>
          <a:p>
            <a:pPr lvl="1"/>
            <a:r>
              <a:rPr lang="es-ES" sz="2800" i="1" dirty="0">
                <a:latin typeface="Times New Roman" pitchFamily="18" charset="0"/>
              </a:rPr>
              <a:t>z</a:t>
            </a:r>
            <a:r>
              <a:rPr lang="es-ES" sz="2800" baseline="-25000" dirty="0">
                <a:latin typeface="Times New Roman" pitchFamily="18" charset="0"/>
              </a:rPr>
              <a:t>1</a:t>
            </a:r>
            <a:r>
              <a:rPr lang="es-ES" sz="2800" i="1" dirty="0">
                <a:latin typeface="Times New Roman" pitchFamily="18" charset="0"/>
              </a:rPr>
              <a:t>, z</a:t>
            </a:r>
            <a:r>
              <a:rPr lang="es-ES" sz="2800" baseline="-25000" dirty="0">
                <a:latin typeface="Times New Roman" pitchFamily="18" charset="0"/>
              </a:rPr>
              <a:t>2</a:t>
            </a:r>
            <a:r>
              <a:rPr lang="es-ES" sz="2800" i="1" dirty="0">
                <a:latin typeface="Times New Roman" pitchFamily="18" charset="0"/>
              </a:rPr>
              <a:t>, ..., </a:t>
            </a:r>
            <a:r>
              <a:rPr lang="es-ES" sz="2800" i="1" dirty="0" err="1">
                <a:latin typeface="Times New Roman" pitchFamily="18" charset="0"/>
              </a:rPr>
              <a:t>z</a:t>
            </a:r>
            <a:r>
              <a:rPr lang="es-ES" sz="2800" i="1" baseline="-25000" dirty="0" err="1">
                <a:latin typeface="Times New Roman" pitchFamily="18" charset="0"/>
              </a:rPr>
              <a:t>k</a:t>
            </a:r>
            <a:r>
              <a:rPr lang="es-ES" sz="2800" dirty="0"/>
              <a:t>,</a:t>
            </a:r>
          </a:p>
          <a:p>
            <a:pPr lvl="1"/>
            <a:r>
              <a:rPr lang="es-ES" sz="2800" dirty="0"/>
              <a:t>etcétera</a:t>
            </a:r>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8E36D9B5-18C8-447B-94AC-2E020DB94407}" type="slidenum">
              <a:rPr lang="es-ES"/>
              <a:pPr/>
              <a:t>8</a:t>
            </a:fld>
            <a:endParaRPr lang="es-ES"/>
          </a:p>
        </p:txBody>
      </p:sp>
    </p:spTree>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611">
                                            <p:txEl>
                                              <p:pRg st="0" end="0"/>
                                            </p:txEl>
                                          </p:spTgt>
                                        </p:tgtEl>
                                        <p:attrNameLst>
                                          <p:attrName>style.visibility</p:attrName>
                                        </p:attrNameLst>
                                      </p:cBhvr>
                                      <p:to>
                                        <p:strVal val="visible"/>
                                      </p:to>
                                    </p:set>
                                    <p:animEffect transition="in" filter="fade">
                                      <p:cBhvr>
                                        <p:cTn id="7" dur="500"/>
                                        <p:tgtEl>
                                          <p:spTgt spid="6861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8611">
                                            <p:txEl>
                                              <p:pRg st="1" end="1"/>
                                            </p:txEl>
                                          </p:spTgt>
                                        </p:tgtEl>
                                        <p:attrNameLst>
                                          <p:attrName>style.visibility</p:attrName>
                                        </p:attrNameLst>
                                      </p:cBhvr>
                                      <p:to>
                                        <p:strVal val="visible"/>
                                      </p:to>
                                    </p:set>
                                    <p:animEffect transition="in" filter="fade">
                                      <p:cBhvr>
                                        <p:cTn id="10" dur="500"/>
                                        <p:tgtEl>
                                          <p:spTgt spid="6861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8611">
                                            <p:txEl>
                                              <p:pRg st="2" end="2"/>
                                            </p:txEl>
                                          </p:spTgt>
                                        </p:tgtEl>
                                        <p:attrNameLst>
                                          <p:attrName>style.visibility</p:attrName>
                                        </p:attrNameLst>
                                      </p:cBhvr>
                                      <p:to>
                                        <p:strVal val="visible"/>
                                      </p:to>
                                    </p:set>
                                    <p:animEffect transition="in" filter="fade">
                                      <p:cBhvr>
                                        <p:cTn id="15" dur="500"/>
                                        <p:tgtEl>
                                          <p:spTgt spid="68611">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8611">
                                            <p:txEl>
                                              <p:pRg st="3" end="3"/>
                                            </p:txEl>
                                          </p:spTgt>
                                        </p:tgtEl>
                                        <p:attrNameLst>
                                          <p:attrName>style.visibility</p:attrName>
                                        </p:attrNameLst>
                                      </p:cBhvr>
                                      <p:to>
                                        <p:strVal val="visible"/>
                                      </p:to>
                                    </p:set>
                                    <p:animEffect transition="in" filter="fade">
                                      <p:cBhvr>
                                        <p:cTn id="18" dur="500"/>
                                        <p:tgtEl>
                                          <p:spTgt spid="68611">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8611">
                                            <p:txEl>
                                              <p:pRg st="4" end="4"/>
                                            </p:txEl>
                                          </p:spTgt>
                                        </p:tgtEl>
                                        <p:attrNameLst>
                                          <p:attrName>style.visibility</p:attrName>
                                        </p:attrNameLst>
                                      </p:cBhvr>
                                      <p:to>
                                        <p:strVal val="visible"/>
                                      </p:to>
                                    </p:set>
                                    <p:animEffect transition="in" filter="fade">
                                      <p:cBhvr>
                                        <p:cTn id="21" dur="500"/>
                                        <p:tgtEl>
                                          <p:spTgt spid="68611">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8611">
                                            <p:txEl>
                                              <p:pRg st="5" end="5"/>
                                            </p:txEl>
                                          </p:spTgt>
                                        </p:tgtEl>
                                        <p:attrNameLst>
                                          <p:attrName>style.visibility</p:attrName>
                                        </p:attrNameLst>
                                      </p:cBhvr>
                                      <p:to>
                                        <p:strVal val="visible"/>
                                      </p:to>
                                    </p:set>
                                    <p:animEffect transition="in" filter="fade">
                                      <p:cBhvr>
                                        <p:cTn id="24" dur="500"/>
                                        <p:tgtEl>
                                          <p:spTgt spid="68611">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8611">
                                            <p:txEl>
                                              <p:pRg st="6" end="6"/>
                                            </p:txEl>
                                          </p:spTgt>
                                        </p:tgtEl>
                                        <p:attrNameLst>
                                          <p:attrName>style.visibility</p:attrName>
                                        </p:attrNameLst>
                                      </p:cBhvr>
                                      <p:to>
                                        <p:strVal val="visible"/>
                                      </p:to>
                                    </p:set>
                                    <p:animEffect transition="in" filter="fade">
                                      <p:cBhvr>
                                        <p:cTn id="27" dur="500"/>
                                        <p:tgtEl>
                                          <p:spTgt spid="686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1"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s-ES"/>
              <a:t>Distribución Bernoulli</a:t>
            </a:r>
          </a:p>
        </p:txBody>
      </p:sp>
      <p:sp>
        <p:nvSpPr>
          <p:cNvPr id="77827" name="Rectangle 3"/>
          <p:cNvSpPr>
            <a:spLocks noGrp="1" noChangeArrowheads="1"/>
          </p:cNvSpPr>
          <p:nvPr>
            <p:ph idx="1"/>
          </p:nvPr>
        </p:nvSpPr>
        <p:spPr/>
        <p:txBody>
          <a:bodyPr>
            <a:normAutofit/>
          </a:bodyPr>
          <a:lstStyle/>
          <a:p>
            <a:r>
              <a:rPr lang="es-ES" sz="4400" dirty="0"/>
              <a:t>Definamos la variable aleatoria </a:t>
            </a:r>
            <a:r>
              <a:rPr lang="es-ES" sz="4400" i="1" dirty="0">
                <a:latin typeface="Times New Roman" pitchFamily="18" charset="0"/>
              </a:rPr>
              <a:t>X</a:t>
            </a:r>
            <a:r>
              <a:rPr lang="es-ES" sz="4400" dirty="0"/>
              <a:t> del siguiente modo:</a:t>
            </a:r>
          </a:p>
          <a:p>
            <a:r>
              <a:rPr lang="es-ES" sz="4400" i="1" dirty="0">
                <a:latin typeface="Times New Roman" pitchFamily="18" charset="0"/>
              </a:rPr>
              <a:t>X</a:t>
            </a:r>
            <a:r>
              <a:rPr lang="es-ES" sz="4400" dirty="0"/>
              <a:t> = 0 si ocurre </a:t>
            </a:r>
            <a:r>
              <a:rPr lang="es-ES" sz="4400" i="1" dirty="0">
                <a:latin typeface="Times New Roman" pitchFamily="18" charset="0"/>
              </a:rPr>
              <a:t>F=E’ </a:t>
            </a:r>
            <a:r>
              <a:rPr lang="es-ES" sz="4400" dirty="0"/>
              <a:t>y</a:t>
            </a:r>
            <a:endParaRPr lang="es-ES" sz="4400" i="1" dirty="0">
              <a:latin typeface="Times New Roman" pitchFamily="18" charset="0"/>
            </a:endParaRPr>
          </a:p>
          <a:p>
            <a:r>
              <a:rPr lang="es-ES" sz="4400" i="1" dirty="0">
                <a:latin typeface="Times New Roman" pitchFamily="18" charset="0"/>
              </a:rPr>
              <a:t>X</a:t>
            </a:r>
            <a:r>
              <a:rPr lang="es-ES" sz="4400" dirty="0"/>
              <a:t> = 1 si ocurre </a:t>
            </a:r>
            <a:r>
              <a:rPr lang="es-ES" sz="4400" i="1" dirty="0">
                <a:latin typeface="Times New Roman" pitchFamily="18" charset="0"/>
              </a:rPr>
              <a:t>E</a:t>
            </a:r>
            <a:endParaRPr lang="es-ES" sz="4400" dirty="0"/>
          </a:p>
        </p:txBody>
      </p:sp>
      <p:sp>
        <p:nvSpPr>
          <p:cNvPr id="6" name="3 Marcador de fecha"/>
          <p:cNvSpPr>
            <a:spLocks noGrp="1"/>
          </p:cNvSpPr>
          <p:nvPr>
            <p:ph type="dt" sz="half" idx="10"/>
          </p:nvPr>
        </p:nvSpPr>
        <p:spPr/>
        <p:txBody>
          <a:bodyPr/>
          <a:lstStyle/>
          <a:p>
            <a:r>
              <a:rPr lang="es-MX"/>
              <a:t>v2.5:1016</a:t>
            </a:r>
            <a:endParaRPr lang="es-ES"/>
          </a:p>
        </p:txBody>
      </p:sp>
      <p:sp>
        <p:nvSpPr>
          <p:cNvPr id="7" name="4 Marcador de pie de página"/>
          <p:cNvSpPr>
            <a:spLocks noGrp="1"/>
          </p:cNvSpPr>
          <p:nvPr>
            <p:ph type="ftr" sz="quarter" idx="11"/>
          </p:nvPr>
        </p:nvSpPr>
        <p:spPr/>
        <p:txBody>
          <a:bodyPr/>
          <a:lstStyle/>
          <a:p>
            <a:r>
              <a:rPr lang="es-ES"/>
              <a:t>Distribuciones Discretas de Probabilidad</a:t>
            </a:r>
          </a:p>
        </p:txBody>
      </p:sp>
      <p:sp>
        <p:nvSpPr>
          <p:cNvPr id="8" name="5 Marcador de número de diapositiva"/>
          <p:cNvSpPr>
            <a:spLocks noGrp="1"/>
          </p:cNvSpPr>
          <p:nvPr>
            <p:ph type="sldNum" sz="quarter" idx="12"/>
          </p:nvPr>
        </p:nvSpPr>
        <p:spPr/>
        <p:txBody>
          <a:bodyPr/>
          <a:lstStyle/>
          <a:p>
            <a:fld id="{B4738C01-6855-4987-A0DD-278B7647A64D}" type="slidenum">
              <a:rPr lang="es-ES"/>
              <a:pPr/>
              <a:t>80</a:t>
            </a:fld>
            <a:endParaRPr lang="es-ES"/>
          </a:p>
        </p:txBody>
      </p:sp>
    </p:spTree>
  </p:cSld>
  <p:clrMapOvr>
    <a:masterClrMapping/>
  </p:clrMapOvr>
  <p:transition spd="slow">
    <p:cover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7827">
                                            <p:txEl>
                                              <p:pRg st="0" end="0"/>
                                            </p:txEl>
                                          </p:spTgt>
                                        </p:tgtEl>
                                        <p:attrNameLst>
                                          <p:attrName>style.visibility</p:attrName>
                                        </p:attrNameLst>
                                      </p:cBhvr>
                                      <p:to>
                                        <p:strVal val="visible"/>
                                      </p:to>
                                    </p:set>
                                    <p:animEffect transition="in" filter="fade">
                                      <p:cBhvr>
                                        <p:cTn id="7" dur="500"/>
                                        <p:tgtEl>
                                          <p:spTgt spid="778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7827">
                                            <p:txEl>
                                              <p:pRg st="1" end="1"/>
                                            </p:txEl>
                                          </p:spTgt>
                                        </p:tgtEl>
                                        <p:attrNameLst>
                                          <p:attrName>style.visibility</p:attrName>
                                        </p:attrNameLst>
                                      </p:cBhvr>
                                      <p:to>
                                        <p:strVal val="visible"/>
                                      </p:to>
                                    </p:set>
                                    <p:animEffect transition="in" filter="fade">
                                      <p:cBhvr>
                                        <p:cTn id="12" dur="500"/>
                                        <p:tgtEl>
                                          <p:spTgt spid="778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7827">
                                            <p:txEl>
                                              <p:pRg st="2" end="2"/>
                                            </p:txEl>
                                          </p:spTgt>
                                        </p:tgtEl>
                                        <p:attrNameLst>
                                          <p:attrName>style.visibility</p:attrName>
                                        </p:attrNameLst>
                                      </p:cBhvr>
                                      <p:to>
                                        <p:strVal val="visible"/>
                                      </p:to>
                                    </p:set>
                                    <p:animEffect transition="in" filter="fade">
                                      <p:cBhvr>
                                        <p:cTn id="17" dur="500"/>
                                        <p:tgtEl>
                                          <p:spTgt spid="778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7"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s-ES"/>
              <a:t>Distribución Bernoulli</a:t>
            </a:r>
          </a:p>
        </p:txBody>
      </p:sp>
      <p:sp>
        <p:nvSpPr>
          <p:cNvPr id="77827" name="Rectangle 3"/>
          <p:cNvSpPr>
            <a:spLocks noGrp="1" noChangeArrowheads="1"/>
          </p:cNvSpPr>
          <p:nvPr>
            <p:ph idx="1"/>
          </p:nvPr>
        </p:nvSpPr>
        <p:spPr/>
        <p:txBody>
          <a:bodyPr>
            <a:normAutofit/>
          </a:bodyPr>
          <a:lstStyle/>
          <a:p>
            <a:r>
              <a:rPr lang="es-ES" sz="3200" dirty="0"/>
              <a:t>Entonces se dice que </a:t>
            </a:r>
            <a:r>
              <a:rPr lang="es-ES" sz="3200" i="1" dirty="0">
                <a:latin typeface="Times New Roman" panose="02020603050405020304" pitchFamily="18" charset="0"/>
                <a:cs typeface="Times New Roman" panose="02020603050405020304" pitchFamily="18" charset="0"/>
              </a:rPr>
              <a:t>X</a:t>
            </a:r>
            <a:r>
              <a:rPr lang="es-ES" sz="3200" dirty="0"/>
              <a:t> sigue la distribución de probabilidad de </a:t>
            </a:r>
            <a:r>
              <a:rPr lang="es-ES" sz="3200" dirty="0">
                <a:solidFill>
                  <a:srgbClr val="FF0000"/>
                </a:solidFill>
              </a:rPr>
              <a:t>Bernoulli</a:t>
            </a:r>
            <a:r>
              <a:rPr lang="es-ES" sz="3200" dirty="0"/>
              <a:t> con parámetro </a:t>
            </a:r>
            <a:r>
              <a:rPr lang="es-ES" sz="3200" i="1" dirty="0">
                <a:latin typeface="Times New Roman" panose="02020603050405020304" pitchFamily="18" charset="0"/>
                <a:cs typeface="Times New Roman" panose="02020603050405020304" pitchFamily="18" charset="0"/>
              </a:rPr>
              <a:t>p</a:t>
            </a:r>
            <a:r>
              <a:rPr lang="es-ES" sz="3200" dirty="0"/>
              <a:t>, o bien que </a:t>
            </a:r>
            <a:r>
              <a:rPr lang="es-ES" sz="3200" i="1" dirty="0">
                <a:latin typeface="Times New Roman" pitchFamily="18" charset="0"/>
              </a:rPr>
              <a:t>X</a:t>
            </a:r>
            <a:r>
              <a:rPr lang="es-ES" sz="3200" dirty="0"/>
              <a:t> es una variable aleatoria Bernoulli con parámetro </a:t>
            </a:r>
            <a:r>
              <a:rPr lang="es-ES" sz="3200" i="1" dirty="0">
                <a:latin typeface="Times New Roman" panose="02020603050405020304" pitchFamily="18" charset="0"/>
                <a:cs typeface="Times New Roman" panose="02020603050405020304" pitchFamily="18" charset="0"/>
              </a:rPr>
              <a:t>p</a:t>
            </a:r>
            <a:r>
              <a:rPr lang="es-ES" sz="3200" dirty="0"/>
              <a:t>, lo cual se representa como</a:t>
            </a:r>
          </a:p>
        </p:txBody>
      </p:sp>
      <p:sp>
        <p:nvSpPr>
          <p:cNvPr id="6" name="3 Marcador de fecha"/>
          <p:cNvSpPr>
            <a:spLocks noGrp="1"/>
          </p:cNvSpPr>
          <p:nvPr>
            <p:ph type="dt" sz="half" idx="10"/>
          </p:nvPr>
        </p:nvSpPr>
        <p:spPr/>
        <p:txBody>
          <a:bodyPr/>
          <a:lstStyle/>
          <a:p>
            <a:r>
              <a:rPr lang="es-MX"/>
              <a:t>v2.5:1016</a:t>
            </a:r>
            <a:endParaRPr lang="es-ES"/>
          </a:p>
        </p:txBody>
      </p:sp>
      <p:sp>
        <p:nvSpPr>
          <p:cNvPr id="7" name="4 Marcador de pie de página"/>
          <p:cNvSpPr>
            <a:spLocks noGrp="1"/>
          </p:cNvSpPr>
          <p:nvPr>
            <p:ph type="ftr" sz="quarter" idx="11"/>
          </p:nvPr>
        </p:nvSpPr>
        <p:spPr/>
        <p:txBody>
          <a:bodyPr/>
          <a:lstStyle/>
          <a:p>
            <a:r>
              <a:rPr lang="es-ES"/>
              <a:t>Distribuciones Discretas de Probabilidad</a:t>
            </a:r>
          </a:p>
        </p:txBody>
      </p:sp>
      <p:sp>
        <p:nvSpPr>
          <p:cNvPr id="8" name="5 Marcador de número de diapositiva"/>
          <p:cNvSpPr>
            <a:spLocks noGrp="1"/>
          </p:cNvSpPr>
          <p:nvPr>
            <p:ph type="sldNum" sz="quarter" idx="12"/>
          </p:nvPr>
        </p:nvSpPr>
        <p:spPr/>
        <p:txBody>
          <a:bodyPr/>
          <a:lstStyle/>
          <a:p>
            <a:fld id="{B4738C01-6855-4987-A0DD-278B7647A64D}" type="slidenum">
              <a:rPr lang="es-ES"/>
              <a:pPr/>
              <a:t>81</a:t>
            </a:fld>
            <a:endParaRPr lang="es-ES"/>
          </a:p>
        </p:txBody>
      </p:sp>
      <p:pic>
        <p:nvPicPr>
          <p:cNvPr id="3" name="2 Imagen"/>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375951" y="4132603"/>
            <a:ext cx="2348179" cy="455371"/>
          </a:xfrm>
          <a:prstGeom prst="rect">
            <a:avLst/>
          </a:prstGeom>
        </p:spPr>
      </p:pic>
    </p:spTree>
    <p:extLst>
      <p:ext uri="{BB962C8B-B14F-4D97-AF65-F5344CB8AC3E}">
        <p14:creationId xmlns:p14="http://schemas.microsoft.com/office/powerpoint/2010/main" val="1207700203"/>
      </p:ext>
    </p:extLst>
  </p:cSld>
  <p:clrMapOvr>
    <a:masterClrMapping/>
  </p:clrMapOvr>
  <p:transition spd="slow">
    <p:cover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7827">
                                            <p:txEl>
                                              <p:pRg st="0" end="0"/>
                                            </p:txEl>
                                          </p:spTgt>
                                        </p:tgtEl>
                                        <p:attrNameLst>
                                          <p:attrName>style.visibility</p:attrName>
                                        </p:attrNameLst>
                                      </p:cBhvr>
                                      <p:to>
                                        <p:strVal val="visible"/>
                                      </p:to>
                                    </p:set>
                                    <p:animEffect transition="in" filter="fade">
                                      <p:cBhvr>
                                        <p:cTn id="7" dur="500"/>
                                        <p:tgtEl>
                                          <p:spTgt spid="778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7"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s-ES"/>
              <a:t>Distribución Bernoulli</a:t>
            </a:r>
          </a:p>
        </p:txBody>
      </p:sp>
      <p:sp>
        <p:nvSpPr>
          <p:cNvPr id="77827" name="Rectangle 3"/>
          <p:cNvSpPr>
            <a:spLocks noGrp="1" noChangeArrowheads="1"/>
          </p:cNvSpPr>
          <p:nvPr>
            <p:ph idx="1"/>
          </p:nvPr>
        </p:nvSpPr>
        <p:spPr/>
        <p:txBody>
          <a:bodyPr>
            <a:normAutofit/>
          </a:bodyPr>
          <a:lstStyle/>
          <a:p>
            <a:r>
              <a:rPr lang="es-ES" sz="3200" dirty="0"/>
              <a:t>Si </a:t>
            </a:r>
            <a:r>
              <a:rPr lang="es-ES" sz="3200" i="1" dirty="0">
                <a:latin typeface="Times New Roman" panose="02020603050405020304" pitchFamily="18" charset="0"/>
                <a:cs typeface="Times New Roman" panose="02020603050405020304" pitchFamily="18" charset="0"/>
              </a:rPr>
              <a:t>X ~ </a:t>
            </a:r>
            <a:r>
              <a:rPr lang="es-ES" sz="3200" i="1" dirty="0" err="1">
                <a:latin typeface="Times New Roman" panose="02020603050405020304" pitchFamily="18" charset="0"/>
                <a:cs typeface="Times New Roman" panose="02020603050405020304" pitchFamily="18" charset="0"/>
              </a:rPr>
              <a:t>Ber</a:t>
            </a:r>
            <a:r>
              <a:rPr lang="es-ES" sz="3200" i="1" dirty="0">
                <a:latin typeface="Times New Roman" panose="02020603050405020304" pitchFamily="18" charset="0"/>
                <a:cs typeface="Times New Roman" panose="02020603050405020304" pitchFamily="18" charset="0"/>
              </a:rPr>
              <a:t>(p)</a:t>
            </a:r>
            <a:r>
              <a:rPr lang="es-ES" sz="3200" dirty="0"/>
              <a:t>, entonces la </a:t>
            </a:r>
            <a:r>
              <a:rPr lang="es-ES" sz="3200" dirty="0">
                <a:solidFill>
                  <a:srgbClr val="FF0000"/>
                </a:solidFill>
              </a:rPr>
              <a:t>función de masa de probabilidad </a:t>
            </a:r>
            <a:r>
              <a:rPr lang="es-ES" sz="3200" dirty="0"/>
              <a:t>(</a:t>
            </a:r>
            <a:r>
              <a:rPr lang="es-ES" sz="3200" dirty="0" err="1"/>
              <a:t>fmp</a:t>
            </a:r>
            <a:r>
              <a:rPr lang="es-ES" sz="3200" dirty="0"/>
              <a:t>) de </a:t>
            </a:r>
            <a:r>
              <a:rPr lang="es-ES" sz="3200" i="1" dirty="0">
                <a:latin typeface="Times New Roman" panose="02020603050405020304" pitchFamily="18" charset="0"/>
                <a:ea typeface="Segoe UI Symbol" panose="020B0502040204020203" pitchFamily="34" charset="0"/>
                <a:cs typeface="Times New Roman" panose="02020603050405020304" pitchFamily="18" charset="0"/>
              </a:rPr>
              <a:t>X</a:t>
            </a:r>
            <a:r>
              <a:rPr lang="es-ES" sz="3200" dirty="0"/>
              <a:t> es </a:t>
            </a:r>
          </a:p>
          <a:p>
            <a:endParaRPr lang="es-ES" sz="3200" dirty="0"/>
          </a:p>
          <a:p>
            <a:pPr marL="0" indent="0">
              <a:buNone/>
            </a:pPr>
            <a:r>
              <a:rPr lang="es-ES" sz="3200" dirty="0"/>
              <a:t>o sea</a:t>
            </a:r>
          </a:p>
        </p:txBody>
      </p:sp>
      <p:sp>
        <p:nvSpPr>
          <p:cNvPr id="6" name="3 Marcador de fecha"/>
          <p:cNvSpPr>
            <a:spLocks noGrp="1"/>
          </p:cNvSpPr>
          <p:nvPr>
            <p:ph type="dt" sz="half" idx="10"/>
          </p:nvPr>
        </p:nvSpPr>
        <p:spPr/>
        <p:txBody>
          <a:bodyPr/>
          <a:lstStyle/>
          <a:p>
            <a:r>
              <a:rPr lang="es-MX"/>
              <a:t>v2.5:1016</a:t>
            </a:r>
            <a:endParaRPr lang="es-ES"/>
          </a:p>
        </p:txBody>
      </p:sp>
      <p:sp>
        <p:nvSpPr>
          <p:cNvPr id="7" name="4 Marcador de pie de página"/>
          <p:cNvSpPr>
            <a:spLocks noGrp="1"/>
          </p:cNvSpPr>
          <p:nvPr>
            <p:ph type="ftr" sz="quarter" idx="11"/>
          </p:nvPr>
        </p:nvSpPr>
        <p:spPr/>
        <p:txBody>
          <a:bodyPr/>
          <a:lstStyle/>
          <a:p>
            <a:r>
              <a:rPr lang="es-ES"/>
              <a:t>Distribuciones Discretas de Probabilidad</a:t>
            </a:r>
          </a:p>
        </p:txBody>
      </p:sp>
      <p:sp>
        <p:nvSpPr>
          <p:cNvPr id="8" name="5 Marcador de número de diapositiva"/>
          <p:cNvSpPr>
            <a:spLocks noGrp="1"/>
          </p:cNvSpPr>
          <p:nvPr>
            <p:ph type="sldNum" sz="quarter" idx="12"/>
          </p:nvPr>
        </p:nvSpPr>
        <p:spPr/>
        <p:txBody>
          <a:bodyPr/>
          <a:lstStyle/>
          <a:p>
            <a:fld id="{B4738C01-6855-4987-A0DD-278B7647A64D}" type="slidenum">
              <a:rPr lang="es-ES"/>
              <a:pPr/>
              <a:t>82</a:t>
            </a:fld>
            <a:endParaRPr lang="es-ES"/>
          </a:p>
        </p:txBody>
      </p:sp>
      <p:pic>
        <p:nvPicPr>
          <p:cNvPr id="11" name="10 Imagen"/>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051720" y="2499742"/>
            <a:ext cx="4992624" cy="384734"/>
          </a:xfrm>
          <a:prstGeom prst="rect">
            <a:avLst/>
          </a:prstGeom>
        </p:spPr>
      </p:pic>
      <p:pic>
        <p:nvPicPr>
          <p:cNvPr id="12" name="11 Imagen"/>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475656" y="3579862"/>
            <a:ext cx="6139281" cy="384734"/>
          </a:xfrm>
          <a:prstGeom prst="rect">
            <a:avLst/>
          </a:prstGeom>
        </p:spPr>
      </p:pic>
    </p:spTree>
    <p:extLst>
      <p:ext uri="{BB962C8B-B14F-4D97-AF65-F5344CB8AC3E}">
        <p14:creationId xmlns:p14="http://schemas.microsoft.com/office/powerpoint/2010/main" val="1207700203"/>
      </p:ext>
    </p:extLst>
  </p:cSld>
  <p:clrMapOvr>
    <a:masterClrMapping/>
  </p:clrMapOvr>
  <p:transition spd="slow">
    <p:cover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7827">
                                            <p:txEl>
                                              <p:pRg st="0" end="0"/>
                                            </p:txEl>
                                          </p:spTgt>
                                        </p:tgtEl>
                                        <p:attrNameLst>
                                          <p:attrName>style.visibility</p:attrName>
                                        </p:attrNameLst>
                                      </p:cBhvr>
                                      <p:to>
                                        <p:strVal val="visible"/>
                                      </p:to>
                                    </p:set>
                                    <p:animEffect transition="in" filter="fade">
                                      <p:cBhvr>
                                        <p:cTn id="7" dur="500"/>
                                        <p:tgtEl>
                                          <p:spTgt spid="778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7827">
                                            <p:txEl>
                                              <p:pRg st="2" end="2"/>
                                            </p:txEl>
                                          </p:spTgt>
                                        </p:tgtEl>
                                        <p:attrNameLst>
                                          <p:attrName>style.visibility</p:attrName>
                                        </p:attrNameLst>
                                      </p:cBhvr>
                                      <p:to>
                                        <p:strVal val="visible"/>
                                      </p:to>
                                    </p:set>
                                    <p:animEffect transition="in" filter="fade">
                                      <p:cBhvr>
                                        <p:cTn id="12" dur="500"/>
                                        <p:tgtEl>
                                          <p:spTgt spid="7782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7"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Distribución Bernoulli</a:t>
            </a:r>
          </a:p>
        </p:txBody>
      </p:sp>
      <p:sp>
        <p:nvSpPr>
          <p:cNvPr id="3" name="2 Marcador de contenido"/>
          <p:cNvSpPr>
            <a:spLocks noGrp="1"/>
          </p:cNvSpPr>
          <p:nvPr>
            <p:ph idx="1"/>
          </p:nvPr>
        </p:nvSpPr>
        <p:spPr/>
        <p:txBody>
          <a:bodyPr>
            <a:normAutofit/>
          </a:bodyPr>
          <a:lstStyle/>
          <a:p>
            <a:r>
              <a:rPr lang="es-MX" sz="3200" dirty="0"/>
              <a:t>Si </a:t>
            </a:r>
            <a:r>
              <a:rPr lang="es-ES" sz="3200" i="1" dirty="0">
                <a:latin typeface="Times New Roman" pitchFamily="18" charset="0"/>
              </a:rPr>
              <a:t>X</a:t>
            </a:r>
            <a:r>
              <a:rPr lang="es-ES" sz="3200" dirty="0"/>
              <a:t> es una variable aleatoria Bernoulli, entonces se puede demostrar que su valor esperado y varianza están dados, respectivamente, por:</a:t>
            </a:r>
          </a:p>
          <a:p>
            <a:endParaRPr lang="es-ES" sz="3200" dirty="0"/>
          </a:p>
          <a:p>
            <a:pPr marL="0" indent="0">
              <a:buNone/>
            </a:pPr>
            <a:r>
              <a:rPr lang="es-ES" sz="3200" dirty="0"/>
              <a:t>y</a:t>
            </a:r>
          </a:p>
          <a:p>
            <a:endParaRPr lang="es-MX" sz="3200" dirty="0"/>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83</a:t>
            </a:fld>
            <a:endParaRPr lang="es-ES"/>
          </a:p>
        </p:txBody>
      </p:sp>
      <p:pic>
        <p:nvPicPr>
          <p:cNvPr id="7" name="6 Imagen"/>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563176" y="3400352"/>
            <a:ext cx="1944929" cy="341528"/>
          </a:xfrm>
          <a:prstGeom prst="rect">
            <a:avLst/>
          </a:prstGeom>
        </p:spPr>
      </p:pic>
      <p:pic>
        <p:nvPicPr>
          <p:cNvPr id="8" name="7 Imagen"/>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699792" y="4318454"/>
            <a:ext cx="3728009" cy="341528"/>
          </a:xfrm>
          <a:prstGeom prst="rect">
            <a:avLst/>
          </a:prstGeom>
        </p:spPr>
      </p:pic>
    </p:spTree>
    <p:extLst>
      <p:ext uri="{BB962C8B-B14F-4D97-AF65-F5344CB8AC3E}">
        <p14:creationId xmlns:p14="http://schemas.microsoft.com/office/powerpoint/2010/main" val="2909594103"/>
      </p:ext>
    </p:extLst>
  </p:cSld>
  <p:clrMapOvr>
    <a:masterClrMapping/>
  </p:clrMapOvr>
  <p:transition spd="slow">
    <p:pull/>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Ejemplo</a:t>
            </a:r>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p:txBody>
              <a:bodyPr>
                <a:normAutofit fontScale="85000" lnSpcReduction="10000"/>
              </a:bodyPr>
              <a:lstStyle/>
              <a:p>
                <a:r>
                  <a:rPr lang="es-MX" sz="2800" dirty="0"/>
                  <a:t>Considere el experimento de lanzar una moneda y sea </a:t>
                </a:r>
                <a:r>
                  <a:rPr lang="es-MX" sz="2800" i="1" dirty="0">
                    <a:latin typeface="Times New Roman" panose="02020603050405020304" pitchFamily="18" charset="0"/>
                    <a:ea typeface="Segoe UI Symbol" panose="020B0502040204020203" pitchFamily="34" charset="0"/>
                    <a:cs typeface="Times New Roman" panose="02020603050405020304" pitchFamily="18" charset="0"/>
                  </a:rPr>
                  <a:t>X</a:t>
                </a:r>
                <a:r>
                  <a:rPr lang="es-MX" sz="2800" dirty="0"/>
                  <a:t> la variable aleatoria definida por</a:t>
                </a:r>
              </a:p>
              <a:p>
                <a:pPr marL="0" indent="0">
                  <a:buNone/>
                </a:pPr>
                <a14:m>
                  <m:oMathPara xmlns:m="http://schemas.openxmlformats.org/officeDocument/2006/math">
                    <m:oMathParaPr>
                      <m:jc m:val="centerGroup"/>
                    </m:oMathParaPr>
                    <m:oMath xmlns:m="http://schemas.openxmlformats.org/officeDocument/2006/math">
                      <m:r>
                        <a:rPr lang="es-MX" sz="2800" i="1">
                          <a:latin typeface="Cambria Math"/>
                          <a:sym typeface="Symbol"/>
                        </a:rPr>
                        <m:t>𝑋</m:t>
                      </m:r>
                      <m:r>
                        <a:rPr lang="es-MX" sz="2800" i="1">
                          <a:latin typeface="Cambria Math"/>
                          <a:sym typeface="Symbol"/>
                        </a:rPr>
                        <m:t>=</m:t>
                      </m:r>
                      <m:d>
                        <m:dPr>
                          <m:begChr m:val="{"/>
                          <m:endChr m:val=""/>
                          <m:ctrlPr>
                            <a:rPr lang="es-MX" sz="2800" i="1">
                              <a:latin typeface="Cambria Math" panose="02040503050406030204" pitchFamily="18" charset="0"/>
                              <a:sym typeface="Symbol"/>
                            </a:rPr>
                          </m:ctrlPr>
                        </m:dPr>
                        <m:e>
                          <m:m>
                            <m:mPr>
                              <m:mcs>
                                <m:mc>
                                  <m:mcPr>
                                    <m:count m:val="1"/>
                                    <m:mcJc m:val="center"/>
                                  </m:mcPr>
                                </m:mc>
                              </m:mcs>
                              <m:ctrlPr>
                                <a:rPr lang="es-MX" sz="2800" i="1">
                                  <a:latin typeface="Cambria Math" panose="02040503050406030204" pitchFamily="18" charset="0"/>
                                  <a:sym typeface="Symbol"/>
                                </a:rPr>
                              </m:ctrlPr>
                            </m:mPr>
                            <m:mr>
                              <m:e>
                                <m:r>
                                  <m:rPr>
                                    <m:brk m:alnAt="7"/>
                                  </m:rPr>
                                  <a:rPr lang="es-MX" sz="2800" i="1">
                                    <a:latin typeface="Cambria Math"/>
                                    <a:sym typeface="Symbol"/>
                                  </a:rPr>
                                  <m:t>0</m:t>
                                </m:r>
                                <m:r>
                                  <a:rPr lang="es-MX" sz="2800" i="1">
                                    <a:latin typeface="Cambria Math"/>
                                    <a:sym typeface="Symbol"/>
                                  </a:rPr>
                                  <m:t>, </m:t>
                                </m:r>
                                <m:r>
                                  <a:rPr lang="es-MX" sz="2800" i="1">
                                    <a:latin typeface="Cambria Math"/>
                                    <a:sym typeface="Symbol"/>
                                  </a:rPr>
                                  <m:t>𝑠𝑜𝑙</m:t>
                                </m:r>
                              </m:e>
                            </m:mr>
                            <m:mr>
                              <m:e>
                                <m:r>
                                  <a:rPr lang="es-MX" sz="2800" i="1">
                                    <a:latin typeface="Cambria Math"/>
                                    <a:sym typeface="Symbol"/>
                                  </a:rPr>
                                  <m:t>1, á</m:t>
                                </m:r>
                                <m:r>
                                  <a:rPr lang="es-MX" sz="2800" i="1">
                                    <a:latin typeface="Cambria Math"/>
                                    <a:sym typeface="Symbol"/>
                                  </a:rPr>
                                  <m:t>𝑔𝑢𝑖𝑙𝑎</m:t>
                                </m:r>
                              </m:e>
                            </m:mr>
                          </m:m>
                        </m:e>
                      </m:d>
                    </m:oMath>
                  </m:oMathPara>
                </a14:m>
                <a:endParaRPr lang="es-MX" sz="2800" dirty="0"/>
              </a:p>
              <a:p>
                <a:r>
                  <a:rPr lang="es-MX" sz="2800" dirty="0"/>
                  <a:t>Entonces </a:t>
                </a:r>
                <a14:m>
                  <m:oMath xmlns:m="http://schemas.openxmlformats.org/officeDocument/2006/math">
                    <m:r>
                      <a:rPr lang="es-MX" sz="2800" b="0" i="1" smtClean="0">
                        <a:latin typeface="Cambria Math"/>
                      </a:rPr>
                      <m:t>𝑋</m:t>
                    </m:r>
                    <m:r>
                      <a:rPr lang="es-MX" sz="2800" b="0" i="1" smtClean="0">
                        <a:latin typeface="Cambria Math"/>
                        <a:ea typeface="Cambria Math"/>
                      </a:rPr>
                      <m:t>~</m:t>
                    </m:r>
                    <m:r>
                      <a:rPr lang="es-MX" sz="2800" b="0" i="1" smtClean="0">
                        <a:latin typeface="Cambria Math"/>
                        <a:ea typeface="Cambria Math"/>
                      </a:rPr>
                      <m:t>𝐵𝑒𝑟</m:t>
                    </m:r>
                    <m:d>
                      <m:dPr>
                        <m:ctrlPr>
                          <a:rPr lang="es-MX" sz="2800" b="0" i="1" smtClean="0">
                            <a:latin typeface="Cambria Math" panose="02040503050406030204" pitchFamily="18" charset="0"/>
                            <a:ea typeface="Cambria Math"/>
                          </a:rPr>
                        </m:ctrlPr>
                      </m:dPr>
                      <m:e>
                        <m:r>
                          <a:rPr lang="es-MX" sz="2800" b="0" i="1" smtClean="0">
                            <a:latin typeface="Cambria Math"/>
                            <a:ea typeface="Cambria Math"/>
                          </a:rPr>
                          <m:t>0.5</m:t>
                        </m:r>
                      </m:e>
                    </m:d>
                  </m:oMath>
                </a14:m>
                <a:r>
                  <a:rPr lang="es-MX" sz="2800" dirty="0"/>
                  <a:t>, así que su función de</a:t>
                </a:r>
                <a:br>
                  <a:rPr lang="es-MX" sz="2800" dirty="0"/>
                </a:br>
                <a:r>
                  <a:rPr lang="es-MX" sz="2800" dirty="0"/>
                  <a:t>masa de probabilidad es</a:t>
                </a:r>
              </a:p>
              <a:p>
                <a14:m>
                  <m:oMath xmlns:m="http://schemas.openxmlformats.org/officeDocument/2006/math">
                    <m:r>
                      <a:rPr lang="es-MX" sz="2800" b="0" i="1" smtClean="0">
                        <a:latin typeface="Cambria Math"/>
                      </a:rPr>
                      <m:t>𝑃</m:t>
                    </m:r>
                    <m:d>
                      <m:dPr>
                        <m:ctrlPr>
                          <a:rPr lang="es-MX" sz="2800" b="0" i="1" smtClean="0">
                            <a:latin typeface="Cambria Math" panose="02040503050406030204" pitchFamily="18" charset="0"/>
                          </a:rPr>
                        </m:ctrlPr>
                      </m:dPr>
                      <m:e>
                        <m:r>
                          <a:rPr lang="es-MX" sz="2800" b="0" i="1" smtClean="0">
                            <a:latin typeface="Cambria Math"/>
                          </a:rPr>
                          <m:t>𝑋</m:t>
                        </m:r>
                        <m:r>
                          <a:rPr lang="es-MX" sz="2800" b="0" i="1" smtClean="0">
                            <a:latin typeface="Cambria Math"/>
                          </a:rPr>
                          <m:t>=</m:t>
                        </m:r>
                        <m:r>
                          <a:rPr lang="es-MX" sz="2800" b="0" i="1" smtClean="0">
                            <a:latin typeface="Cambria Math"/>
                          </a:rPr>
                          <m:t>𝑥</m:t>
                        </m:r>
                      </m:e>
                    </m:d>
                    <m:r>
                      <a:rPr lang="es-MX" sz="2800" b="0" i="1" smtClean="0">
                        <a:latin typeface="Cambria Math"/>
                      </a:rPr>
                      <m:t>=</m:t>
                    </m:r>
                    <m:sSup>
                      <m:sSupPr>
                        <m:ctrlPr>
                          <a:rPr lang="es-MX" sz="2800" b="0" i="1" smtClean="0">
                            <a:latin typeface="Cambria Math" panose="02040503050406030204" pitchFamily="18" charset="0"/>
                          </a:rPr>
                        </m:ctrlPr>
                      </m:sSupPr>
                      <m:e>
                        <m:r>
                          <a:rPr lang="es-MX" sz="2800" b="0" i="1" smtClean="0">
                            <a:latin typeface="Cambria Math"/>
                          </a:rPr>
                          <m:t>0.5</m:t>
                        </m:r>
                      </m:e>
                      <m:sup>
                        <m:r>
                          <a:rPr lang="es-MX" sz="2800" b="0" i="1" smtClean="0">
                            <a:latin typeface="Cambria Math"/>
                          </a:rPr>
                          <m:t>𝑥</m:t>
                        </m:r>
                      </m:sup>
                    </m:sSup>
                    <m:sSup>
                      <m:sSupPr>
                        <m:ctrlPr>
                          <a:rPr lang="es-MX" sz="2800" b="0" i="1" smtClean="0">
                            <a:latin typeface="Cambria Math" panose="02040503050406030204" pitchFamily="18" charset="0"/>
                          </a:rPr>
                        </m:ctrlPr>
                      </m:sSupPr>
                      <m:e>
                        <m:r>
                          <a:rPr lang="es-MX" sz="2800" b="0" i="1" smtClean="0">
                            <a:latin typeface="Cambria Math"/>
                          </a:rPr>
                          <m:t>0.5</m:t>
                        </m:r>
                      </m:e>
                      <m:sup>
                        <m:r>
                          <a:rPr lang="es-MX" sz="2800" b="0" i="1" smtClean="0">
                            <a:latin typeface="Cambria Math"/>
                          </a:rPr>
                          <m:t>1−</m:t>
                        </m:r>
                        <m:r>
                          <a:rPr lang="es-MX" sz="2800" b="0" i="1" smtClean="0">
                            <a:latin typeface="Cambria Math"/>
                          </a:rPr>
                          <m:t>𝑥</m:t>
                        </m:r>
                      </m:sup>
                    </m:sSup>
                    <m:r>
                      <a:rPr lang="es-MX" sz="2800" b="0" i="1" smtClean="0">
                        <a:latin typeface="Cambria Math"/>
                      </a:rPr>
                      <m:t>;</m:t>
                    </m:r>
                    <m:r>
                      <a:rPr lang="es-MX" sz="2800" b="0" i="1" smtClean="0">
                        <a:latin typeface="Cambria Math"/>
                      </a:rPr>
                      <m:t>𝑥</m:t>
                    </m:r>
                    <m:r>
                      <a:rPr lang="es-MX" sz="2800" b="0" i="1" smtClean="0">
                        <a:latin typeface="Cambria Math"/>
                      </a:rPr>
                      <m:t>=0,1</m:t>
                    </m:r>
                  </m:oMath>
                </a14:m>
                <a:endParaRPr lang="es-MX" sz="2800" dirty="0"/>
              </a:p>
              <a:p>
                <a:r>
                  <a:rPr lang="es-MX" sz="2800" dirty="0"/>
                  <a:t>El valor esperado de </a:t>
                </a:r>
                <a:r>
                  <a:rPr lang="es-MX" sz="2800" i="1" dirty="0">
                    <a:latin typeface="Times New Roman" panose="02020603050405020304" pitchFamily="18" charset="0"/>
                    <a:ea typeface="Segoe UI Symbol" panose="020B0502040204020203" pitchFamily="34" charset="0"/>
                    <a:cs typeface="Times New Roman" panose="02020603050405020304" pitchFamily="18" charset="0"/>
                  </a:rPr>
                  <a:t>X</a:t>
                </a:r>
                <a:r>
                  <a:rPr lang="es-MX" sz="2800" dirty="0"/>
                  <a:t> es </a:t>
                </a:r>
                <a14:m>
                  <m:oMath xmlns:m="http://schemas.openxmlformats.org/officeDocument/2006/math">
                    <m:r>
                      <a:rPr lang="es-MX" sz="2800" b="0" i="1" smtClean="0">
                        <a:latin typeface="Cambria Math"/>
                      </a:rPr>
                      <m:t>𝐸</m:t>
                    </m:r>
                    <m:d>
                      <m:dPr>
                        <m:ctrlPr>
                          <a:rPr lang="es-MX" sz="2800" b="0" i="1" smtClean="0">
                            <a:latin typeface="Cambria Math" panose="02040503050406030204" pitchFamily="18" charset="0"/>
                          </a:rPr>
                        </m:ctrlPr>
                      </m:dPr>
                      <m:e>
                        <m:r>
                          <a:rPr lang="es-MX" sz="2800" b="0" i="1" smtClean="0">
                            <a:latin typeface="Cambria Math"/>
                          </a:rPr>
                          <m:t>𝑋</m:t>
                        </m:r>
                      </m:e>
                    </m:d>
                    <m:r>
                      <a:rPr lang="es-MX" sz="2800" b="0" i="1" smtClean="0">
                        <a:latin typeface="Cambria Math"/>
                      </a:rPr>
                      <m:t>=</m:t>
                    </m:r>
                    <m:r>
                      <a:rPr lang="es-MX" sz="2800" b="0" i="1" smtClean="0">
                        <a:latin typeface="Cambria Math"/>
                      </a:rPr>
                      <m:t>𝑝</m:t>
                    </m:r>
                    <m:r>
                      <a:rPr lang="es-MX" sz="2800" b="0" i="1" smtClean="0">
                        <a:latin typeface="Cambria Math"/>
                      </a:rPr>
                      <m:t>=0.5</m:t>
                    </m:r>
                  </m:oMath>
                </a14:m>
                <a:endParaRPr lang="es-MX" sz="2800" b="0" dirty="0"/>
              </a:p>
              <a:p>
                <a:r>
                  <a:rPr lang="es-MX" sz="2800" dirty="0"/>
                  <a:t>La varianza de </a:t>
                </a:r>
                <a:r>
                  <a:rPr lang="es-MX" sz="2800" i="1" dirty="0">
                    <a:latin typeface="Times New Roman" panose="02020603050405020304" pitchFamily="18" charset="0"/>
                    <a:ea typeface="Segoe UI Symbol" panose="020B0502040204020203" pitchFamily="34" charset="0"/>
                    <a:cs typeface="Times New Roman" panose="02020603050405020304" pitchFamily="18" charset="0"/>
                  </a:rPr>
                  <a:t>X</a:t>
                </a:r>
                <a:r>
                  <a:rPr lang="es-MX" sz="2800" dirty="0"/>
                  <a:t> es </a:t>
                </a:r>
                <a14:m>
                  <m:oMath xmlns:m="http://schemas.openxmlformats.org/officeDocument/2006/math">
                    <m:r>
                      <a:rPr lang="es-MX" sz="2800" b="0" i="1" smtClean="0">
                        <a:latin typeface="Cambria Math"/>
                      </a:rPr>
                      <m:t>𝑉𝑎𝑟</m:t>
                    </m:r>
                    <m:d>
                      <m:dPr>
                        <m:ctrlPr>
                          <a:rPr lang="es-MX" sz="2800" b="0" i="1" smtClean="0">
                            <a:latin typeface="Cambria Math" panose="02040503050406030204" pitchFamily="18" charset="0"/>
                          </a:rPr>
                        </m:ctrlPr>
                      </m:dPr>
                      <m:e>
                        <m:r>
                          <a:rPr lang="es-MX" sz="2800" b="0" i="1" smtClean="0">
                            <a:latin typeface="Cambria Math"/>
                          </a:rPr>
                          <m:t>𝑋</m:t>
                        </m:r>
                      </m:e>
                    </m:d>
                    <m:r>
                      <a:rPr lang="es-MX" sz="2800" b="0" i="1" smtClean="0">
                        <a:latin typeface="Cambria Math"/>
                      </a:rPr>
                      <m:t>=</m:t>
                    </m:r>
                    <m:r>
                      <a:rPr lang="es-MX" sz="2800" b="0" i="1" smtClean="0">
                        <a:latin typeface="Cambria Math"/>
                      </a:rPr>
                      <m:t>𝑝</m:t>
                    </m:r>
                    <m:d>
                      <m:dPr>
                        <m:ctrlPr>
                          <a:rPr lang="es-MX" sz="2800" b="0" i="1" smtClean="0">
                            <a:latin typeface="Cambria Math" panose="02040503050406030204" pitchFamily="18" charset="0"/>
                          </a:rPr>
                        </m:ctrlPr>
                      </m:dPr>
                      <m:e>
                        <m:r>
                          <a:rPr lang="es-MX" sz="2800" b="0" i="1" smtClean="0">
                            <a:latin typeface="Cambria Math"/>
                          </a:rPr>
                          <m:t>1−</m:t>
                        </m:r>
                        <m:r>
                          <a:rPr lang="es-MX" sz="2800" b="0" i="1" smtClean="0">
                            <a:latin typeface="Cambria Math"/>
                          </a:rPr>
                          <m:t>𝑝</m:t>
                        </m:r>
                      </m:e>
                    </m:d>
                    <m:r>
                      <a:rPr lang="es-MX" sz="2800" b="0" i="1" smtClean="0">
                        <a:latin typeface="Cambria Math"/>
                      </a:rPr>
                      <m:t>=0.5</m:t>
                    </m:r>
                    <m:d>
                      <m:dPr>
                        <m:ctrlPr>
                          <a:rPr lang="es-MX" sz="2800" b="0" i="1" smtClean="0">
                            <a:latin typeface="Cambria Math" panose="02040503050406030204" pitchFamily="18" charset="0"/>
                          </a:rPr>
                        </m:ctrlPr>
                      </m:dPr>
                      <m:e>
                        <m:r>
                          <a:rPr lang="es-MX" sz="2800" b="0" i="1" smtClean="0">
                            <a:latin typeface="Cambria Math"/>
                          </a:rPr>
                          <m:t>0.5</m:t>
                        </m:r>
                      </m:e>
                    </m:d>
                    <m:r>
                      <a:rPr lang="es-MX" sz="2800" b="0" i="1" smtClean="0">
                        <a:latin typeface="Cambria Math"/>
                      </a:rPr>
                      <m:t>=0.25</m:t>
                    </m:r>
                  </m:oMath>
                </a14:m>
                <a:endParaRPr lang="es-MX" sz="2800"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blipFill rotWithShape="1">
                <a:blip r:embed="rId3"/>
                <a:stretch>
                  <a:fillRect l="-963" t="-1250" r="-815"/>
                </a:stretch>
              </a:blipFill>
            </p:spPr>
            <p:txBody>
              <a:bodyPr/>
              <a:lstStyle/>
              <a:p>
                <a:r>
                  <a:rPr lang="es-MX">
                    <a:noFill/>
                  </a:rPr>
                  <a:t> </a:t>
                </a:r>
              </a:p>
            </p:txBody>
          </p:sp>
        </mc:Fallback>
      </mc:AlternateContent>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84</a:t>
            </a:fld>
            <a:endParaRPr lang="es-ES"/>
          </a:p>
        </p:txBody>
      </p:sp>
      <p:pic>
        <p:nvPicPr>
          <p:cNvPr id="75778" name="Picture 2" descr="http://four-bears.weebly.com/uploads/8/9/5/3/8953518/_____2226054_ori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6296" y="1909956"/>
            <a:ext cx="1874520" cy="1397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80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75778"/>
                                        </p:tgtEl>
                                        <p:attrNameLst>
                                          <p:attrName>style.visibility</p:attrName>
                                        </p:attrNameLst>
                                      </p:cBhvr>
                                      <p:to>
                                        <p:strVal val="visible"/>
                                      </p:to>
                                    </p:set>
                                    <p:animEffect transition="in" filter="fade">
                                      <p:cBhvr>
                                        <p:cTn id="7" dur="2000"/>
                                        <p:tgtEl>
                                          <p:spTgt spid="75778"/>
                                        </p:tgtEl>
                                      </p:cBhvr>
                                    </p:animEffect>
                                    <p:anim calcmode="lin" valueType="num">
                                      <p:cBhvr>
                                        <p:cTn id="8" dur="2000" fill="hold"/>
                                        <p:tgtEl>
                                          <p:spTgt spid="75778"/>
                                        </p:tgtEl>
                                        <p:attrNameLst>
                                          <p:attrName>ppt_w</p:attrName>
                                        </p:attrNameLst>
                                      </p:cBhvr>
                                      <p:tavLst>
                                        <p:tav tm="0" fmla="#ppt_w*sin(2.5*pi*$)">
                                          <p:val>
                                            <p:fltVal val="0"/>
                                          </p:val>
                                        </p:tav>
                                        <p:tav tm="100000">
                                          <p:val>
                                            <p:fltVal val="1"/>
                                          </p:val>
                                        </p:tav>
                                      </p:tavLst>
                                    </p:anim>
                                    <p:anim calcmode="lin" valueType="num">
                                      <p:cBhvr>
                                        <p:cTn id="9" dur="2000" fill="hold"/>
                                        <p:tgtEl>
                                          <p:spTgt spid="75778"/>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500"/>
                                        <p:tgtEl>
                                          <p:spTgt spid="3">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7682" y="-398580"/>
            <a:ext cx="2952750" cy="1964531"/>
          </a:xfrm>
          <a:prstGeom prst="rect">
            <a:avLst/>
          </a:prstGeom>
          <a:noFill/>
          <a:ln>
            <a:noFill/>
          </a:ln>
          <a:effectLst>
            <a:glow>
              <a:schemeClr val="accent1"/>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Título"/>
          <p:cNvSpPr>
            <a:spLocks noGrp="1"/>
          </p:cNvSpPr>
          <p:nvPr>
            <p:ph type="title"/>
          </p:nvPr>
        </p:nvSpPr>
        <p:spPr/>
        <p:txBody>
          <a:bodyPr/>
          <a:lstStyle/>
          <a:p>
            <a:r>
              <a:rPr lang="es-MX" dirty="0"/>
              <a:t>Ejemplo</a:t>
            </a:r>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p:txBody>
              <a:bodyPr>
                <a:noAutofit/>
              </a:bodyPr>
              <a:lstStyle/>
              <a:p>
                <a:r>
                  <a:rPr lang="es-MX" sz="2800" dirty="0"/>
                  <a:t>Considere que se pregunta a un jefe de familia si las personas que habitan con él cuentan con al menos un teléfono celular</a:t>
                </a:r>
              </a:p>
              <a:p>
                <a:r>
                  <a:rPr lang="es-MX" sz="2800" dirty="0"/>
                  <a:t>Sea X = 1 si responde que sí y X = 0 en caso contrario</a:t>
                </a:r>
              </a:p>
              <a:p>
                <a:r>
                  <a:rPr lang="es-MX" sz="2800" dirty="0"/>
                  <a:t>Entonces </a:t>
                </a:r>
                <a14:m>
                  <m:oMath xmlns:m="http://schemas.openxmlformats.org/officeDocument/2006/math">
                    <m:r>
                      <a:rPr lang="es-MX" sz="2800" b="0" i="1" smtClean="0">
                        <a:latin typeface="Cambria Math"/>
                      </a:rPr>
                      <m:t>𝑋</m:t>
                    </m:r>
                    <m:r>
                      <a:rPr lang="es-MX" sz="2800" b="0" i="1" smtClean="0">
                        <a:latin typeface="Cambria Math"/>
                        <a:ea typeface="Cambria Math"/>
                      </a:rPr>
                      <m:t>~</m:t>
                    </m:r>
                    <m:r>
                      <a:rPr lang="es-MX" sz="2800" b="0" i="1" smtClean="0">
                        <a:latin typeface="Cambria Math"/>
                        <a:ea typeface="Cambria Math"/>
                      </a:rPr>
                      <m:t>𝐵𝑒𝑟</m:t>
                    </m:r>
                    <m:d>
                      <m:dPr>
                        <m:ctrlPr>
                          <a:rPr lang="es-MX" sz="2800" b="0" i="1" smtClean="0">
                            <a:latin typeface="Cambria Math" panose="02040503050406030204" pitchFamily="18" charset="0"/>
                            <a:ea typeface="Cambria Math"/>
                          </a:rPr>
                        </m:ctrlPr>
                      </m:dPr>
                      <m:e>
                        <m:r>
                          <a:rPr lang="es-MX" sz="2800" b="0" i="1" smtClean="0">
                            <a:latin typeface="Cambria Math"/>
                            <a:ea typeface="Cambria Math"/>
                          </a:rPr>
                          <m:t>0.75</m:t>
                        </m:r>
                      </m:e>
                    </m:d>
                  </m:oMath>
                </a14:m>
                <a:r>
                  <a:rPr lang="es-MX" sz="2800" dirty="0"/>
                  <a:t> (de acuerdo con datos del Censo de Población 2010 del INEGI)</a:t>
                </a:r>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blipFill rotWithShape="1">
                <a:blip r:embed="rId3"/>
                <a:stretch>
                  <a:fillRect l="-963" t="-1667" r="-2370"/>
                </a:stretch>
              </a:blipFill>
            </p:spPr>
            <p:txBody>
              <a:bodyPr/>
              <a:lstStyle/>
              <a:p>
                <a:r>
                  <a:rPr lang="es-MX">
                    <a:noFill/>
                  </a:rPr>
                  <a:t> </a:t>
                </a:r>
              </a:p>
            </p:txBody>
          </p:sp>
        </mc:Fallback>
      </mc:AlternateContent>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85</a:t>
            </a:fld>
            <a:endParaRPr lang="es-ES"/>
          </a:p>
        </p:txBody>
      </p:sp>
    </p:spTree>
    <p:extLst>
      <p:ext uri="{BB962C8B-B14F-4D97-AF65-F5344CB8AC3E}">
        <p14:creationId xmlns:p14="http://schemas.microsoft.com/office/powerpoint/2010/main" val="3085988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7682" y="-398580"/>
            <a:ext cx="2952750" cy="1964531"/>
          </a:xfrm>
          <a:prstGeom prst="rect">
            <a:avLst/>
          </a:prstGeom>
          <a:noFill/>
          <a:ln>
            <a:noFill/>
          </a:ln>
          <a:effectLst>
            <a:glow>
              <a:schemeClr val="accent1"/>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Título"/>
          <p:cNvSpPr>
            <a:spLocks noGrp="1"/>
          </p:cNvSpPr>
          <p:nvPr>
            <p:ph type="title"/>
          </p:nvPr>
        </p:nvSpPr>
        <p:spPr/>
        <p:txBody>
          <a:bodyPr/>
          <a:lstStyle/>
          <a:p>
            <a:r>
              <a:rPr lang="es-MX" dirty="0"/>
              <a:t>Ejemplo</a:t>
            </a:r>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a:solidFill>
                <a:schemeClr val="bg1">
                  <a:alpha val="70000"/>
                </a:schemeClr>
              </a:solidFill>
            </p:spPr>
            <p:txBody>
              <a:bodyPr>
                <a:noAutofit/>
              </a:bodyPr>
              <a:lstStyle/>
              <a:p>
                <a:r>
                  <a:rPr lang="es-MX" sz="3200" dirty="0"/>
                  <a:t>Su función de masa de probabilidad es entonces </a:t>
                </a:r>
                <a14:m>
                  <m:oMath xmlns:m="http://schemas.openxmlformats.org/officeDocument/2006/math">
                    <m:r>
                      <a:rPr lang="es-MX" sz="3200" b="0" i="1" smtClean="0">
                        <a:latin typeface="Cambria Math"/>
                      </a:rPr>
                      <m:t>𝑓</m:t>
                    </m:r>
                    <m:d>
                      <m:dPr>
                        <m:ctrlPr>
                          <a:rPr lang="es-MX" sz="3200" b="0" i="1" smtClean="0">
                            <a:latin typeface="Cambria Math" panose="02040503050406030204" pitchFamily="18" charset="0"/>
                          </a:rPr>
                        </m:ctrlPr>
                      </m:dPr>
                      <m:e>
                        <m:r>
                          <a:rPr lang="es-MX" sz="3200" b="0" i="1" smtClean="0">
                            <a:latin typeface="Cambria Math"/>
                          </a:rPr>
                          <m:t>𝑥</m:t>
                        </m:r>
                      </m:e>
                    </m:d>
                    <m:r>
                      <a:rPr lang="es-MX" sz="3200" b="0" i="1" smtClean="0">
                        <a:latin typeface="Cambria Math"/>
                      </a:rPr>
                      <m:t>=</m:t>
                    </m:r>
                    <m:sSup>
                      <m:sSupPr>
                        <m:ctrlPr>
                          <a:rPr lang="es-MX" sz="3200" b="0" i="1" smtClean="0">
                            <a:latin typeface="Cambria Math" panose="02040503050406030204" pitchFamily="18" charset="0"/>
                          </a:rPr>
                        </m:ctrlPr>
                      </m:sSupPr>
                      <m:e>
                        <m:r>
                          <a:rPr lang="es-MX" sz="3200" b="0" i="1" smtClean="0">
                            <a:latin typeface="Cambria Math"/>
                          </a:rPr>
                          <m:t>0.75</m:t>
                        </m:r>
                      </m:e>
                      <m:sup>
                        <m:r>
                          <a:rPr lang="es-MX" sz="3200" b="0" i="1" smtClean="0">
                            <a:latin typeface="Cambria Math"/>
                          </a:rPr>
                          <m:t>𝑥</m:t>
                        </m:r>
                      </m:sup>
                    </m:sSup>
                    <m:sSup>
                      <m:sSupPr>
                        <m:ctrlPr>
                          <a:rPr lang="es-MX" sz="3200" b="0" i="1" smtClean="0">
                            <a:latin typeface="Cambria Math" panose="02040503050406030204" pitchFamily="18" charset="0"/>
                          </a:rPr>
                        </m:ctrlPr>
                      </m:sSupPr>
                      <m:e>
                        <m:r>
                          <a:rPr lang="es-MX" sz="3200" b="0" i="1" smtClean="0">
                            <a:latin typeface="Cambria Math"/>
                          </a:rPr>
                          <m:t>0.25</m:t>
                        </m:r>
                      </m:e>
                      <m:sup>
                        <m:r>
                          <a:rPr lang="es-MX" sz="3200" b="0" i="1" smtClean="0">
                            <a:latin typeface="Cambria Math"/>
                          </a:rPr>
                          <m:t>1−</m:t>
                        </m:r>
                        <m:r>
                          <a:rPr lang="es-MX" sz="3200" b="0" i="1" smtClean="0">
                            <a:latin typeface="Cambria Math"/>
                          </a:rPr>
                          <m:t>𝑥</m:t>
                        </m:r>
                      </m:sup>
                    </m:sSup>
                    <m:r>
                      <a:rPr lang="es-MX" sz="3200" b="0" i="1" smtClean="0">
                        <a:latin typeface="Cambria Math"/>
                      </a:rPr>
                      <m:t>;   </m:t>
                    </m:r>
                    <m:r>
                      <a:rPr lang="es-MX" sz="3200" b="0" i="1" smtClean="0">
                        <a:latin typeface="Cambria Math"/>
                      </a:rPr>
                      <m:t>𝑥</m:t>
                    </m:r>
                    <m:r>
                      <a:rPr lang="es-MX" sz="3200" b="0" i="1" smtClean="0">
                        <a:latin typeface="Cambria Math"/>
                      </a:rPr>
                      <m:t>=0,1</m:t>
                    </m:r>
                  </m:oMath>
                </a14:m>
                <a:endParaRPr lang="es-MX" sz="3200" dirty="0"/>
              </a:p>
              <a:p>
                <a:r>
                  <a:rPr lang="es-MX" sz="3200" dirty="0"/>
                  <a:t>Su valor esperado es </a:t>
                </a:r>
                <a14:m>
                  <m:oMath xmlns:m="http://schemas.openxmlformats.org/officeDocument/2006/math">
                    <m:r>
                      <a:rPr lang="es-MX" sz="3200" b="0" i="1" smtClean="0">
                        <a:latin typeface="Cambria Math"/>
                      </a:rPr>
                      <m:t>𝐸</m:t>
                    </m:r>
                    <m:d>
                      <m:dPr>
                        <m:ctrlPr>
                          <a:rPr lang="es-MX" sz="3200" b="0" i="1" smtClean="0">
                            <a:latin typeface="Cambria Math" panose="02040503050406030204" pitchFamily="18" charset="0"/>
                          </a:rPr>
                        </m:ctrlPr>
                      </m:dPr>
                      <m:e>
                        <m:r>
                          <a:rPr lang="es-MX" sz="3200" b="0" i="1" smtClean="0">
                            <a:latin typeface="Cambria Math"/>
                          </a:rPr>
                          <m:t>𝑋</m:t>
                        </m:r>
                      </m:e>
                    </m:d>
                    <m:r>
                      <a:rPr lang="es-MX" sz="3200" b="0" i="1" smtClean="0">
                        <a:latin typeface="Cambria Math"/>
                      </a:rPr>
                      <m:t>=</m:t>
                    </m:r>
                    <m:r>
                      <a:rPr lang="es-MX" sz="3200" b="0" i="1" smtClean="0">
                        <a:latin typeface="Cambria Math"/>
                      </a:rPr>
                      <m:t>𝑝</m:t>
                    </m:r>
                    <m:r>
                      <a:rPr lang="es-MX" sz="3200" b="0" i="1" smtClean="0">
                        <a:latin typeface="Cambria Math"/>
                      </a:rPr>
                      <m:t>=0.75</m:t>
                    </m:r>
                  </m:oMath>
                </a14:m>
                <a:endParaRPr lang="es-MX" sz="3200" dirty="0"/>
              </a:p>
              <a:p>
                <a:r>
                  <a:rPr lang="es-MX" sz="3200" dirty="0"/>
                  <a:t>Su varianza es </a:t>
                </a:r>
                <a14:m>
                  <m:oMath xmlns:m="http://schemas.openxmlformats.org/officeDocument/2006/math">
                    <m:r>
                      <a:rPr lang="es-MX" sz="3200" b="0" i="1" smtClean="0">
                        <a:latin typeface="Cambria Math"/>
                      </a:rPr>
                      <m:t>𝑉𝑎𝑟</m:t>
                    </m:r>
                    <m:d>
                      <m:dPr>
                        <m:ctrlPr>
                          <a:rPr lang="es-MX" sz="3200" b="0" i="1" smtClean="0">
                            <a:latin typeface="Cambria Math" panose="02040503050406030204" pitchFamily="18" charset="0"/>
                          </a:rPr>
                        </m:ctrlPr>
                      </m:dPr>
                      <m:e>
                        <m:r>
                          <a:rPr lang="es-MX" sz="3200" b="0" i="1" smtClean="0">
                            <a:latin typeface="Cambria Math"/>
                          </a:rPr>
                          <m:t>𝑋</m:t>
                        </m:r>
                      </m:e>
                    </m:d>
                    <m:r>
                      <a:rPr lang="es-MX" sz="3200" b="0" i="1" smtClean="0">
                        <a:latin typeface="Cambria Math"/>
                      </a:rPr>
                      <m:t>=</m:t>
                    </m:r>
                    <m:r>
                      <a:rPr lang="es-MX" sz="3200" b="0" i="1" smtClean="0">
                        <a:latin typeface="Cambria Math"/>
                      </a:rPr>
                      <m:t>𝑝</m:t>
                    </m:r>
                    <m:d>
                      <m:dPr>
                        <m:ctrlPr>
                          <a:rPr lang="es-MX" sz="3200" b="0" i="1" smtClean="0">
                            <a:latin typeface="Cambria Math" panose="02040503050406030204" pitchFamily="18" charset="0"/>
                          </a:rPr>
                        </m:ctrlPr>
                      </m:dPr>
                      <m:e>
                        <m:r>
                          <a:rPr lang="es-MX" sz="3200" b="0" i="1" smtClean="0">
                            <a:latin typeface="Cambria Math"/>
                          </a:rPr>
                          <m:t>1−</m:t>
                        </m:r>
                        <m:r>
                          <a:rPr lang="es-MX" sz="3200" b="0" i="1" smtClean="0">
                            <a:latin typeface="Cambria Math"/>
                          </a:rPr>
                          <m:t>𝑝</m:t>
                        </m:r>
                      </m:e>
                    </m:d>
                    <m:r>
                      <a:rPr lang="es-MX" sz="3200" b="0" i="1" smtClean="0">
                        <a:latin typeface="Cambria Math"/>
                      </a:rPr>
                      <m:t>=0.75</m:t>
                    </m:r>
                    <m:d>
                      <m:dPr>
                        <m:ctrlPr>
                          <a:rPr lang="es-MX" sz="3200" b="0" i="1" smtClean="0">
                            <a:latin typeface="Cambria Math" panose="02040503050406030204" pitchFamily="18" charset="0"/>
                          </a:rPr>
                        </m:ctrlPr>
                      </m:dPr>
                      <m:e>
                        <m:r>
                          <a:rPr lang="es-MX" sz="3200" b="0" i="1" smtClean="0">
                            <a:latin typeface="Cambria Math"/>
                          </a:rPr>
                          <m:t>0.25</m:t>
                        </m:r>
                      </m:e>
                    </m:d>
                    <m:r>
                      <a:rPr lang="es-MX" sz="3200" b="0" i="1" smtClean="0">
                        <a:latin typeface="Cambria Math"/>
                      </a:rPr>
                      <m:t>=0.1875</m:t>
                    </m:r>
                  </m:oMath>
                </a14:m>
                <a:endParaRPr lang="es-MX" sz="3200"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blipFill rotWithShape="1">
                <a:blip r:embed="rId4"/>
                <a:stretch>
                  <a:fillRect l="-1259" t="-2167"/>
                </a:stretch>
              </a:blipFill>
            </p:spPr>
            <p:txBody>
              <a:bodyPr/>
              <a:lstStyle/>
              <a:p>
                <a:r>
                  <a:rPr lang="es-MX">
                    <a:noFill/>
                  </a:rPr>
                  <a:t> </a:t>
                </a:r>
              </a:p>
            </p:txBody>
          </p:sp>
        </mc:Fallback>
      </mc:AlternateContent>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86</a:t>
            </a:fld>
            <a:endParaRPr lang="es-ES"/>
          </a:p>
        </p:txBody>
      </p:sp>
    </p:spTree>
    <p:extLst>
      <p:ext uri="{BB962C8B-B14F-4D97-AF65-F5344CB8AC3E}">
        <p14:creationId xmlns:p14="http://schemas.microsoft.com/office/powerpoint/2010/main" val="3085988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Ejercicio</a:t>
            </a:r>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p:txBody>
              <a:bodyPr>
                <a:normAutofit/>
              </a:bodyPr>
              <a:lstStyle/>
              <a:p>
                <a:r>
                  <a:rPr lang="es-MX" sz="3200" dirty="0"/>
                  <a:t>Considere el experimento de lanzar un dado de seis caras y sea </a:t>
                </a:r>
                <a:r>
                  <a:rPr lang="es-MX" sz="3200" i="1" dirty="0">
                    <a:latin typeface="Times New Roman" panose="02020603050405020304" pitchFamily="18" charset="0"/>
                    <a:cs typeface="Times New Roman" panose="02020603050405020304" pitchFamily="18" charset="0"/>
                  </a:rPr>
                  <a:t>X</a:t>
                </a:r>
                <a:r>
                  <a:rPr lang="es-MX" sz="3200" dirty="0"/>
                  <a:t> la variable aleatoria definida por</a:t>
                </a:r>
              </a:p>
              <a:p>
                <a:pPr marL="0" indent="0">
                  <a:buNone/>
                </a:pPr>
                <a14:m>
                  <m:oMathPara xmlns:m="http://schemas.openxmlformats.org/officeDocument/2006/math">
                    <m:oMathParaPr>
                      <m:jc m:val="centerGroup"/>
                    </m:oMathParaPr>
                    <m:oMath xmlns:m="http://schemas.openxmlformats.org/officeDocument/2006/math">
                      <m:r>
                        <a:rPr lang="es-MX" sz="3200" i="1">
                          <a:latin typeface="Cambria Math"/>
                          <a:sym typeface="Symbol"/>
                        </a:rPr>
                        <m:t>𝑋</m:t>
                      </m:r>
                      <m:r>
                        <a:rPr lang="es-MX" sz="3200" i="1">
                          <a:latin typeface="Cambria Math"/>
                          <a:sym typeface="Symbol"/>
                        </a:rPr>
                        <m:t>=</m:t>
                      </m:r>
                      <m:d>
                        <m:dPr>
                          <m:begChr m:val="{"/>
                          <m:endChr m:val=""/>
                          <m:ctrlPr>
                            <a:rPr lang="es-MX" sz="3200" i="1">
                              <a:latin typeface="Cambria Math" panose="02040503050406030204" pitchFamily="18" charset="0"/>
                              <a:sym typeface="Symbol"/>
                            </a:rPr>
                          </m:ctrlPr>
                        </m:dPr>
                        <m:e>
                          <m:m>
                            <m:mPr>
                              <m:mcs>
                                <m:mc>
                                  <m:mcPr>
                                    <m:count m:val="1"/>
                                    <m:mcJc m:val="center"/>
                                  </m:mcPr>
                                </m:mc>
                              </m:mcs>
                              <m:ctrlPr>
                                <a:rPr lang="es-MX" sz="3200" i="1">
                                  <a:latin typeface="Cambria Math" panose="02040503050406030204" pitchFamily="18" charset="0"/>
                                  <a:sym typeface="Symbol"/>
                                </a:rPr>
                              </m:ctrlPr>
                            </m:mPr>
                            <m:mr>
                              <m:e>
                                <m:r>
                                  <m:rPr>
                                    <m:brk m:alnAt="7"/>
                                  </m:rPr>
                                  <a:rPr lang="es-MX" sz="3200" i="1">
                                    <a:latin typeface="Cambria Math"/>
                                    <a:sym typeface="Symbol"/>
                                  </a:rPr>
                                  <m:t>0</m:t>
                                </m:r>
                                <m:r>
                                  <a:rPr lang="es-MX" sz="3200" i="1">
                                    <a:latin typeface="Cambria Math"/>
                                    <a:sym typeface="Symbol"/>
                                  </a:rPr>
                                  <m:t>,</m:t>
                                </m:r>
                                <m:r>
                                  <a:rPr lang="es-MX" sz="3200" b="0" i="1" smtClean="0">
                                    <a:latin typeface="Cambria Math"/>
                                    <a:sym typeface="Symbol"/>
                                  </a:rPr>
                                  <m:t>  </m:t>
                                </m:r>
                                <m:r>
                                  <a:rPr lang="es-MX" sz="3200" b="0" i="1" smtClean="0">
                                    <a:latin typeface="Cambria Math"/>
                                    <a:sym typeface="Symbol"/>
                                  </a:rPr>
                                  <m:t>𝑠𝑖</m:t>
                                </m:r>
                                <m:r>
                                  <a:rPr lang="es-MX" sz="3200" b="0" i="1" smtClean="0">
                                    <a:latin typeface="Cambria Math"/>
                                    <a:sym typeface="Symbol"/>
                                  </a:rPr>
                                  <m:t> </m:t>
                                </m:r>
                                <m:r>
                                  <a:rPr lang="es-MX" sz="3200" b="0" i="1" smtClean="0">
                                    <a:latin typeface="Cambria Math"/>
                                    <a:sym typeface="Symbol"/>
                                  </a:rPr>
                                  <m:t>𝑒𝑙</m:t>
                                </m:r>
                                <m:r>
                                  <a:rPr lang="es-MX" sz="3200" b="0" i="1" smtClean="0">
                                    <a:latin typeface="Cambria Math"/>
                                    <a:sym typeface="Symbol"/>
                                  </a:rPr>
                                  <m:t> </m:t>
                                </m:r>
                                <m:r>
                                  <a:rPr lang="es-MX" sz="3200" b="0" i="1" smtClean="0">
                                    <a:latin typeface="Cambria Math"/>
                                    <a:sym typeface="Symbol"/>
                                  </a:rPr>
                                  <m:t>𝑑𝑎𝑑𝑜</m:t>
                                </m:r>
                                <m:r>
                                  <a:rPr lang="es-MX" sz="3200" b="0" i="1" smtClean="0">
                                    <a:latin typeface="Cambria Math"/>
                                    <a:sym typeface="Symbol"/>
                                  </a:rPr>
                                  <m:t> </m:t>
                                </m:r>
                                <m:r>
                                  <a:rPr lang="es-MX" sz="3200" b="0" i="1" smtClean="0">
                                    <a:latin typeface="Cambria Math"/>
                                    <a:sym typeface="Symbol"/>
                                  </a:rPr>
                                  <m:t>𝑐𝑎𝑒</m:t>
                                </m:r>
                                <m:r>
                                  <a:rPr lang="es-MX" sz="3200" b="0" i="1" smtClean="0">
                                    <a:latin typeface="Cambria Math"/>
                                    <a:sym typeface="Symbol"/>
                                  </a:rPr>
                                  <m:t> 1 </m:t>
                                </m:r>
                                <m:r>
                                  <a:rPr lang="es-MX" sz="3200" b="0" i="1" smtClean="0">
                                    <a:latin typeface="Cambria Math"/>
                                    <a:sym typeface="Symbol"/>
                                  </a:rPr>
                                  <m:t>𝑜</m:t>
                                </m:r>
                                <m:r>
                                  <a:rPr lang="es-MX" sz="3200" b="0" i="1" smtClean="0">
                                    <a:latin typeface="Cambria Math"/>
                                    <a:sym typeface="Symbol"/>
                                  </a:rPr>
                                  <m:t> 2</m:t>
                                </m:r>
                              </m:e>
                            </m:mr>
                            <m:mr>
                              <m:e>
                                <m:r>
                                  <a:rPr lang="es-MX" sz="3200" i="1">
                                    <a:latin typeface="Cambria Math"/>
                                    <a:sym typeface="Symbol"/>
                                  </a:rPr>
                                  <m:t>1, </m:t>
                                </m:r>
                                <m:r>
                                  <a:rPr lang="es-MX" sz="3200" b="0" i="1" smtClean="0">
                                    <a:latin typeface="Cambria Math"/>
                                    <a:sym typeface="Symbol"/>
                                  </a:rPr>
                                  <m:t>  </m:t>
                                </m:r>
                                <m:r>
                                  <a:rPr lang="es-MX" sz="3200" b="0" i="1" smtClean="0">
                                    <a:latin typeface="Cambria Math"/>
                                    <a:sym typeface="Symbol"/>
                                  </a:rPr>
                                  <m:t>𝑠𝑖</m:t>
                                </m:r>
                                <m:r>
                                  <a:rPr lang="es-MX" sz="3200" b="0" i="1" smtClean="0">
                                    <a:latin typeface="Cambria Math"/>
                                    <a:sym typeface="Symbol"/>
                                  </a:rPr>
                                  <m:t> </m:t>
                                </m:r>
                                <m:r>
                                  <a:rPr lang="es-MX" sz="3200" b="0" i="1" smtClean="0">
                                    <a:latin typeface="Cambria Math"/>
                                    <a:sym typeface="Symbol"/>
                                  </a:rPr>
                                  <m:t>𝑒𝑙</m:t>
                                </m:r>
                                <m:r>
                                  <a:rPr lang="es-MX" sz="3200" b="0" i="1" smtClean="0">
                                    <a:latin typeface="Cambria Math"/>
                                    <a:sym typeface="Symbol"/>
                                  </a:rPr>
                                  <m:t> </m:t>
                                </m:r>
                                <m:r>
                                  <a:rPr lang="es-MX" sz="3200" b="0" i="1" smtClean="0">
                                    <a:latin typeface="Cambria Math"/>
                                    <a:sym typeface="Symbol"/>
                                  </a:rPr>
                                  <m:t>𝑑𝑎𝑑𝑜</m:t>
                                </m:r>
                                <m:r>
                                  <a:rPr lang="es-MX" sz="3200" b="0" i="1" smtClean="0">
                                    <a:latin typeface="Cambria Math"/>
                                    <a:sym typeface="Symbol"/>
                                  </a:rPr>
                                  <m:t> </m:t>
                                </m:r>
                                <m:r>
                                  <a:rPr lang="es-MX" sz="3200" b="0" i="1" smtClean="0">
                                    <a:latin typeface="Cambria Math"/>
                                    <a:sym typeface="Symbol"/>
                                  </a:rPr>
                                  <m:t>𝑐𝑎𝑒</m:t>
                                </m:r>
                                <m:r>
                                  <a:rPr lang="es-MX" sz="3200" b="0" i="1" smtClean="0">
                                    <a:latin typeface="Cambria Math"/>
                                    <a:sym typeface="Symbol"/>
                                  </a:rPr>
                                  <m:t> 3,4,5 </m:t>
                                </m:r>
                                <m:r>
                                  <a:rPr lang="es-MX" sz="3200" b="0" i="1" smtClean="0">
                                    <a:latin typeface="Cambria Math"/>
                                    <a:sym typeface="Symbol"/>
                                  </a:rPr>
                                  <m:t>𝑜</m:t>
                                </m:r>
                                <m:r>
                                  <a:rPr lang="es-MX" sz="3200" b="0" i="1" smtClean="0">
                                    <a:latin typeface="Cambria Math"/>
                                    <a:sym typeface="Symbol"/>
                                  </a:rPr>
                                  <m:t> 6</m:t>
                                </m:r>
                              </m:e>
                            </m:mr>
                          </m:m>
                        </m:e>
                      </m:d>
                    </m:oMath>
                  </m:oMathPara>
                </a14:m>
                <a:endParaRPr lang="es-MX" sz="3200" dirty="0"/>
              </a:p>
              <a:p>
                <a:r>
                  <a:rPr lang="es-MX" sz="3200" dirty="0"/>
                  <a:t>Entonces </a:t>
                </a:r>
                <a14:m>
                  <m:oMath xmlns:m="http://schemas.openxmlformats.org/officeDocument/2006/math">
                    <m:r>
                      <a:rPr lang="es-MX" sz="3200" i="1">
                        <a:latin typeface="Cambria Math"/>
                      </a:rPr>
                      <m:t>𝑋</m:t>
                    </m:r>
                    <m:r>
                      <a:rPr lang="es-MX" sz="3200" i="1">
                        <a:latin typeface="Cambria Math"/>
                        <a:ea typeface="Cambria Math"/>
                      </a:rPr>
                      <m:t>~</m:t>
                    </m:r>
                    <m:r>
                      <a:rPr lang="es-MX" sz="3200" i="1">
                        <a:latin typeface="Cambria Math"/>
                        <a:ea typeface="Cambria Math"/>
                      </a:rPr>
                      <m:t>𝐵𝑒𝑟</m:t>
                    </m:r>
                    <m:d>
                      <m:dPr>
                        <m:ctrlPr>
                          <a:rPr lang="es-MX" sz="3200" i="1">
                            <a:latin typeface="Cambria Math" panose="02040503050406030204" pitchFamily="18" charset="0"/>
                            <a:ea typeface="Cambria Math"/>
                          </a:rPr>
                        </m:ctrlPr>
                      </m:dPr>
                      <m:e>
                        <m:r>
                          <a:rPr lang="es-MX" sz="3200" b="0" i="1" smtClean="0">
                            <a:latin typeface="Cambria Math"/>
                            <a:ea typeface="Cambria Math"/>
                          </a:rPr>
                          <m:t>?</m:t>
                        </m:r>
                      </m:e>
                    </m:d>
                  </m:oMath>
                </a14:m>
                <a:endParaRPr lang="es-MX" sz="3200"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blipFill rotWithShape="1">
                <a:blip r:embed="rId2"/>
                <a:stretch>
                  <a:fillRect l="-1259" t="-2167"/>
                </a:stretch>
              </a:blipFill>
            </p:spPr>
            <p:txBody>
              <a:bodyPr/>
              <a:lstStyle/>
              <a:p>
                <a:r>
                  <a:rPr lang="es-MX">
                    <a:noFill/>
                  </a:rPr>
                  <a:t> </a:t>
                </a:r>
              </a:p>
            </p:txBody>
          </p:sp>
        </mc:Fallback>
      </mc:AlternateContent>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87</a:t>
            </a:fld>
            <a:endParaRPr lang="es-ES"/>
          </a:p>
        </p:txBody>
      </p:sp>
      <p:pic>
        <p:nvPicPr>
          <p:cNvPr id="77826" name="Picture 2" descr="http://wooo.altervista.org/wp-content/uploads/2013/09/dad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2610" y="266637"/>
            <a:ext cx="1373886" cy="102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845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7826"/>
                                        </p:tgtEl>
                                        <p:attrNameLst>
                                          <p:attrName>style.visibility</p:attrName>
                                        </p:attrNameLst>
                                      </p:cBhvr>
                                      <p:to>
                                        <p:strVal val="visible"/>
                                      </p:to>
                                    </p:set>
                                    <p:anim calcmode="lin" valueType="num">
                                      <p:cBhvr additive="base">
                                        <p:cTn id="7" dur="500" fill="hold"/>
                                        <p:tgtEl>
                                          <p:spTgt spid="77826"/>
                                        </p:tgtEl>
                                        <p:attrNameLst>
                                          <p:attrName>ppt_x</p:attrName>
                                        </p:attrNameLst>
                                      </p:cBhvr>
                                      <p:tavLst>
                                        <p:tav tm="0">
                                          <p:val>
                                            <p:strVal val="0-#ppt_w/2"/>
                                          </p:val>
                                        </p:tav>
                                        <p:tav tm="100000">
                                          <p:val>
                                            <p:strVal val="#ppt_x"/>
                                          </p:val>
                                        </p:tav>
                                      </p:tavLst>
                                    </p:anim>
                                    <p:anim calcmode="lin" valueType="num">
                                      <p:cBhvr additive="base">
                                        <p:cTn id="8" dur="500" fill="hold"/>
                                        <p:tgtEl>
                                          <p:spTgt spid="7782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Ejercicio</a:t>
            </a:r>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p:txBody>
              <a:bodyPr>
                <a:noAutofit/>
              </a:bodyPr>
              <a:lstStyle/>
              <a:p>
                <a:r>
                  <a:rPr lang="es-MX" sz="3200" dirty="0"/>
                  <a:t>Su función de masa de probabilidad es</a:t>
                </a:r>
              </a:p>
              <a:p>
                <a:pPr marL="0" indent="0">
                  <a:buNone/>
                </a:pPr>
                <a14:m>
                  <m:oMathPara xmlns:m="http://schemas.openxmlformats.org/officeDocument/2006/math">
                    <m:oMathParaPr>
                      <m:jc m:val="centerGroup"/>
                    </m:oMathParaPr>
                    <m:oMath xmlns:m="http://schemas.openxmlformats.org/officeDocument/2006/math">
                      <m:r>
                        <a:rPr lang="es-MX" sz="3200" i="1">
                          <a:latin typeface="Cambria Math"/>
                        </a:rPr>
                        <m:t>𝑃</m:t>
                      </m:r>
                      <m:d>
                        <m:dPr>
                          <m:ctrlPr>
                            <a:rPr lang="es-MX" sz="3200" i="1">
                              <a:latin typeface="Cambria Math" panose="02040503050406030204" pitchFamily="18" charset="0"/>
                            </a:rPr>
                          </m:ctrlPr>
                        </m:dPr>
                        <m:e>
                          <m:r>
                            <a:rPr lang="es-MX" sz="3200" i="1">
                              <a:latin typeface="Cambria Math"/>
                            </a:rPr>
                            <m:t>𝑋</m:t>
                          </m:r>
                          <m:r>
                            <a:rPr lang="es-MX" sz="3200" i="1">
                              <a:latin typeface="Cambria Math"/>
                            </a:rPr>
                            <m:t>=</m:t>
                          </m:r>
                          <m:r>
                            <a:rPr lang="es-MX" sz="3200" i="1">
                              <a:latin typeface="Cambria Math"/>
                            </a:rPr>
                            <m:t>𝑥</m:t>
                          </m:r>
                        </m:e>
                      </m:d>
                      <m:r>
                        <a:rPr lang="es-MX" sz="3200" i="1">
                          <a:latin typeface="Cambria Math"/>
                        </a:rPr>
                        <m:t>=</m:t>
                      </m:r>
                      <m:sSup>
                        <m:sSupPr>
                          <m:ctrlPr>
                            <a:rPr lang="es-MX" sz="3200" i="1">
                              <a:latin typeface="Cambria Math" panose="02040503050406030204" pitchFamily="18" charset="0"/>
                            </a:rPr>
                          </m:ctrlPr>
                        </m:sSupPr>
                        <m:e>
                          <m:r>
                            <a:rPr lang="es-MX" sz="3200" b="0" i="1" smtClean="0">
                              <a:latin typeface="Cambria Math"/>
                            </a:rPr>
                            <m:t>?</m:t>
                          </m:r>
                        </m:e>
                        <m:sup>
                          <m:r>
                            <a:rPr lang="es-MX" sz="3200" i="1">
                              <a:latin typeface="Cambria Math"/>
                            </a:rPr>
                            <m:t>𝑥</m:t>
                          </m:r>
                        </m:sup>
                      </m:sSup>
                      <m:sSup>
                        <m:sSupPr>
                          <m:ctrlPr>
                            <a:rPr lang="es-MX" sz="3200" i="1">
                              <a:latin typeface="Cambria Math" panose="02040503050406030204" pitchFamily="18" charset="0"/>
                            </a:rPr>
                          </m:ctrlPr>
                        </m:sSupPr>
                        <m:e>
                          <m:r>
                            <a:rPr lang="es-MX" sz="3200" b="0" i="1" smtClean="0">
                              <a:latin typeface="Cambria Math"/>
                            </a:rPr>
                            <m:t>?</m:t>
                          </m:r>
                        </m:e>
                        <m:sup>
                          <m:r>
                            <a:rPr lang="es-MX" sz="3200" i="1">
                              <a:latin typeface="Cambria Math"/>
                            </a:rPr>
                            <m:t>1−</m:t>
                          </m:r>
                          <m:r>
                            <a:rPr lang="es-MX" sz="3200" i="1">
                              <a:latin typeface="Cambria Math"/>
                            </a:rPr>
                            <m:t>𝑥</m:t>
                          </m:r>
                        </m:sup>
                      </m:sSup>
                      <m:r>
                        <a:rPr lang="es-MX" sz="3200" i="1">
                          <a:latin typeface="Cambria Math"/>
                        </a:rPr>
                        <m:t>;</m:t>
                      </m:r>
                      <m:r>
                        <a:rPr lang="es-MX" sz="3200" i="1">
                          <a:latin typeface="Cambria Math"/>
                        </a:rPr>
                        <m:t>𝑥</m:t>
                      </m:r>
                      <m:r>
                        <a:rPr lang="es-MX" sz="3200" i="1">
                          <a:latin typeface="Cambria Math"/>
                        </a:rPr>
                        <m:t>=0,1</m:t>
                      </m:r>
                    </m:oMath>
                  </m:oMathPara>
                </a14:m>
                <a:endParaRPr lang="es-MX" sz="3200" dirty="0"/>
              </a:p>
              <a:p>
                <a:r>
                  <a:rPr lang="es-MX" sz="3200" dirty="0"/>
                  <a:t>El valor esperado de </a:t>
                </a:r>
                <a:r>
                  <a:rPr lang="es-MX" sz="3200" i="1" dirty="0">
                    <a:latin typeface="Times New Roman" panose="02020603050405020304" pitchFamily="18" charset="0"/>
                    <a:cs typeface="Times New Roman" panose="02020603050405020304" pitchFamily="18" charset="0"/>
                  </a:rPr>
                  <a:t>X</a:t>
                </a:r>
                <a:r>
                  <a:rPr lang="es-MX" sz="3200" dirty="0"/>
                  <a:t> es </a:t>
                </a:r>
                <a14:m>
                  <m:oMath xmlns:m="http://schemas.openxmlformats.org/officeDocument/2006/math">
                    <m:r>
                      <a:rPr lang="es-MX" sz="3200" i="1">
                        <a:latin typeface="Cambria Math"/>
                      </a:rPr>
                      <m:t>𝐸</m:t>
                    </m:r>
                    <m:d>
                      <m:dPr>
                        <m:ctrlPr>
                          <a:rPr lang="es-MX" sz="3200" i="1">
                            <a:latin typeface="Cambria Math" panose="02040503050406030204" pitchFamily="18" charset="0"/>
                          </a:rPr>
                        </m:ctrlPr>
                      </m:dPr>
                      <m:e>
                        <m:r>
                          <a:rPr lang="es-MX" sz="3200" i="1">
                            <a:latin typeface="Cambria Math"/>
                          </a:rPr>
                          <m:t>𝑋</m:t>
                        </m:r>
                      </m:e>
                    </m:d>
                    <m:r>
                      <a:rPr lang="es-MX" sz="3200" i="1">
                        <a:latin typeface="Cambria Math"/>
                      </a:rPr>
                      <m:t>=</m:t>
                    </m:r>
                    <m:r>
                      <a:rPr lang="es-MX" sz="3200" i="1">
                        <a:latin typeface="Cambria Math"/>
                      </a:rPr>
                      <m:t>𝑝</m:t>
                    </m:r>
                    <m:r>
                      <a:rPr lang="es-MX" sz="3200" i="1">
                        <a:latin typeface="Cambria Math"/>
                      </a:rPr>
                      <m:t>=</m:t>
                    </m:r>
                  </m:oMath>
                </a14:m>
                <a:r>
                  <a:rPr lang="es-MX" sz="3200" dirty="0"/>
                  <a:t>?</a:t>
                </a:r>
              </a:p>
              <a:p>
                <a:r>
                  <a:rPr lang="es-MX" sz="3200" dirty="0"/>
                  <a:t>La varianza de </a:t>
                </a:r>
                <a:r>
                  <a:rPr lang="es-MX" sz="3200" i="1" dirty="0">
                    <a:latin typeface="Times New Roman" panose="02020603050405020304" pitchFamily="18" charset="0"/>
                    <a:cs typeface="Times New Roman" panose="02020603050405020304" pitchFamily="18" charset="0"/>
                  </a:rPr>
                  <a:t>X</a:t>
                </a:r>
                <a:r>
                  <a:rPr lang="es-MX" sz="3200" dirty="0"/>
                  <a:t> es</a:t>
                </a:r>
                <a:endParaRPr lang="es-ES" sz="3200" i="1" dirty="0">
                  <a:latin typeface="Cambria Math"/>
                </a:endParaRPr>
              </a:p>
              <a:p>
                <a:pPr marL="0" indent="0">
                  <a:buNone/>
                </a:pPr>
                <a14:m>
                  <m:oMathPara xmlns:m="http://schemas.openxmlformats.org/officeDocument/2006/math">
                    <m:oMathParaPr>
                      <m:jc m:val="centerGroup"/>
                    </m:oMathParaPr>
                    <m:oMath xmlns:m="http://schemas.openxmlformats.org/officeDocument/2006/math">
                      <m:r>
                        <a:rPr lang="es-MX" sz="3200" i="1">
                          <a:latin typeface="Cambria Math"/>
                        </a:rPr>
                        <m:t>𝑉𝑎𝑟</m:t>
                      </m:r>
                      <m:d>
                        <m:dPr>
                          <m:ctrlPr>
                            <a:rPr lang="es-MX" sz="3200" i="1">
                              <a:latin typeface="Cambria Math" panose="02040503050406030204" pitchFamily="18" charset="0"/>
                            </a:rPr>
                          </m:ctrlPr>
                        </m:dPr>
                        <m:e>
                          <m:r>
                            <a:rPr lang="es-MX" sz="3200" i="1">
                              <a:latin typeface="Cambria Math"/>
                            </a:rPr>
                            <m:t>𝑋</m:t>
                          </m:r>
                        </m:e>
                      </m:d>
                      <m:r>
                        <a:rPr lang="es-MX" sz="3200" i="1">
                          <a:latin typeface="Cambria Math"/>
                        </a:rPr>
                        <m:t>=</m:t>
                      </m:r>
                      <m:r>
                        <a:rPr lang="es-MX" sz="3200" i="1">
                          <a:latin typeface="Cambria Math"/>
                        </a:rPr>
                        <m:t>𝑝</m:t>
                      </m:r>
                      <m:d>
                        <m:dPr>
                          <m:ctrlPr>
                            <a:rPr lang="es-MX" sz="3200" i="1">
                              <a:latin typeface="Cambria Math" panose="02040503050406030204" pitchFamily="18" charset="0"/>
                            </a:rPr>
                          </m:ctrlPr>
                        </m:dPr>
                        <m:e>
                          <m:r>
                            <a:rPr lang="es-MX" sz="3200" i="1">
                              <a:latin typeface="Cambria Math"/>
                            </a:rPr>
                            <m:t>1−</m:t>
                          </m:r>
                          <m:r>
                            <a:rPr lang="es-MX" sz="3200" i="1">
                              <a:latin typeface="Cambria Math"/>
                            </a:rPr>
                            <m:t>𝑝</m:t>
                          </m:r>
                        </m:e>
                      </m:d>
                      <m:r>
                        <a:rPr lang="es-MX" sz="3200" i="1">
                          <a:latin typeface="Cambria Math"/>
                        </a:rPr>
                        <m:t>=</m:t>
                      </m:r>
                      <m:r>
                        <a:rPr lang="es-MX" sz="3200" b="0" i="1" smtClean="0">
                          <a:latin typeface="Cambria Math"/>
                        </a:rPr>
                        <m:t>?</m:t>
                      </m:r>
                      <m:d>
                        <m:dPr>
                          <m:ctrlPr>
                            <a:rPr lang="es-MX" sz="3200" i="1">
                              <a:latin typeface="Cambria Math" panose="02040503050406030204" pitchFamily="18" charset="0"/>
                            </a:rPr>
                          </m:ctrlPr>
                        </m:dPr>
                        <m:e>
                          <m:r>
                            <a:rPr lang="es-MX" sz="3200" b="0" i="1" smtClean="0">
                              <a:latin typeface="Cambria Math"/>
                            </a:rPr>
                            <m:t>?</m:t>
                          </m:r>
                        </m:e>
                      </m:d>
                      <m:r>
                        <a:rPr lang="es-MX" sz="3200" i="1">
                          <a:latin typeface="Cambria Math"/>
                        </a:rPr>
                        <m:t>=</m:t>
                      </m:r>
                      <m:r>
                        <a:rPr lang="es-MX" sz="3200" b="0" i="1" smtClean="0">
                          <a:latin typeface="Cambria Math"/>
                        </a:rPr>
                        <m:t>?</m:t>
                      </m:r>
                    </m:oMath>
                  </m:oMathPara>
                </a14:m>
                <a:endParaRPr lang="es-MX" sz="3200"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blipFill rotWithShape="1">
                <a:blip r:embed="rId2"/>
                <a:stretch>
                  <a:fillRect l="-1259" t="-2167"/>
                </a:stretch>
              </a:blipFill>
            </p:spPr>
            <p:txBody>
              <a:bodyPr/>
              <a:lstStyle/>
              <a:p>
                <a:r>
                  <a:rPr lang="es-MX">
                    <a:noFill/>
                  </a:rPr>
                  <a:t> </a:t>
                </a:r>
              </a:p>
            </p:txBody>
          </p:sp>
        </mc:Fallback>
      </mc:AlternateContent>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88</a:t>
            </a:fld>
            <a:endParaRPr lang="es-ES"/>
          </a:p>
        </p:txBody>
      </p:sp>
      <p:pic>
        <p:nvPicPr>
          <p:cNvPr id="77826" name="Picture 2" descr="http://wooo.altervista.org/wp-content/uploads/2013/09/dad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2610" y="266637"/>
            <a:ext cx="1373886" cy="102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845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7826"/>
                                        </p:tgtEl>
                                        <p:attrNameLst>
                                          <p:attrName>style.visibility</p:attrName>
                                        </p:attrNameLst>
                                      </p:cBhvr>
                                      <p:to>
                                        <p:strVal val="visible"/>
                                      </p:to>
                                    </p:set>
                                    <p:anim calcmode="lin" valueType="num">
                                      <p:cBhvr additive="base">
                                        <p:cTn id="7" dur="500" fill="hold"/>
                                        <p:tgtEl>
                                          <p:spTgt spid="77826"/>
                                        </p:tgtEl>
                                        <p:attrNameLst>
                                          <p:attrName>ppt_x</p:attrName>
                                        </p:attrNameLst>
                                      </p:cBhvr>
                                      <p:tavLst>
                                        <p:tav tm="0">
                                          <p:val>
                                            <p:strVal val="0-#ppt_w/2"/>
                                          </p:val>
                                        </p:tav>
                                        <p:tav tm="100000">
                                          <p:val>
                                            <p:strVal val="#ppt_x"/>
                                          </p:val>
                                        </p:tav>
                                      </p:tavLst>
                                    </p:anim>
                                    <p:anim calcmode="lin" valueType="num">
                                      <p:cBhvr additive="base">
                                        <p:cTn id="8" dur="500" fill="hold"/>
                                        <p:tgtEl>
                                          <p:spTgt spid="7782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Ejercicio. Solución</a:t>
            </a:r>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p:txBody>
              <a:bodyPr>
                <a:normAutofit fontScale="77500" lnSpcReduction="20000"/>
              </a:bodyPr>
              <a:lstStyle/>
              <a:p>
                <a:r>
                  <a:rPr lang="es-MX" sz="2800" dirty="0"/>
                  <a:t>Considere el experimento de lanzar un dado de seis caras y sea </a:t>
                </a:r>
                <a:r>
                  <a:rPr lang="es-MX" sz="3000" i="1" dirty="0">
                    <a:latin typeface="Times New Roman" panose="02020603050405020304" pitchFamily="18" charset="0"/>
                    <a:cs typeface="Times New Roman" panose="02020603050405020304" pitchFamily="18" charset="0"/>
                  </a:rPr>
                  <a:t>X</a:t>
                </a:r>
                <a:r>
                  <a:rPr lang="es-MX" sz="2800" dirty="0"/>
                  <a:t> la variable aleatoria definida por</a:t>
                </a:r>
              </a:p>
              <a:p>
                <a:pPr marL="0" indent="0">
                  <a:buNone/>
                </a:pPr>
                <a14:m>
                  <m:oMathPara xmlns:m="http://schemas.openxmlformats.org/officeDocument/2006/math">
                    <m:oMathParaPr>
                      <m:jc m:val="centerGroup"/>
                    </m:oMathParaPr>
                    <m:oMath xmlns:m="http://schemas.openxmlformats.org/officeDocument/2006/math">
                      <m:r>
                        <a:rPr lang="es-MX" sz="2800" i="1">
                          <a:latin typeface="Cambria Math"/>
                          <a:sym typeface="Symbol"/>
                        </a:rPr>
                        <m:t>𝑋</m:t>
                      </m:r>
                      <m:r>
                        <a:rPr lang="es-MX" sz="2800" i="1">
                          <a:latin typeface="Cambria Math"/>
                          <a:sym typeface="Symbol"/>
                        </a:rPr>
                        <m:t>=</m:t>
                      </m:r>
                      <m:d>
                        <m:dPr>
                          <m:begChr m:val="{"/>
                          <m:endChr m:val=""/>
                          <m:ctrlPr>
                            <a:rPr lang="es-MX" sz="2800" i="1">
                              <a:latin typeface="Cambria Math" panose="02040503050406030204" pitchFamily="18" charset="0"/>
                              <a:sym typeface="Symbol"/>
                            </a:rPr>
                          </m:ctrlPr>
                        </m:dPr>
                        <m:e>
                          <m:m>
                            <m:mPr>
                              <m:mcs>
                                <m:mc>
                                  <m:mcPr>
                                    <m:count m:val="1"/>
                                    <m:mcJc m:val="center"/>
                                  </m:mcPr>
                                </m:mc>
                              </m:mcs>
                              <m:ctrlPr>
                                <a:rPr lang="es-MX" sz="2800" i="1">
                                  <a:latin typeface="Cambria Math" panose="02040503050406030204" pitchFamily="18" charset="0"/>
                                  <a:sym typeface="Symbol"/>
                                </a:rPr>
                              </m:ctrlPr>
                            </m:mPr>
                            <m:mr>
                              <m:e>
                                <m:r>
                                  <m:rPr>
                                    <m:brk m:alnAt="7"/>
                                  </m:rPr>
                                  <a:rPr lang="es-MX" sz="2800" i="1">
                                    <a:latin typeface="Cambria Math"/>
                                    <a:sym typeface="Symbol"/>
                                  </a:rPr>
                                  <m:t>0</m:t>
                                </m:r>
                                <m:r>
                                  <a:rPr lang="es-MX" sz="2800" i="1">
                                    <a:latin typeface="Cambria Math"/>
                                    <a:sym typeface="Symbol"/>
                                  </a:rPr>
                                  <m:t>,</m:t>
                                </m:r>
                                <m:r>
                                  <a:rPr lang="es-MX" sz="2800" b="0" i="1" smtClean="0">
                                    <a:latin typeface="Cambria Math"/>
                                    <a:sym typeface="Symbol"/>
                                  </a:rPr>
                                  <m:t>  </m:t>
                                </m:r>
                                <m:r>
                                  <a:rPr lang="es-MX" sz="2800" b="0" i="1" smtClean="0">
                                    <a:latin typeface="Cambria Math"/>
                                    <a:sym typeface="Symbol"/>
                                  </a:rPr>
                                  <m:t>𝑠𝑖</m:t>
                                </m:r>
                                <m:r>
                                  <a:rPr lang="es-MX" sz="2800" b="0" i="1" smtClean="0">
                                    <a:latin typeface="Cambria Math"/>
                                    <a:sym typeface="Symbol"/>
                                  </a:rPr>
                                  <m:t> </m:t>
                                </m:r>
                                <m:r>
                                  <a:rPr lang="es-MX" sz="2800" b="0" i="1" smtClean="0">
                                    <a:latin typeface="Cambria Math"/>
                                    <a:sym typeface="Symbol"/>
                                  </a:rPr>
                                  <m:t>𝑒𝑙</m:t>
                                </m:r>
                                <m:r>
                                  <a:rPr lang="es-MX" sz="2800" b="0" i="1" smtClean="0">
                                    <a:latin typeface="Cambria Math"/>
                                    <a:sym typeface="Symbol"/>
                                  </a:rPr>
                                  <m:t> </m:t>
                                </m:r>
                                <m:r>
                                  <a:rPr lang="es-MX" sz="2800" b="0" i="1" smtClean="0">
                                    <a:latin typeface="Cambria Math"/>
                                    <a:sym typeface="Symbol"/>
                                  </a:rPr>
                                  <m:t>𝑑𝑎𝑑𝑜</m:t>
                                </m:r>
                                <m:r>
                                  <a:rPr lang="es-MX" sz="2800" b="0" i="1" smtClean="0">
                                    <a:latin typeface="Cambria Math"/>
                                    <a:sym typeface="Symbol"/>
                                  </a:rPr>
                                  <m:t> </m:t>
                                </m:r>
                                <m:r>
                                  <a:rPr lang="es-MX" sz="2800" b="0" i="1" smtClean="0">
                                    <a:latin typeface="Cambria Math"/>
                                    <a:sym typeface="Symbol"/>
                                  </a:rPr>
                                  <m:t>𝑐𝑎𝑒</m:t>
                                </m:r>
                                <m:r>
                                  <a:rPr lang="es-MX" sz="2800" b="0" i="1" smtClean="0">
                                    <a:latin typeface="Cambria Math"/>
                                    <a:sym typeface="Symbol"/>
                                  </a:rPr>
                                  <m:t> 1 </m:t>
                                </m:r>
                                <m:r>
                                  <a:rPr lang="es-MX" sz="2800" b="0" i="1" smtClean="0">
                                    <a:latin typeface="Cambria Math"/>
                                    <a:sym typeface="Symbol"/>
                                  </a:rPr>
                                  <m:t>𝑜</m:t>
                                </m:r>
                                <m:r>
                                  <a:rPr lang="es-MX" sz="2800" b="0" i="1" smtClean="0">
                                    <a:latin typeface="Cambria Math"/>
                                    <a:sym typeface="Symbol"/>
                                  </a:rPr>
                                  <m:t> 2</m:t>
                                </m:r>
                              </m:e>
                            </m:mr>
                            <m:mr>
                              <m:e>
                                <m:r>
                                  <a:rPr lang="es-MX" sz="2800" i="1">
                                    <a:latin typeface="Cambria Math"/>
                                    <a:sym typeface="Symbol"/>
                                  </a:rPr>
                                  <m:t>1, </m:t>
                                </m:r>
                                <m:r>
                                  <a:rPr lang="es-MX" sz="2800" b="0" i="1" smtClean="0">
                                    <a:latin typeface="Cambria Math"/>
                                    <a:sym typeface="Symbol"/>
                                  </a:rPr>
                                  <m:t>  </m:t>
                                </m:r>
                                <m:r>
                                  <a:rPr lang="es-MX" sz="2800" b="0" i="1" smtClean="0">
                                    <a:latin typeface="Cambria Math"/>
                                    <a:sym typeface="Symbol"/>
                                  </a:rPr>
                                  <m:t>𝑠𝑖</m:t>
                                </m:r>
                                <m:r>
                                  <a:rPr lang="es-MX" sz="2800" b="0" i="1" smtClean="0">
                                    <a:latin typeface="Cambria Math"/>
                                    <a:sym typeface="Symbol"/>
                                  </a:rPr>
                                  <m:t> </m:t>
                                </m:r>
                                <m:r>
                                  <a:rPr lang="es-MX" sz="2800" b="0" i="1" smtClean="0">
                                    <a:latin typeface="Cambria Math"/>
                                    <a:sym typeface="Symbol"/>
                                  </a:rPr>
                                  <m:t>𝑒𝑙</m:t>
                                </m:r>
                                <m:r>
                                  <a:rPr lang="es-MX" sz="2800" b="0" i="1" smtClean="0">
                                    <a:latin typeface="Cambria Math"/>
                                    <a:sym typeface="Symbol"/>
                                  </a:rPr>
                                  <m:t> </m:t>
                                </m:r>
                                <m:r>
                                  <a:rPr lang="es-MX" sz="2800" b="0" i="1" smtClean="0">
                                    <a:latin typeface="Cambria Math"/>
                                    <a:sym typeface="Symbol"/>
                                  </a:rPr>
                                  <m:t>𝑑𝑎𝑑𝑜</m:t>
                                </m:r>
                                <m:r>
                                  <a:rPr lang="es-MX" sz="2800" b="0" i="1" smtClean="0">
                                    <a:latin typeface="Cambria Math"/>
                                    <a:sym typeface="Symbol"/>
                                  </a:rPr>
                                  <m:t> </m:t>
                                </m:r>
                                <m:r>
                                  <a:rPr lang="es-MX" sz="2800" b="0" i="1" smtClean="0">
                                    <a:latin typeface="Cambria Math"/>
                                    <a:sym typeface="Symbol"/>
                                  </a:rPr>
                                  <m:t>𝑐𝑎𝑒</m:t>
                                </m:r>
                                <m:r>
                                  <a:rPr lang="es-MX" sz="2800" b="0" i="1" smtClean="0">
                                    <a:latin typeface="Cambria Math"/>
                                    <a:sym typeface="Symbol"/>
                                  </a:rPr>
                                  <m:t> 3,4,5 </m:t>
                                </m:r>
                                <m:r>
                                  <a:rPr lang="es-MX" sz="2800" b="0" i="1" smtClean="0">
                                    <a:latin typeface="Cambria Math"/>
                                    <a:sym typeface="Symbol"/>
                                  </a:rPr>
                                  <m:t>𝑜</m:t>
                                </m:r>
                                <m:r>
                                  <a:rPr lang="es-MX" sz="2800" b="0" i="1" smtClean="0">
                                    <a:latin typeface="Cambria Math"/>
                                    <a:sym typeface="Symbol"/>
                                  </a:rPr>
                                  <m:t> 6</m:t>
                                </m:r>
                              </m:e>
                            </m:mr>
                          </m:m>
                        </m:e>
                      </m:d>
                    </m:oMath>
                  </m:oMathPara>
                </a14:m>
                <a:endParaRPr lang="es-MX" sz="2800" dirty="0"/>
              </a:p>
              <a:p>
                <a:r>
                  <a:rPr lang="es-MX" sz="2800" dirty="0"/>
                  <a:t>Entonces </a:t>
                </a:r>
                <a14:m>
                  <m:oMath xmlns:m="http://schemas.openxmlformats.org/officeDocument/2006/math">
                    <m:r>
                      <a:rPr lang="es-MX" sz="2800" i="1">
                        <a:latin typeface="Cambria Math"/>
                      </a:rPr>
                      <m:t>𝑋</m:t>
                    </m:r>
                    <m:r>
                      <a:rPr lang="es-MX" sz="2800" i="1">
                        <a:latin typeface="Cambria Math"/>
                        <a:ea typeface="Cambria Math"/>
                      </a:rPr>
                      <m:t>~</m:t>
                    </m:r>
                    <m:r>
                      <a:rPr lang="es-MX" sz="2800" i="1">
                        <a:latin typeface="Cambria Math"/>
                        <a:ea typeface="Cambria Math"/>
                      </a:rPr>
                      <m:t>𝐵𝑒𝑟</m:t>
                    </m:r>
                    <m:d>
                      <m:dPr>
                        <m:ctrlPr>
                          <a:rPr lang="es-MX" sz="2800" i="1">
                            <a:latin typeface="Cambria Math" panose="02040503050406030204" pitchFamily="18" charset="0"/>
                            <a:ea typeface="Cambria Math"/>
                          </a:rPr>
                        </m:ctrlPr>
                      </m:dPr>
                      <m:e>
                        <m:r>
                          <a:rPr lang="es-MX" sz="2800" b="0" i="1" smtClean="0">
                            <a:latin typeface="Cambria Math"/>
                            <a:ea typeface="Cambria Math"/>
                          </a:rPr>
                          <m:t>2/3</m:t>
                        </m:r>
                      </m:e>
                    </m:d>
                  </m:oMath>
                </a14:m>
                <a:r>
                  <a:rPr lang="es-MX" sz="2800" dirty="0"/>
                  <a:t>, así que su función de masa de probabilidad es</a:t>
                </a:r>
              </a:p>
              <a:p>
                <a:pPr marL="0" indent="0">
                  <a:buNone/>
                </a:pPr>
                <a14:m>
                  <m:oMathPara xmlns:m="http://schemas.openxmlformats.org/officeDocument/2006/math">
                    <m:oMathParaPr>
                      <m:jc m:val="centerGroup"/>
                    </m:oMathParaPr>
                    <m:oMath xmlns:m="http://schemas.openxmlformats.org/officeDocument/2006/math">
                      <m:r>
                        <a:rPr lang="es-MX" sz="2800" i="1">
                          <a:latin typeface="Cambria Math"/>
                        </a:rPr>
                        <m:t>𝑃</m:t>
                      </m:r>
                      <m:d>
                        <m:dPr>
                          <m:ctrlPr>
                            <a:rPr lang="es-MX" sz="2800" i="1">
                              <a:latin typeface="Cambria Math" panose="02040503050406030204" pitchFamily="18" charset="0"/>
                            </a:rPr>
                          </m:ctrlPr>
                        </m:dPr>
                        <m:e>
                          <m:r>
                            <a:rPr lang="es-MX" sz="2800" i="1">
                              <a:latin typeface="Cambria Math"/>
                            </a:rPr>
                            <m:t>𝑋</m:t>
                          </m:r>
                          <m:r>
                            <a:rPr lang="es-MX" sz="2800" i="1">
                              <a:latin typeface="Cambria Math"/>
                            </a:rPr>
                            <m:t>=</m:t>
                          </m:r>
                          <m:r>
                            <a:rPr lang="es-MX" sz="2800" i="1">
                              <a:latin typeface="Cambria Math"/>
                            </a:rPr>
                            <m:t>𝑥</m:t>
                          </m:r>
                        </m:e>
                      </m:d>
                      <m:r>
                        <a:rPr lang="es-MX" sz="2800" i="1">
                          <a:latin typeface="Cambria Math"/>
                        </a:rPr>
                        <m:t>=</m:t>
                      </m:r>
                      <m:sSup>
                        <m:sSupPr>
                          <m:ctrlPr>
                            <a:rPr lang="es-MX" sz="2800" i="1">
                              <a:latin typeface="Cambria Math" panose="02040503050406030204" pitchFamily="18" charset="0"/>
                            </a:rPr>
                          </m:ctrlPr>
                        </m:sSupPr>
                        <m:e>
                          <m:box>
                            <m:boxPr>
                              <m:ctrlPr>
                                <a:rPr lang="es-MX" sz="2800" i="1" smtClean="0">
                                  <a:latin typeface="Cambria Math" panose="02040503050406030204" pitchFamily="18" charset="0"/>
                                </a:rPr>
                              </m:ctrlPr>
                            </m:boxPr>
                            <m:e>
                              <m:argPr>
                                <m:argSz m:val="-1"/>
                              </m:argPr>
                              <m:d>
                                <m:dPr>
                                  <m:ctrlPr>
                                    <a:rPr lang="es-MX" sz="2800" i="1" smtClean="0">
                                      <a:latin typeface="Cambria Math" panose="02040503050406030204" pitchFamily="18" charset="0"/>
                                    </a:rPr>
                                  </m:ctrlPr>
                                </m:dPr>
                                <m:e>
                                  <m:box>
                                    <m:boxPr>
                                      <m:ctrlPr>
                                        <a:rPr lang="es-MX" sz="2800" i="1" smtClean="0">
                                          <a:latin typeface="Cambria Math" panose="02040503050406030204" pitchFamily="18" charset="0"/>
                                        </a:rPr>
                                      </m:ctrlPr>
                                    </m:boxPr>
                                    <m:e>
                                      <m:argPr>
                                        <m:argSz m:val="-1"/>
                                      </m:argPr>
                                      <m:f>
                                        <m:fPr>
                                          <m:ctrlPr>
                                            <a:rPr lang="es-MX" sz="2800" i="1" smtClean="0">
                                              <a:latin typeface="Cambria Math" panose="02040503050406030204" pitchFamily="18" charset="0"/>
                                            </a:rPr>
                                          </m:ctrlPr>
                                        </m:fPr>
                                        <m:num>
                                          <m:r>
                                            <a:rPr lang="es-MX" sz="2800" b="0" i="1" smtClean="0">
                                              <a:latin typeface="Cambria Math"/>
                                            </a:rPr>
                                            <m:t>2</m:t>
                                          </m:r>
                                        </m:num>
                                        <m:den>
                                          <m:r>
                                            <a:rPr lang="es-MX" sz="2800" b="0" i="1" smtClean="0">
                                              <a:latin typeface="Cambria Math"/>
                                            </a:rPr>
                                            <m:t>3</m:t>
                                          </m:r>
                                        </m:den>
                                      </m:f>
                                    </m:e>
                                  </m:box>
                                </m:e>
                              </m:d>
                            </m:e>
                          </m:box>
                        </m:e>
                        <m:sup>
                          <m:r>
                            <a:rPr lang="es-MX" sz="2800" i="1">
                              <a:latin typeface="Cambria Math"/>
                            </a:rPr>
                            <m:t>𝑥</m:t>
                          </m:r>
                        </m:sup>
                      </m:sSup>
                      <m:sSup>
                        <m:sSupPr>
                          <m:ctrlPr>
                            <a:rPr lang="es-MX" sz="2800" i="1">
                              <a:latin typeface="Cambria Math" panose="02040503050406030204" pitchFamily="18" charset="0"/>
                            </a:rPr>
                          </m:ctrlPr>
                        </m:sSupPr>
                        <m:e>
                          <m:d>
                            <m:dPr>
                              <m:ctrlPr>
                                <a:rPr lang="es-MX" sz="2800" i="1" smtClean="0">
                                  <a:latin typeface="Cambria Math" panose="02040503050406030204" pitchFamily="18" charset="0"/>
                                </a:rPr>
                              </m:ctrlPr>
                            </m:dPr>
                            <m:e>
                              <m:box>
                                <m:boxPr>
                                  <m:ctrlPr>
                                    <a:rPr lang="es-MX" sz="2800" i="1" smtClean="0">
                                      <a:latin typeface="Cambria Math" panose="02040503050406030204" pitchFamily="18" charset="0"/>
                                    </a:rPr>
                                  </m:ctrlPr>
                                </m:boxPr>
                                <m:e>
                                  <m:argPr>
                                    <m:argSz m:val="-1"/>
                                  </m:argPr>
                                  <m:f>
                                    <m:fPr>
                                      <m:ctrlPr>
                                        <a:rPr lang="es-MX" sz="2800" i="1" smtClean="0">
                                          <a:latin typeface="Cambria Math" panose="02040503050406030204" pitchFamily="18" charset="0"/>
                                        </a:rPr>
                                      </m:ctrlPr>
                                    </m:fPr>
                                    <m:num>
                                      <m:r>
                                        <a:rPr lang="es-MX" sz="2800" b="0" i="1" smtClean="0">
                                          <a:latin typeface="Cambria Math"/>
                                        </a:rPr>
                                        <m:t>1</m:t>
                                      </m:r>
                                    </m:num>
                                    <m:den>
                                      <m:r>
                                        <a:rPr lang="es-MX" sz="2800" b="0" i="1" smtClean="0">
                                          <a:latin typeface="Cambria Math"/>
                                        </a:rPr>
                                        <m:t>3</m:t>
                                      </m:r>
                                    </m:den>
                                  </m:f>
                                </m:e>
                              </m:box>
                            </m:e>
                          </m:d>
                        </m:e>
                        <m:sup>
                          <m:r>
                            <a:rPr lang="es-MX" sz="2800" i="1">
                              <a:latin typeface="Cambria Math"/>
                            </a:rPr>
                            <m:t>1−</m:t>
                          </m:r>
                          <m:r>
                            <a:rPr lang="es-MX" sz="2800" i="1">
                              <a:latin typeface="Cambria Math"/>
                            </a:rPr>
                            <m:t>𝑥</m:t>
                          </m:r>
                        </m:sup>
                      </m:sSup>
                      <m:r>
                        <a:rPr lang="es-MX" sz="2800" i="1">
                          <a:latin typeface="Cambria Math"/>
                        </a:rPr>
                        <m:t>;</m:t>
                      </m:r>
                      <m:r>
                        <a:rPr lang="es-MX" sz="2800" i="1">
                          <a:latin typeface="Cambria Math"/>
                        </a:rPr>
                        <m:t>𝑥</m:t>
                      </m:r>
                      <m:r>
                        <a:rPr lang="es-MX" sz="2800" i="1">
                          <a:latin typeface="Cambria Math"/>
                        </a:rPr>
                        <m:t>=0,1</m:t>
                      </m:r>
                    </m:oMath>
                  </m:oMathPara>
                </a14:m>
                <a:endParaRPr lang="es-MX" sz="2800" dirty="0"/>
              </a:p>
              <a:p>
                <a:r>
                  <a:rPr lang="es-MX" sz="2800" dirty="0"/>
                  <a:t>El valor esperado de </a:t>
                </a:r>
                <a:r>
                  <a:rPr lang="es-MX" sz="3000" i="1" dirty="0">
                    <a:latin typeface="Times New Roman" panose="02020603050405020304" pitchFamily="18" charset="0"/>
                    <a:cs typeface="Times New Roman" panose="02020603050405020304" pitchFamily="18" charset="0"/>
                  </a:rPr>
                  <a:t>X</a:t>
                </a:r>
                <a:r>
                  <a:rPr lang="es-MX" sz="2800" dirty="0"/>
                  <a:t> es </a:t>
                </a:r>
                <a14:m>
                  <m:oMath xmlns:m="http://schemas.openxmlformats.org/officeDocument/2006/math">
                    <m:r>
                      <a:rPr lang="es-MX" sz="2800" i="1">
                        <a:latin typeface="Cambria Math"/>
                      </a:rPr>
                      <m:t>𝐸</m:t>
                    </m:r>
                    <m:d>
                      <m:dPr>
                        <m:ctrlPr>
                          <a:rPr lang="es-MX" sz="2800" i="1">
                            <a:latin typeface="Cambria Math" panose="02040503050406030204" pitchFamily="18" charset="0"/>
                          </a:rPr>
                        </m:ctrlPr>
                      </m:dPr>
                      <m:e>
                        <m:r>
                          <a:rPr lang="es-MX" sz="2800" i="1">
                            <a:latin typeface="Cambria Math"/>
                          </a:rPr>
                          <m:t>𝑋</m:t>
                        </m:r>
                      </m:e>
                    </m:d>
                    <m:r>
                      <a:rPr lang="es-MX" sz="2800" i="1">
                        <a:latin typeface="Cambria Math"/>
                      </a:rPr>
                      <m:t>=</m:t>
                    </m:r>
                    <m:r>
                      <a:rPr lang="es-MX" sz="2800" i="1">
                        <a:latin typeface="Cambria Math"/>
                      </a:rPr>
                      <m:t>𝑝</m:t>
                    </m:r>
                    <m:r>
                      <a:rPr lang="es-MX" sz="2800" i="1">
                        <a:latin typeface="Cambria Math"/>
                      </a:rPr>
                      <m:t>=</m:t>
                    </m:r>
                    <m:box>
                      <m:boxPr>
                        <m:ctrlPr>
                          <a:rPr lang="es-MX" sz="2800" i="1" smtClean="0">
                            <a:latin typeface="Cambria Math" panose="02040503050406030204" pitchFamily="18" charset="0"/>
                          </a:rPr>
                        </m:ctrlPr>
                      </m:boxPr>
                      <m:e>
                        <m:argPr>
                          <m:argSz m:val="-1"/>
                        </m:argPr>
                        <m:f>
                          <m:fPr>
                            <m:ctrlPr>
                              <a:rPr lang="es-MX" sz="2800" i="1" smtClean="0">
                                <a:latin typeface="Cambria Math" panose="02040503050406030204" pitchFamily="18" charset="0"/>
                              </a:rPr>
                            </m:ctrlPr>
                          </m:fPr>
                          <m:num>
                            <m:r>
                              <a:rPr lang="es-MX" sz="2800" b="0" i="1" smtClean="0">
                                <a:latin typeface="Cambria Math"/>
                              </a:rPr>
                              <m:t>2</m:t>
                            </m:r>
                          </m:num>
                          <m:den>
                            <m:r>
                              <a:rPr lang="es-MX" sz="2800" b="0" i="1" smtClean="0">
                                <a:latin typeface="Cambria Math"/>
                              </a:rPr>
                              <m:t>3</m:t>
                            </m:r>
                          </m:den>
                        </m:f>
                      </m:e>
                    </m:box>
                  </m:oMath>
                </a14:m>
                <a:endParaRPr lang="es-MX" sz="2800" dirty="0"/>
              </a:p>
              <a:p>
                <a:r>
                  <a:rPr lang="es-MX" sz="2800" dirty="0"/>
                  <a:t>La varianza de </a:t>
                </a:r>
                <a:r>
                  <a:rPr lang="es-MX" sz="3000" i="1" dirty="0">
                    <a:latin typeface="Times New Roman" panose="02020603050405020304" pitchFamily="18" charset="0"/>
                    <a:cs typeface="Times New Roman" panose="02020603050405020304" pitchFamily="18" charset="0"/>
                  </a:rPr>
                  <a:t>X</a:t>
                </a:r>
                <a:r>
                  <a:rPr lang="es-MX" sz="2800" dirty="0"/>
                  <a:t> es</a:t>
                </a:r>
                <a:endParaRPr lang="es-MX" sz="2800" i="1" dirty="0">
                  <a:latin typeface="Cambria Math"/>
                </a:endParaRPr>
              </a:p>
              <a:p>
                <a:pPr marL="0" indent="0">
                  <a:buNone/>
                </a:pPr>
                <a14:m>
                  <m:oMathPara xmlns:m="http://schemas.openxmlformats.org/officeDocument/2006/math">
                    <m:oMathParaPr>
                      <m:jc m:val="centerGroup"/>
                    </m:oMathParaPr>
                    <m:oMath xmlns:m="http://schemas.openxmlformats.org/officeDocument/2006/math">
                      <m:r>
                        <a:rPr lang="es-MX" sz="2800" i="1">
                          <a:latin typeface="Cambria Math"/>
                        </a:rPr>
                        <m:t>𝑉𝑎𝑟</m:t>
                      </m:r>
                      <m:d>
                        <m:dPr>
                          <m:ctrlPr>
                            <a:rPr lang="es-MX" sz="2800" i="1">
                              <a:latin typeface="Cambria Math" panose="02040503050406030204" pitchFamily="18" charset="0"/>
                            </a:rPr>
                          </m:ctrlPr>
                        </m:dPr>
                        <m:e>
                          <m:r>
                            <a:rPr lang="es-MX" sz="2800" i="1">
                              <a:latin typeface="Cambria Math"/>
                            </a:rPr>
                            <m:t>𝑋</m:t>
                          </m:r>
                        </m:e>
                      </m:d>
                      <m:r>
                        <a:rPr lang="es-MX" sz="2800" i="1">
                          <a:latin typeface="Cambria Math"/>
                        </a:rPr>
                        <m:t>=</m:t>
                      </m:r>
                      <m:r>
                        <a:rPr lang="es-MX" sz="2800" i="1">
                          <a:latin typeface="Cambria Math"/>
                        </a:rPr>
                        <m:t>𝑝</m:t>
                      </m:r>
                      <m:d>
                        <m:dPr>
                          <m:ctrlPr>
                            <a:rPr lang="es-MX" sz="2800" i="1">
                              <a:latin typeface="Cambria Math" panose="02040503050406030204" pitchFamily="18" charset="0"/>
                            </a:rPr>
                          </m:ctrlPr>
                        </m:dPr>
                        <m:e>
                          <m:r>
                            <a:rPr lang="es-MX" sz="2800" i="1">
                              <a:latin typeface="Cambria Math"/>
                            </a:rPr>
                            <m:t>1−</m:t>
                          </m:r>
                          <m:r>
                            <a:rPr lang="es-MX" sz="2800" i="1">
                              <a:latin typeface="Cambria Math"/>
                            </a:rPr>
                            <m:t>𝑝</m:t>
                          </m:r>
                        </m:e>
                      </m:d>
                      <m:r>
                        <a:rPr lang="es-MX" sz="2800" b="0" i="1" smtClean="0">
                          <a:latin typeface="Cambria Math"/>
                        </a:rPr>
                        <m:t>=</m:t>
                      </m:r>
                      <m:box>
                        <m:boxPr>
                          <m:ctrlPr>
                            <a:rPr lang="es-MX" sz="2800" i="1">
                              <a:latin typeface="Cambria Math" panose="02040503050406030204" pitchFamily="18" charset="0"/>
                            </a:rPr>
                          </m:ctrlPr>
                        </m:boxPr>
                        <m:e>
                          <m:argPr>
                            <m:argSz m:val="-1"/>
                          </m:argPr>
                          <m:f>
                            <m:fPr>
                              <m:ctrlPr>
                                <a:rPr lang="es-MX" sz="2800" i="1">
                                  <a:latin typeface="Cambria Math" panose="02040503050406030204" pitchFamily="18" charset="0"/>
                                </a:rPr>
                              </m:ctrlPr>
                            </m:fPr>
                            <m:num>
                              <m:r>
                                <a:rPr lang="es-MX" sz="2800" i="1">
                                  <a:latin typeface="Cambria Math"/>
                                </a:rPr>
                                <m:t>2</m:t>
                              </m:r>
                            </m:num>
                            <m:den>
                              <m:r>
                                <a:rPr lang="es-MX" sz="2800" i="1">
                                  <a:latin typeface="Cambria Math"/>
                                </a:rPr>
                                <m:t>3</m:t>
                              </m:r>
                            </m:den>
                          </m:f>
                        </m:e>
                      </m:box>
                      <m:d>
                        <m:dPr>
                          <m:ctrlPr>
                            <a:rPr lang="es-MX" sz="2800" i="1">
                              <a:latin typeface="Cambria Math" panose="02040503050406030204" pitchFamily="18" charset="0"/>
                            </a:rPr>
                          </m:ctrlPr>
                        </m:dPr>
                        <m:e>
                          <m:r>
                            <a:rPr lang="es-MX" sz="2800" b="0" i="1" smtClean="0">
                              <a:latin typeface="Cambria Math"/>
                            </a:rPr>
                            <m:t>1−</m:t>
                          </m:r>
                          <m:box>
                            <m:boxPr>
                              <m:ctrlPr>
                                <a:rPr lang="es-MX" sz="2800" i="1">
                                  <a:latin typeface="Cambria Math" panose="02040503050406030204" pitchFamily="18" charset="0"/>
                                </a:rPr>
                              </m:ctrlPr>
                            </m:boxPr>
                            <m:e>
                              <m:argPr>
                                <m:argSz m:val="-1"/>
                              </m:argPr>
                              <m:f>
                                <m:fPr>
                                  <m:ctrlPr>
                                    <a:rPr lang="es-MX" sz="2800" i="1">
                                      <a:latin typeface="Cambria Math" panose="02040503050406030204" pitchFamily="18" charset="0"/>
                                    </a:rPr>
                                  </m:ctrlPr>
                                </m:fPr>
                                <m:num>
                                  <m:r>
                                    <a:rPr lang="es-MX" sz="2800" b="0" i="1" smtClean="0">
                                      <a:latin typeface="Cambria Math"/>
                                    </a:rPr>
                                    <m:t>2</m:t>
                                  </m:r>
                                </m:num>
                                <m:den>
                                  <m:r>
                                    <a:rPr lang="es-MX" sz="2800" i="1">
                                      <a:latin typeface="Cambria Math"/>
                                    </a:rPr>
                                    <m:t>3</m:t>
                                  </m:r>
                                </m:den>
                              </m:f>
                            </m:e>
                          </m:box>
                        </m:e>
                      </m:d>
                      <m:r>
                        <a:rPr lang="es-MX" sz="2800" i="1">
                          <a:latin typeface="Cambria Math"/>
                        </a:rPr>
                        <m:t>=</m:t>
                      </m:r>
                      <m:box>
                        <m:boxPr>
                          <m:ctrlPr>
                            <a:rPr lang="es-MX" sz="2800" i="1" smtClean="0">
                              <a:latin typeface="Cambria Math" panose="02040503050406030204" pitchFamily="18" charset="0"/>
                            </a:rPr>
                          </m:ctrlPr>
                        </m:boxPr>
                        <m:e>
                          <m:argPr>
                            <m:argSz m:val="-1"/>
                          </m:argPr>
                          <m:f>
                            <m:fPr>
                              <m:ctrlPr>
                                <a:rPr lang="es-MX" sz="2800" i="1" smtClean="0">
                                  <a:latin typeface="Cambria Math" panose="02040503050406030204" pitchFamily="18" charset="0"/>
                                </a:rPr>
                              </m:ctrlPr>
                            </m:fPr>
                            <m:num>
                              <m:r>
                                <a:rPr lang="es-MX" sz="2800" b="0" i="1" smtClean="0">
                                  <a:latin typeface="Cambria Math"/>
                                </a:rPr>
                                <m:t>2</m:t>
                              </m:r>
                            </m:num>
                            <m:den>
                              <m:r>
                                <a:rPr lang="es-MX" sz="2800" b="0" i="1" smtClean="0">
                                  <a:latin typeface="Cambria Math"/>
                                </a:rPr>
                                <m:t>3</m:t>
                              </m:r>
                            </m:den>
                          </m:f>
                        </m:e>
                      </m:box>
                      <m:d>
                        <m:dPr>
                          <m:ctrlPr>
                            <a:rPr lang="es-MX" sz="2800" i="1">
                              <a:latin typeface="Cambria Math" panose="02040503050406030204" pitchFamily="18" charset="0"/>
                            </a:rPr>
                          </m:ctrlPr>
                        </m:dPr>
                        <m:e>
                          <m:box>
                            <m:boxPr>
                              <m:ctrlPr>
                                <a:rPr lang="es-MX" sz="2800" i="1" smtClean="0">
                                  <a:latin typeface="Cambria Math" panose="02040503050406030204" pitchFamily="18" charset="0"/>
                                </a:rPr>
                              </m:ctrlPr>
                            </m:boxPr>
                            <m:e>
                              <m:argPr>
                                <m:argSz m:val="-1"/>
                              </m:argPr>
                              <m:f>
                                <m:fPr>
                                  <m:ctrlPr>
                                    <a:rPr lang="es-MX" sz="2800" i="1" smtClean="0">
                                      <a:latin typeface="Cambria Math" panose="02040503050406030204" pitchFamily="18" charset="0"/>
                                    </a:rPr>
                                  </m:ctrlPr>
                                </m:fPr>
                                <m:num>
                                  <m:r>
                                    <a:rPr lang="es-MX" sz="2800" b="0" i="1" smtClean="0">
                                      <a:latin typeface="Cambria Math"/>
                                    </a:rPr>
                                    <m:t>1</m:t>
                                  </m:r>
                                </m:num>
                                <m:den>
                                  <m:r>
                                    <a:rPr lang="es-MX" sz="2800" b="0" i="1" smtClean="0">
                                      <a:latin typeface="Cambria Math"/>
                                    </a:rPr>
                                    <m:t>3</m:t>
                                  </m:r>
                                </m:den>
                              </m:f>
                            </m:e>
                          </m:box>
                        </m:e>
                      </m:d>
                      <m:r>
                        <a:rPr lang="es-MX" sz="2800" i="1">
                          <a:latin typeface="Cambria Math"/>
                        </a:rPr>
                        <m:t>=</m:t>
                      </m:r>
                      <m:box>
                        <m:boxPr>
                          <m:ctrlPr>
                            <a:rPr lang="es-MX" sz="2800" i="1" smtClean="0">
                              <a:latin typeface="Cambria Math" panose="02040503050406030204" pitchFamily="18" charset="0"/>
                            </a:rPr>
                          </m:ctrlPr>
                        </m:boxPr>
                        <m:e>
                          <m:argPr>
                            <m:argSz m:val="-1"/>
                          </m:argPr>
                          <m:f>
                            <m:fPr>
                              <m:ctrlPr>
                                <a:rPr lang="es-MX" sz="2800" i="1" smtClean="0">
                                  <a:latin typeface="Cambria Math" panose="02040503050406030204" pitchFamily="18" charset="0"/>
                                </a:rPr>
                              </m:ctrlPr>
                            </m:fPr>
                            <m:num>
                              <m:r>
                                <a:rPr lang="es-MX" sz="2800" b="0" i="1" smtClean="0">
                                  <a:latin typeface="Cambria Math"/>
                                </a:rPr>
                                <m:t>2</m:t>
                              </m:r>
                            </m:num>
                            <m:den>
                              <m:r>
                                <a:rPr lang="es-MX" sz="2800" b="0" i="1" smtClean="0">
                                  <a:latin typeface="Cambria Math"/>
                                </a:rPr>
                                <m:t>9</m:t>
                              </m:r>
                            </m:den>
                          </m:f>
                        </m:e>
                      </m:box>
                    </m:oMath>
                  </m:oMathPara>
                </a14:m>
                <a:endParaRPr lang="es-MX" sz="2800"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blipFill rotWithShape="1">
                <a:blip r:embed="rId3"/>
                <a:stretch>
                  <a:fillRect l="-815" t="-1125"/>
                </a:stretch>
              </a:blipFill>
            </p:spPr>
            <p:txBody>
              <a:bodyPr/>
              <a:lstStyle/>
              <a:p>
                <a:r>
                  <a:rPr lang="es-MX">
                    <a:noFill/>
                  </a:rPr>
                  <a:t> </a:t>
                </a:r>
              </a:p>
            </p:txBody>
          </p:sp>
        </mc:Fallback>
      </mc:AlternateContent>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89</a:t>
            </a:fld>
            <a:endParaRPr lang="es-ES"/>
          </a:p>
        </p:txBody>
      </p:sp>
      <p:pic>
        <p:nvPicPr>
          <p:cNvPr id="7" name="Picture 2" descr="http://wooo.altervista.org/wp-content/uploads/2013/09/dad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2610" y="266637"/>
            <a:ext cx="1373886" cy="102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79917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a:t>Densidad de una variable aleatoria</a:t>
            </a:r>
            <a:endParaRPr lang="es-MX" dirty="0"/>
          </a:p>
        </p:txBody>
      </p:sp>
      <p:sp>
        <p:nvSpPr>
          <p:cNvPr id="3" name="2 Marcador de contenido"/>
          <p:cNvSpPr>
            <a:spLocks noGrp="1"/>
          </p:cNvSpPr>
          <p:nvPr>
            <p:ph idx="1"/>
          </p:nvPr>
        </p:nvSpPr>
        <p:spPr>
          <a:xfrm>
            <a:off x="457200" y="1200150"/>
            <a:ext cx="8229600" cy="3477834"/>
          </a:xfrm>
        </p:spPr>
        <p:txBody>
          <a:bodyPr>
            <a:normAutofit lnSpcReduction="10000"/>
          </a:bodyPr>
          <a:lstStyle/>
          <a:p>
            <a:r>
              <a:rPr lang="es-MX" sz="4800" dirty="0"/>
              <a:t>Atendiendo a la cantidad de valores que pueden asumir, en la práctica, las variables aleatorias se clasifican en </a:t>
            </a:r>
            <a:r>
              <a:rPr lang="es-MX" sz="4800" dirty="0">
                <a:solidFill>
                  <a:srgbClr val="FF0000"/>
                </a:solidFill>
              </a:rPr>
              <a:t>discretas</a:t>
            </a:r>
            <a:r>
              <a:rPr lang="es-MX" sz="4800" dirty="0"/>
              <a:t> y </a:t>
            </a:r>
            <a:r>
              <a:rPr lang="es-MX" sz="4800" dirty="0">
                <a:solidFill>
                  <a:srgbClr val="FF0000"/>
                </a:solidFill>
              </a:rPr>
              <a:t>continuas</a:t>
            </a:r>
          </a:p>
        </p:txBody>
      </p:sp>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9</a:t>
            </a:fld>
            <a:endParaRPr lang="es-ES"/>
          </a:p>
        </p:txBody>
      </p:sp>
      <p:sp>
        <p:nvSpPr>
          <p:cNvPr id="10" name="AutoShape 14" descr="data:image/jpeg;base64,/9j/4AAQSkZJRgABAQAAAQABAAD/2wCEAAkGBxQQEhUUEBAVFRQWFRUVFhIVFBAWFBUVGBQYFhgUFBQYHCggGBolGxQVITEhJSkrLi4uFx8zODMsNygtLysBCgoKDg0OGxAQGy0lHx80KzAxLyw0LC0sLCw0MiwsKywsLCwsLCwsLDQ3LSw0KywsLDcsLCwsLCwsLCwsLCwsLP/AABEIAMwAzAMBIgACEQEDEQH/xAAcAAEAAAcBAAAAAAAAAAAAAAAAAQIDBAUGBwj/xABDEAACAQICBgcEBwUIAwEAAAABAgADEQQhBQYSMUFRBxMiYXGBkTJCocEUI1JicpKxM1OywvBDY3OCotHh8RVEkwj/xAAaAQEAAwEBAQAAAAAAAAAAAAAAAQQFAwIG/8QAIhEBAAICAgICAwEAAAAAAAAAAAECAxEEEjFBIWETIlEy/9oADAMBAAIRAxEAPwDuMREBERARMTp/TyYNblWqVCCVo0xtVGtxtwW9szlOTae12xuIYqzHDL+6p7SsB96oQGPiNmeL5Ir5dKYrX8Ox6Q0rQw/7evTp8g7qpPgCbmYWvr5gl3Vi/wCCnUYetpxWkgBJtmcy3vE8yd5PjL2jK88mfULNeLHuXVH6RML7qVm8Kdv1IkE6RMN71OuvjTB88iZzhaLfYb0Mp1bjeCPEGeJ5N3SOLj+3U6Ov2CY2NVl73p1QPW0zejtLUMSL0K9OpbfsMpI8QMx5zg1VpZPkwYEhlzVwSGU81YZjyk15U+4ebcOvqXpOJyDVTpIq0GWnjSatLd139rT72t7a/Ed863QrLUVXRgysAysCCCDmCDxEtUvF43Cnkx2pOpVIiJ7eCIiAiIgIiICIiAiIgIiICIiB511/0zXGlMWFruoVgoCsRktNbDLxPqZbYDWtyFTGL19NsrmwqpnbaRxx7jvlbpdwho6UrG2VVUqA8wV2T8UImpUn9nuPzEo5JmLS0scRNYb3V+iUBttieuBzSlTycjlVPuTGYjWmoR9SiUV3WUXbzc75riN7XnIh8rTja0+natY9/LKvpSqxG1Wf87D9ITSVQX+tbjvYn9ZjaQZvYVmPJVZj6ASarTdPbpun40df4gJz1Lt8MidLkjtKCeYy9RJP/IKd4I+ImMLSQtJjbzOmXZ77p0Hoi1oNOp9CqnsPtNQJ9182an4MLsO8HmJymjX2T3cZfYbGmhUSqntU3WoLfdINvhO+O3Wdq+WvaNPU8Slha4qIrqbhlVgRusRf5yrNBlkREBERAREQEREBERAREQEREDmWuDirjatwCESnSANiNxqN8alvKc71p1aCA1sOLAZvTG4ffX5ibxj6m3iK7c61T/Sdj+WSLMa+SfyTP23seOPxVj6cjwtB6rBaaFmJyAH68h3zeNDanqlmxB22/dj2B4/aPwmzqJMTPNskz4eq44jyorTCiygAcgAB6SjXGRvLhzLOs95xl2q1nTmgVYF6IswzKD2W8BwM1EtOmNNA1iw/V12A3NZx57/iDO2G0z8S456RH7Qx5Mr0ql18MpZlpPRffLcQp2l6e6O8T1ujMIxNyKCIT3p2D/DNimn9EbE6Jw1/74eQxFUD4Wm4S/XxDNv/AKkiIkvJERAREQEREBERAREQERINA49TfaLN9qpUb1qMfnKoMxeDxfYGXC+/mby4+lHumBa0bfS1rOl+DJXqgSxNYnjIbU89nroq1Kt5RYyBaSM08PekHM0rXM/Wp+D+YzcHaa3pbR5r4ldoHq1S7NnYm57IPPdO2CYi25cc8TauoaoFJFwpIHEAkDzkKRnQ8MQllCgLusBlNR05o/ZxPV0h+0KhR95js29besuY8sXnSllw9Y3t6K6MqGxovBg8aIf85L/zTZ5a6KwgoUaVJRYU6aIB3KoHyl1NGPDJmdzsiIkoIiICIiAiIgIiICIiAkDIxA4InZuvJmW3gxHylZXkNNU+rxNdDwrVP9TFv5pbh58/eurTD6alt1iV4HkduWgeR6yeNPe1wXlNnlIvKbPGkbTu8oO0M8ou89RCJlPTzYesudQNEnSGlhVtejhu2x4FxfYX8xv4Iecw9dqlRlw+GUvXrHZVRwHFjyAHGd01F1XTRmFWip2nPbq1Pt1Dvt90bh3CaHExb/aWbzc0RHWPLYoiJosoiIgIiICIiAiIgIiICIiAiIgce6SsJ1WOZrdmrTWoDzYdhx49lT/mE1gPOqdKeieuworKLvhyXPPqyLVPSwb/ACzkQeZHKx9ck/bc4mTtij6+F4HjrJa7cbcraWtrkvJC8ol5IXjSNqrPKbNkSZKt2NhLbH1r9hd3H+u+eoh5mXYuijQlFMKuKVQ1avtlquZIVXZRTW+4ALnbebzepy3om1g6ugKFRbU1qMBU4KzttAHuLFs+BInUptYtdI0wc+/yW3/SIidHIiIgIiICIiAiIgIiICIiAiIgQdQQQRcEWIO4jlPP+t2h/oOKeiBZPbpf4bE2F+4gr5T0DOW9LWPwldFVKofFUWNlpqz2Q+2juOyu4GxN8t0r8jH3p9wtcTL0v8+Jc52425ah5MtzuBmXpsbVy8jTBbd6yTZC5u1u4b5Tq4lmFlGyvxMmKo3vwq4nFBBspmeJ/rhLanTNuZJ9TFOjN41E1fVicXibLh6N2u2Ssyjee4f8TpSk3t1h4y3jHWbSyeGw6aMwAbEDMi7JvZ3fdTA52t4ZndK2pPSclloaQ7BvZK+ZS1+ylU71IFhtnI2ztNK1t062Orl8xSXKjT3WXi7ffb4Cw5312qs14iIjUMKZmZ3Pt6oRgQCCCDmCMwRzBkZ551N17r6NYKxNXC3Aaicygv7VE7xv9nd4TuegdYMPjk28NWDjiuYdDydD2lPiIQycREBERAREQEREBERAREQEldwoJJAAzJOQA5kyTFYlKSNUqMFRAWZibAKBckzh+vWulXHXFPaTDD2aVrF/7ysN5sMwm7nc7g2bXHpGWoHw+j2JJGy+KGSqDvWifeYj3hkN44TRMOm4Ad0x+CdSOwb8zxv398y2jFvUQd9/TP5SULrC6nvXo1q9B7dWz2pbN9oLv2TwOTGasGc72t4TrermmaeD0cr1M2qFilMe05bMDwud80fGaGq1HaotNbMS2yhyF87AGUOTStfmPLS4ua0/FvDX0ocd55mVlpS+fA1F30m+E6PqhoDDKiVQOsYi4Z9yniAu4EGcMeG2Sf4tZeTTFH9lrmqWo1TEkPWBp0d+eTv3KOA75Pr9pxHtgsLZcNRID7Ps1Ki+6OaqfVh3Z7Pr7rKcPT6ig1q1Rc2G+lTORbuY5hfM8JyxgALCaOPFXHGoZObNbLO7LWqJaVBL0ge82yOZ4SkDhz/7BP4KVVviBOrkx+xfa/Ax9Bf5TPYUOoWvh3ZXCj6ykbVFy3MOI8biWY+jrcg1mOywH1agZqRntEc5b4bFtSClTZgB/wBHukDpmrHSsUtT0kt+H0qmvlerSG7vK5dwnUcFjKddFqUai1EYXV0IZSO4ieb8UqYpNpBs1NxA4nvHLvlDV3WbFaJrXpN2b/WUGJ6tx8m+8PjugenomH1V1ipaRw616OQOTIbbVNxvRrfrxEzEBERAREQEREBERA5f0v6cO1TwaHKwq1rcc7U09QzHwXnObVK+ypO/O1vE2mQ1o0j9JxmIqXuDVZV/Ch2Ft3dm/nMFjDem/cbyRMuBBfbvsnklwPPnM/op7Mx+zTqN6IZhaNS4B55zJ6Of2/8ACq/wGBv2htXAdHXbt1TSBQngV7SqvIXFvMzEUMQQotuIm66Ox60MDTqNn9WtlG9mIyQeJmkV8K+Z27XJOzYWFzew7s5R5cRuFvjTOpWmOxJPC5OQHMncJn9Hmromht4s3WoGcIN6VOFK/NsvOXGoGjkqVXqVbM9LZKC2Q2toF7cxa3deY3pK0311cYdD9XQN2PBqxG7wVT6seU98bHqOzzyMm56tVxeJeq71KpvUc7THlwCjuAAA8JaVDJ3aW9RpbVVKqZapW6q/2Dn+Enj4S+eiETrKx2U4fabuUTF1WNU5jYp8E4nvaEq9WreWdZ7ZmVXMn0PhOuqFm/Z0+03I8h/XKQK+jn+jAVH9p8tnkp4/OR0xQFQX47wflMdpTF9a5PDco5CXWFr7VMcxl/t8ISyvRTrOcBjlV2tQrkUqgPshibJU8QcvBjyFvSc8e42nZjyM9MdGenTjtH0Xdtqoi9VVJ3l07O0fxCx84JbVEhEIRiIgIiICWulMV1NGrV/d03f8qlvlLqa90g1tjRuKI/csv5uz84HnrC5KoJuQBc8zbMmRXPbHMSRGkaTZmSKeAqdgd2XplMto2rZxfcbr6giYOmdioy8+0Pn8pd06tiDyN4G+6G0k2IpUg+SUV2AvNxkzHv4eHjL3F1rzVdW8ZbrE5PtDwbP+vCZWpXvMrNE9520cWukaXmi9YhgTXbe7UbU1PvVdobIPd2iT3AzUjUJuWa7Eksx3libknxJMk0jX26pPBBsj8XE+W71lHbvul/BExSNqeaYm86VS190ua+xhFD1xt1W/Z0Ba/wCJ+QklbFLgwMg+JYdhN4pj7bTEBSWL1GL1GzZzmfAchOzkjXZ6r9ZXN24L7qDkokrtDNKLtAoYupYW5zLYg/R8KtMZPU7T+HL9B6zEYVesrKDuvfyGcraXxO3UPIZDy/5kJWLmV9G1c2XmL+n/AHLR2k2Cazj09RAqaQG4zp//AOfdKWq4nDE5Mi11HepFNz6NS9JzPHDKbJ0Q4vqtKUfvrUp/mW4+Kj0gelIlGnVlUGEIyMhECMREBNQ6V6mzoyv37A9XE2+YvWXQiY/DVMPVJAcCzDerA3VhzsQMoHmRWlRDLrWLQVbR9bqcSovmUcX2Kig22k+FxvF/XHq0JS6Qy2XHDf4SZakmbMEHjLCg9rqd4/SBm9E4nYrDkw2T47x85m8fjdhCRv3L+I5Caf1nEbwQR4jOZHH43rCttwAP+Yj5D9ZXyYu14lYx5OtJhFWsN/nzPEyt9LFBdu16jZU15H7R7hMc9cKLnhJaF2PWPvO4chyEsKy4pIQSznadjdmO8mTM8pl5IzyRMzShWewMM0t8Q8hKrgKmztN3WlvUaQVspTZoEGMjRNmHiJJIpvHiISv8Xxl3qPW6vSGFblWX4gj5y1xUhq81sXhyP31P+MQh6hp1pdU60wtOtLqnWhDMpUvJ5jadaXtFrwK0REBERAxmsOgaOPpGliEDLvU+8jfaRuBnBNc9RsRowlj9bh+FdR7I4Cqvunv3Hu3T0dJXQMCCAQRYg5gjkRA8mB5bYxbEMPA+E7lrb0S0a96mBYUKmZ6oi9Fj3AZ0/LLunJNYNX8TgTs4ugyA5B99NvCoMvI2MJYTrZVptYWloV2TaTFzuHGBcp22+6vxMu9uW1PsiwkS8CqXkjPKZeUy8Cozy3qtIs8osYE7NJYiEkiu8eMhIqcx4wMhio1dTaxdAf3qH0a/ylDaas4SmpYncoF2M3/UnUaolRK9Y9pc0pr7p5u3E57hCHSKdaXuHu26TaP0MxzaZ/DYNU3CEKGEwnEy/VbSMQEREBERAREQEp16KupV1DKRYqwBBHIg75UiBoGsPRLgcTdqSth3PGlbZv30zl6WnPtKdDuNoXNGpTxA7r03/KxI/wBU9ARA8oaT0DisN+3wtZLb2KMUHi63UesxIrA7iD4ET2IVBmNx+gMNX/bYak/e1NCfW14S8ml5KWnpXFdHOjX34NB3rtL+hmLrdFejj/YuPCrUH6GDbz7ITv46JtG/u6v/AN63+8r0+i/Ry/2DHxqOfnBt56imNo7Kgs32VBLegznpLDahaPQ9nCU/MX/WbBhNC0KYslJVHIAAegg281aO1Pxle2xh2UHi/ZHoc/hN00J0RVGIOJq5fYQEDzY5nyAncaeGUblEqgQhqGgtRqOGWyIq87DM+J3mbNhsAibhLqIEAJGIgIiICIiB/9k="/>
          <p:cNvSpPr>
            <a:spLocks noChangeAspect="1" noChangeArrowheads="1"/>
          </p:cNvSpPr>
          <p:nvPr/>
        </p:nvSpPr>
        <p:spPr bwMode="auto">
          <a:xfrm>
            <a:off x="155575" y="-873919"/>
            <a:ext cx="2438400" cy="1828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Tree>
    <p:extLst>
      <p:ext uri="{BB962C8B-B14F-4D97-AF65-F5344CB8AC3E}">
        <p14:creationId xmlns:p14="http://schemas.microsoft.com/office/powerpoint/2010/main" val="42700373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descr="http://epmghispanic.media.lionheartdms.com/img/croppedphotos/2015/03/13/taxes_pagando_impuestos_declaracion_de_impuestos_t750x550.jpg?626c74b6d570df44fd02ecca30244159e005ff34"/>
          <p:cNvPicPr>
            <a:picLocks noChangeAspect="1" noChangeArrowheads="1"/>
          </p:cNvPicPr>
          <p:nvPr/>
        </p:nvPicPr>
        <p:blipFill rotWithShape="1">
          <a:blip r:embed="rId2">
            <a:extLst>
              <a:ext uri="{28A0092B-C50C-407E-A947-70E740481C1C}">
                <a14:useLocalDpi xmlns:a14="http://schemas.microsoft.com/office/drawing/2010/main" val="0"/>
              </a:ext>
            </a:extLst>
          </a:blip>
          <a:srcRect t="18948"/>
          <a:stretch/>
        </p:blipFill>
        <p:spPr bwMode="auto">
          <a:xfrm>
            <a:off x="3275857" y="1"/>
            <a:ext cx="5357813" cy="2166956"/>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lstStyle/>
          <a:p>
            <a:r>
              <a:rPr lang="es-MX" dirty="0"/>
              <a:t>Ejercicio</a:t>
            </a:r>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a:solidFill>
                <a:schemeClr val="bg1"/>
              </a:solidFill>
            </p:spPr>
            <p:txBody>
              <a:bodyPr>
                <a:noAutofit/>
              </a:bodyPr>
              <a:lstStyle/>
              <a:p>
                <a:r>
                  <a:rPr lang="es-MX" dirty="0"/>
                  <a:t>Suponga que en cierta población un contribuyente cualquiera puede presentar su declaración mensual en ceros o reportando algún ingreso</a:t>
                </a:r>
              </a:p>
              <a:p>
                <a:r>
                  <a:rPr lang="es-MX" dirty="0"/>
                  <a:t>Suponga además que, históricamente, el 17% de los contribuyentes declara en cero en ese mes</a:t>
                </a:r>
              </a:p>
              <a:p>
                <a:r>
                  <a:rPr lang="es-MX" dirty="0"/>
                  <a:t>Sea X la variable aleatoria definida por</a:t>
                </a:r>
              </a:p>
              <a:p>
                <a:pPr marL="0" indent="0">
                  <a:buNone/>
                </a:pPr>
                <a14:m>
                  <m:oMathPara xmlns:m="http://schemas.openxmlformats.org/officeDocument/2006/math">
                    <m:oMathParaPr>
                      <m:jc m:val="centerGroup"/>
                    </m:oMathParaPr>
                    <m:oMath xmlns:m="http://schemas.openxmlformats.org/officeDocument/2006/math">
                      <m:r>
                        <a:rPr lang="es-MX" i="1">
                          <a:latin typeface="Cambria Math"/>
                          <a:sym typeface="Symbol"/>
                        </a:rPr>
                        <m:t>𝑋</m:t>
                      </m:r>
                      <m:r>
                        <a:rPr lang="es-MX" i="1">
                          <a:latin typeface="Cambria Math"/>
                          <a:sym typeface="Symbol"/>
                        </a:rPr>
                        <m:t>=</m:t>
                      </m:r>
                      <m:d>
                        <m:dPr>
                          <m:begChr m:val="{"/>
                          <m:endChr m:val=""/>
                          <m:ctrlPr>
                            <a:rPr lang="es-MX" i="1">
                              <a:latin typeface="Cambria Math" panose="02040503050406030204" pitchFamily="18" charset="0"/>
                              <a:sym typeface="Symbol"/>
                            </a:rPr>
                          </m:ctrlPr>
                        </m:dPr>
                        <m:e>
                          <m:m>
                            <m:mPr>
                              <m:mcs>
                                <m:mc>
                                  <m:mcPr>
                                    <m:count m:val="1"/>
                                    <m:mcJc m:val="center"/>
                                  </m:mcPr>
                                </m:mc>
                              </m:mcs>
                              <m:ctrlPr>
                                <a:rPr lang="es-MX" i="1">
                                  <a:latin typeface="Cambria Math" panose="02040503050406030204" pitchFamily="18" charset="0"/>
                                  <a:sym typeface="Symbol"/>
                                </a:rPr>
                              </m:ctrlPr>
                            </m:mPr>
                            <m:mr>
                              <m:e>
                                <m:r>
                                  <m:rPr>
                                    <m:brk m:alnAt="7"/>
                                  </m:rPr>
                                  <a:rPr lang="es-MX" i="1">
                                    <a:latin typeface="Cambria Math"/>
                                    <a:sym typeface="Symbol"/>
                                  </a:rPr>
                                  <m:t>0</m:t>
                                </m:r>
                                <m:r>
                                  <a:rPr lang="es-MX" i="1">
                                    <a:latin typeface="Cambria Math"/>
                                    <a:sym typeface="Symbol"/>
                                  </a:rPr>
                                  <m:t>,</m:t>
                                </m:r>
                                <m:r>
                                  <a:rPr lang="es-MX" b="0" i="1" smtClean="0">
                                    <a:latin typeface="Cambria Math"/>
                                    <a:sym typeface="Symbol"/>
                                  </a:rPr>
                                  <m:t>  </m:t>
                                </m:r>
                                <m:r>
                                  <a:rPr lang="es-MX" b="0" i="1" smtClean="0">
                                    <a:latin typeface="Cambria Math"/>
                                    <a:sym typeface="Symbol"/>
                                  </a:rPr>
                                  <m:t>𝑠𝑖</m:t>
                                </m:r>
                                <m:r>
                                  <a:rPr lang="es-MX" b="0" i="1" smtClean="0">
                                    <a:latin typeface="Cambria Math"/>
                                    <a:sym typeface="Symbol"/>
                                  </a:rPr>
                                  <m:t> </m:t>
                                </m:r>
                                <m:r>
                                  <a:rPr lang="es-MX" b="0" i="1" smtClean="0">
                                    <a:latin typeface="Cambria Math"/>
                                    <a:sym typeface="Symbol"/>
                                  </a:rPr>
                                  <m:t>𝑟𝑒𝑝𝑜𝑟𝑡𝑎</m:t>
                                </m:r>
                                <m:r>
                                  <a:rPr lang="es-MX" b="0" i="1" smtClean="0">
                                    <a:latin typeface="Cambria Math"/>
                                    <a:sym typeface="Symbol"/>
                                  </a:rPr>
                                  <m:t> </m:t>
                                </m:r>
                                <m:r>
                                  <a:rPr lang="es-MX" b="0" i="1" smtClean="0">
                                    <a:latin typeface="Cambria Math"/>
                                    <a:sym typeface="Symbol"/>
                                  </a:rPr>
                                  <m:t>𝑎𝑙𝑔</m:t>
                                </m:r>
                                <m:r>
                                  <a:rPr lang="es-MX" b="0" i="1" smtClean="0">
                                    <a:latin typeface="Cambria Math"/>
                                    <a:sym typeface="Symbol"/>
                                  </a:rPr>
                                  <m:t>ú</m:t>
                                </m:r>
                                <m:r>
                                  <a:rPr lang="es-MX" b="0" i="1" smtClean="0">
                                    <a:latin typeface="Cambria Math"/>
                                    <a:sym typeface="Symbol"/>
                                  </a:rPr>
                                  <m:t>𝑛</m:t>
                                </m:r>
                                <m:r>
                                  <a:rPr lang="es-MX" b="0" i="1" smtClean="0">
                                    <a:latin typeface="Cambria Math"/>
                                    <a:sym typeface="Symbol"/>
                                  </a:rPr>
                                  <m:t> </m:t>
                                </m:r>
                                <m:r>
                                  <a:rPr lang="es-MX" b="0" i="1" smtClean="0">
                                    <a:latin typeface="Cambria Math"/>
                                    <a:sym typeface="Symbol"/>
                                  </a:rPr>
                                  <m:t>𝑖𝑛𝑔𝑟𝑒𝑠𝑜</m:t>
                                </m:r>
                              </m:e>
                            </m:mr>
                            <m:mr>
                              <m:e>
                                <m:r>
                                  <a:rPr lang="es-MX" i="1">
                                    <a:latin typeface="Cambria Math"/>
                                    <a:sym typeface="Symbol"/>
                                  </a:rPr>
                                  <m:t>1, </m:t>
                                </m:r>
                                <m:r>
                                  <a:rPr lang="es-MX" b="0" i="1" smtClean="0">
                                    <a:latin typeface="Cambria Math"/>
                                    <a:sym typeface="Symbol"/>
                                  </a:rPr>
                                  <m:t>  </m:t>
                                </m:r>
                                <m:r>
                                  <a:rPr lang="es-MX" b="0" i="1" smtClean="0">
                                    <a:latin typeface="Cambria Math"/>
                                    <a:sym typeface="Symbol"/>
                                  </a:rPr>
                                  <m:t>𝑠𝑖</m:t>
                                </m:r>
                                <m:r>
                                  <a:rPr lang="es-MX" b="0" i="1" smtClean="0">
                                    <a:latin typeface="Cambria Math"/>
                                    <a:sym typeface="Symbol"/>
                                  </a:rPr>
                                  <m:t> </m:t>
                                </m:r>
                                <m:r>
                                  <a:rPr lang="es-MX" b="0" i="1" smtClean="0">
                                    <a:latin typeface="Cambria Math"/>
                                    <a:sym typeface="Symbol"/>
                                  </a:rPr>
                                  <m:t>𝑑𝑒𝑐𝑙𝑎𝑟𝑎</m:t>
                                </m:r>
                                <m:r>
                                  <a:rPr lang="es-MX" b="0" i="1" smtClean="0">
                                    <a:latin typeface="Cambria Math"/>
                                    <a:sym typeface="Symbol"/>
                                  </a:rPr>
                                  <m:t> </m:t>
                                </m:r>
                                <m:r>
                                  <a:rPr lang="es-MX" b="0" i="1" smtClean="0">
                                    <a:latin typeface="Cambria Math"/>
                                    <a:sym typeface="Symbol"/>
                                  </a:rPr>
                                  <m:t>𝑒𝑛</m:t>
                                </m:r>
                                <m:r>
                                  <a:rPr lang="es-MX" b="0" i="1" smtClean="0">
                                    <a:latin typeface="Cambria Math"/>
                                    <a:sym typeface="Symbol"/>
                                  </a:rPr>
                                  <m:t> </m:t>
                                </m:r>
                                <m:r>
                                  <a:rPr lang="es-MX" b="0" i="1" smtClean="0">
                                    <a:latin typeface="Cambria Math"/>
                                    <a:sym typeface="Symbol"/>
                                  </a:rPr>
                                  <m:t>𝑐𝑒𝑟𝑜</m:t>
                                </m:r>
                              </m:e>
                            </m:mr>
                          </m:m>
                        </m:e>
                      </m:d>
                    </m:oMath>
                  </m:oMathPara>
                </a14:m>
                <a:endParaRPr lang="es-MX"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blipFill rotWithShape="1">
                <a:blip r:embed="rId3"/>
                <a:stretch>
                  <a:fillRect l="-593" t="-1167"/>
                </a:stretch>
              </a:blipFill>
            </p:spPr>
            <p:txBody>
              <a:bodyPr/>
              <a:lstStyle/>
              <a:p>
                <a:r>
                  <a:rPr lang="es-MX">
                    <a:noFill/>
                  </a:rPr>
                  <a:t> </a:t>
                </a:r>
              </a:p>
            </p:txBody>
          </p:sp>
        </mc:Fallback>
      </mc:AlternateContent>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90</a:t>
            </a:fld>
            <a:endParaRPr lang="es-ES"/>
          </a:p>
        </p:txBody>
      </p:sp>
    </p:spTree>
    <p:extLst>
      <p:ext uri="{BB962C8B-B14F-4D97-AF65-F5344CB8AC3E}">
        <p14:creationId xmlns:p14="http://schemas.microsoft.com/office/powerpoint/2010/main" val="304037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descr="http://epmghispanic.media.lionheartdms.com/img/croppedphotos/2015/03/13/taxes_pagando_impuestos_declaracion_de_impuestos_t750x550.jpg?626c74b6d570df44fd02ecca30244159e005ff34"/>
          <p:cNvPicPr>
            <a:picLocks noChangeAspect="1" noChangeArrowheads="1"/>
          </p:cNvPicPr>
          <p:nvPr/>
        </p:nvPicPr>
        <p:blipFill rotWithShape="1">
          <a:blip r:embed="rId2">
            <a:extLst>
              <a:ext uri="{28A0092B-C50C-407E-A947-70E740481C1C}">
                <a14:useLocalDpi xmlns:a14="http://schemas.microsoft.com/office/drawing/2010/main" val="0"/>
              </a:ext>
            </a:extLst>
          </a:blip>
          <a:srcRect t="18948"/>
          <a:stretch/>
        </p:blipFill>
        <p:spPr bwMode="auto">
          <a:xfrm>
            <a:off x="3275857" y="1"/>
            <a:ext cx="5357813" cy="2166956"/>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lstStyle/>
          <a:p>
            <a:r>
              <a:rPr lang="es-MX" dirty="0"/>
              <a:t>Ejercicio</a:t>
            </a:r>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a:solidFill>
                <a:schemeClr val="bg1"/>
              </a:solidFill>
            </p:spPr>
            <p:txBody>
              <a:bodyPr>
                <a:noAutofit/>
              </a:bodyPr>
              <a:lstStyle/>
              <a:p>
                <a:r>
                  <a:rPr lang="es-MX" sz="2800" dirty="0"/>
                  <a:t>Entonces </a:t>
                </a:r>
                <a14:m>
                  <m:oMath xmlns:m="http://schemas.openxmlformats.org/officeDocument/2006/math">
                    <m:r>
                      <a:rPr lang="es-MX" sz="2800" i="1">
                        <a:latin typeface="Cambria Math"/>
                      </a:rPr>
                      <m:t>𝑋</m:t>
                    </m:r>
                    <m:r>
                      <a:rPr lang="es-MX" sz="2800" i="1">
                        <a:latin typeface="Cambria Math"/>
                        <a:ea typeface="Cambria Math"/>
                      </a:rPr>
                      <m:t>~</m:t>
                    </m:r>
                    <m:r>
                      <a:rPr lang="es-MX" sz="2800" i="1">
                        <a:latin typeface="Cambria Math"/>
                        <a:ea typeface="Cambria Math"/>
                      </a:rPr>
                      <m:t>𝐵𝑒𝑟</m:t>
                    </m:r>
                    <m:d>
                      <m:dPr>
                        <m:ctrlPr>
                          <a:rPr lang="es-MX" sz="2800" i="1">
                            <a:latin typeface="Cambria Math" panose="02040503050406030204" pitchFamily="18" charset="0"/>
                            <a:ea typeface="Cambria Math"/>
                          </a:rPr>
                        </m:ctrlPr>
                      </m:dPr>
                      <m:e>
                        <m:r>
                          <a:rPr lang="es-MX" sz="2800" b="0" i="1" smtClean="0">
                            <a:latin typeface="Cambria Math"/>
                            <a:ea typeface="Cambria Math"/>
                          </a:rPr>
                          <m:t>?</m:t>
                        </m:r>
                      </m:e>
                    </m:d>
                  </m:oMath>
                </a14:m>
                <a:r>
                  <a:rPr lang="es-MX" sz="2800" dirty="0"/>
                  <a:t>, así que su función de masa de probabilidad es</a:t>
                </a:r>
              </a:p>
              <a:p>
                <a14:m>
                  <m:oMath xmlns:m="http://schemas.openxmlformats.org/officeDocument/2006/math">
                    <m:r>
                      <a:rPr lang="es-MX" sz="2800" i="1">
                        <a:latin typeface="Cambria Math"/>
                      </a:rPr>
                      <m:t>𝑃</m:t>
                    </m:r>
                    <m:d>
                      <m:dPr>
                        <m:ctrlPr>
                          <a:rPr lang="es-MX" sz="2800" i="1">
                            <a:latin typeface="Cambria Math" panose="02040503050406030204" pitchFamily="18" charset="0"/>
                          </a:rPr>
                        </m:ctrlPr>
                      </m:dPr>
                      <m:e>
                        <m:r>
                          <a:rPr lang="es-MX" sz="2800" i="1">
                            <a:latin typeface="Cambria Math"/>
                          </a:rPr>
                          <m:t>𝑋</m:t>
                        </m:r>
                        <m:r>
                          <a:rPr lang="es-MX" sz="2800" i="1">
                            <a:latin typeface="Cambria Math"/>
                          </a:rPr>
                          <m:t>=</m:t>
                        </m:r>
                        <m:r>
                          <a:rPr lang="es-MX" sz="2800" i="1">
                            <a:latin typeface="Cambria Math"/>
                          </a:rPr>
                          <m:t>𝑥</m:t>
                        </m:r>
                      </m:e>
                    </m:d>
                    <m:r>
                      <a:rPr lang="es-MX" sz="2800" i="1">
                        <a:latin typeface="Cambria Math"/>
                      </a:rPr>
                      <m:t>=</m:t>
                    </m:r>
                    <m:sSup>
                      <m:sSupPr>
                        <m:ctrlPr>
                          <a:rPr lang="es-MX" sz="2800" i="1">
                            <a:latin typeface="Cambria Math" panose="02040503050406030204" pitchFamily="18" charset="0"/>
                          </a:rPr>
                        </m:ctrlPr>
                      </m:sSupPr>
                      <m:e>
                        <m:r>
                          <a:rPr lang="es-MX" sz="2800" b="0" i="1" smtClean="0">
                            <a:latin typeface="Cambria Math"/>
                          </a:rPr>
                          <m:t>?</m:t>
                        </m:r>
                      </m:e>
                      <m:sup>
                        <m:r>
                          <a:rPr lang="es-MX" sz="2800" i="1">
                            <a:latin typeface="Cambria Math"/>
                          </a:rPr>
                          <m:t>𝑥</m:t>
                        </m:r>
                      </m:sup>
                    </m:sSup>
                    <m:sSup>
                      <m:sSupPr>
                        <m:ctrlPr>
                          <a:rPr lang="es-MX" sz="2800" i="1">
                            <a:latin typeface="Cambria Math" panose="02040503050406030204" pitchFamily="18" charset="0"/>
                          </a:rPr>
                        </m:ctrlPr>
                      </m:sSupPr>
                      <m:e>
                        <m:r>
                          <a:rPr lang="es-MX" sz="2800" b="0" i="1" smtClean="0">
                            <a:latin typeface="Cambria Math"/>
                          </a:rPr>
                          <m:t>?</m:t>
                        </m:r>
                      </m:e>
                      <m:sup>
                        <m:r>
                          <a:rPr lang="es-MX" sz="2800" i="1">
                            <a:latin typeface="Cambria Math"/>
                          </a:rPr>
                          <m:t>1−</m:t>
                        </m:r>
                        <m:r>
                          <a:rPr lang="es-MX" sz="2800" i="1">
                            <a:latin typeface="Cambria Math"/>
                          </a:rPr>
                          <m:t>𝑥</m:t>
                        </m:r>
                      </m:sup>
                    </m:sSup>
                    <m:r>
                      <a:rPr lang="es-MX" sz="2800" i="1">
                        <a:latin typeface="Cambria Math"/>
                      </a:rPr>
                      <m:t>;</m:t>
                    </m:r>
                    <m:r>
                      <a:rPr lang="es-MX" sz="2800" i="1">
                        <a:latin typeface="Cambria Math"/>
                      </a:rPr>
                      <m:t>𝑥</m:t>
                    </m:r>
                    <m:r>
                      <a:rPr lang="es-MX" sz="2800" i="1">
                        <a:latin typeface="Cambria Math"/>
                      </a:rPr>
                      <m:t>=0,1</m:t>
                    </m:r>
                  </m:oMath>
                </a14:m>
                <a:endParaRPr lang="es-MX" sz="2800" dirty="0"/>
              </a:p>
              <a:p>
                <a:r>
                  <a:rPr lang="es-MX" sz="2800" dirty="0"/>
                  <a:t>El valor esperado de X es </a:t>
                </a:r>
                <a14:m>
                  <m:oMath xmlns:m="http://schemas.openxmlformats.org/officeDocument/2006/math">
                    <m:r>
                      <a:rPr lang="es-MX" sz="2800" i="1">
                        <a:latin typeface="Cambria Math"/>
                      </a:rPr>
                      <m:t>𝐸</m:t>
                    </m:r>
                    <m:d>
                      <m:dPr>
                        <m:ctrlPr>
                          <a:rPr lang="es-MX" sz="2800" i="1">
                            <a:latin typeface="Cambria Math" panose="02040503050406030204" pitchFamily="18" charset="0"/>
                          </a:rPr>
                        </m:ctrlPr>
                      </m:dPr>
                      <m:e>
                        <m:r>
                          <a:rPr lang="es-MX" sz="2800" i="1">
                            <a:latin typeface="Cambria Math"/>
                          </a:rPr>
                          <m:t>𝑋</m:t>
                        </m:r>
                      </m:e>
                    </m:d>
                    <m:r>
                      <a:rPr lang="es-MX" sz="2800" i="1">
                        <a:latin typeface="Cambria Math"/>
                      </a:rPr>
                      <m:t>=</m:t>
                    </m:r>
                    <m:r>
                      <a:rPr lang="es-MX" sz="2800" i="1">
                        <a:latin typeface="Cambria Math"/>
                      </a:rPr>
                      <m:t>𝑝</m:t>
                    </m:r>
                    <m:r>
                      <a:rPr lang="es-MX" sz="2800" i="1">
                        <a:latin typeface="Cambria Math"/>
                      </a:rPr>
                      <m:t>=?</m:t>
                    </m:r>
                  </m:oMath>
                </a14:m>
                <a:endParaRPr lang="es-MX" sz="2800" dirty="0"/>
              </a:p>
              <a:p>
                <a:r>
                  <a:rPr lang="es-MX" sz="2800" dirty="0"/>
                  <a:t>La varianza de X es </a:t>
                </a:r>
                <a14:m>
                  <m:oMath xmlns:m="http://schemas.openxmlformats.org/officeDocument/2006/math">
                    <m:r>
                      <a:rPr lang="es-MX" sz="2800" i="1">
                        <a:latin typeface="Cambria Math"/>
                      </a:rPr>
                      <m:t>𝑉𝑎𝑟</m:t>
                    </m:r>
                    <m:d>
                      <m:dPr>
                        <m:ctrlPr>
                          <a:rPr lang="es-MX" sz="2800" i="1">
                            <a:latin typeface="Cambria Math" panose="02040503050406030204" pitchFamily="18" charset="0"/>
                          </a:rPr>
                        </m:ctrlPr>
                      </m:dPr>
                      <m:e>
                        <m:r>
                          <a:rPr lang="es-MX" sz="2800" i="1">
                            <a:latin typeface="Cambria Math"/>
                          </a:rPr>
                          <m:t>𝑋</m:t>
                        </m:r>
                      </m:e>
                    </m:d>
                    <m:r>
                      <a:rPr lang="es-MX" sz="2800" i="1">
                        <a:latin typeface="Cambria Math"/>
                      </a:rPr>
                      <m:t>=</m:t>
                    </m:r>
                    <m:r>
                      <a:rPr lang="es-MX" sz="2800" i="1">
                        <a:latin typeface="Cambria Math"/>
                      </a:rPr>
                      <m:t>𝑝</m:t>
                    </m:r>
                    <m:d>
                      <m:dPr>
                        <m:ctrlPr>
                          <a:rPr lang="es-MX" sz="2800" i="1">
                            <a:latin typeface="Cambria Math" panose="02040503050406030204" pitchFamily="18" charset="0"/>
                          </a:rPr>
                        </m:ctrlPr>
                      </m:dPr>
                      <m:e>
                        <m:r>
                          <a:rPr lang="es-MX" sz="2800" i="1">
                            <a:latin typeface="Cambria Math"/>
                          </a:rPr>
                          <m:t>1−</m:t>
                        </m:r>
                        <m:r>
                          <a:rPr lang="es-MX" sz="2800" i="1">
                            <a:latin typeface="Cambria Math"/>
                          </a:rPr>
                          <m:t>𝑝</m:t>
                        </m:r>
                      </m:e>
                    </m:d>
                    <m:r>
                      <a:rPr lang="es-MX" sz="2800" i="1">
                        <a:latin typeface="Cambria Math"/>
                      </a:rPr>
                      <m:t>=</m:t>
                    </m:r>
                    <m:r>
                      <a:rPr lang="es-MX" sz="2800" b="0" i="1" smtClean="0">
                        <a:latin typeface="Cambria Math"/>
                      </a:rPr>
                      <m:t>?</m:t>
                    </m:r>
                    <m:d>
                      <m:dPr>
                        <m:ctrlPr>
                          <a:rPr lang="es-MX" sz="2800" i="1">
                            <a:latin typeface="Cambria Math" panose="02040503050406030204" pitchFamily="18" charset="0"/>
                          </a:rPr>
                        </m:ctrlPr>
                      </m:dPr>
                      <m:e>
                        <m:r>
                          <a:rPr lang="es-MX" sz="2800" b="0" i="1" smtClean="0">
                            <a:latin typeface="Cambria Math"/>
                          </a:rPr>
                          <m:t>?</m:t>
                        </m:r>
                      </m:e>
                    </m:d>
                    <m:r>
                      <a:rPr lang="es-MX" sz="2800" i="1">
                        <a:latin typeface="Cambria Math"/>
                      </a:rPr>
                      <m:t>=</m:t>
                    </m:r>
                    <m:r>
                      <a:rPr lang="es-MX" sz="2800" b="0" i="1" smtClean="0">
                        <a:latin typeface="Cambria Math"/>
                      </a:rPr>
                      <m:t>?</m:t>
                    </m:r>
                  </m:oMath>
                </a14:m>
                <a:endParaRPr lang="es-MX" sz="2800"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blipFill rotWithShape="1">
                <a:blip r:embed="rId3"/>
                <a:stretch>
                  <a:fillRect l="-963" t="-1667" r="-963"/>
                </a:stretch>
              </a:blipFill>
            </p:spPr>
            <p:txBody>
              <a:bodyPr/>
              <a:lstStyle/>
              <a:p>
                <a:r>
                  <a:rPr lang="es-MX">
                    <a:noFill/>
                  </a:rPr>
                  <a:t> </a:t>
                </a:r>
              </a:p>
            </p:txBody>
          </p:sp>
        </mc:Fallback>
      </mc:AlternateContent>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91</a:t>
            </a:fld>
            <a:endParaRPr lang="es-ES"/>
          </a:p>
        </p:txBody>
      </p:sp>
    </p:spTree>
    <p:extLst>
      <p:ext uri="{BB962C8B-B14F-4D97-AF65-F5344CB8AC3E}">
        <p14:creationId xmlns:p14="http://schemas.microsoft.com/office/powerpoint/2010/main" val="304037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descr="http://epmghispanic.media.lionheartdms.com/img/croppedphotos/2015/03/13/taxes_pagando_impuestos_declaracion_de_impuestos_t750x550.jpg?626c74b6d570df44fd02ecca30244159e005ff34"/>
          <p:cNvPicPr>
            <a:picLocks noChangeAspect="1" noChangeArrowheads="1"/>
          </p:cNvPicPr>
          <p:nvPr/>
        </p:nvPicPr>
        <p:blipFill rotWithShape="1">
          <a:blip r:embed="rId2">
            <a:extLst>
              <a:ext uri="{28A0092B-C50C-407E-A947-70E740481C1C}">
                <a14:useLocalDpi xmlns:a14="http://schemas.microsoft.com/office/drawing/2010/main" val="0"/>
              </a:ext>
            </a:extLst>
          </a:blip>
          <a:srcRect t="18948"/>
          <a:stretch/>
        </p:blipFill>
        <p:spPr bwMode="auto">
          <a:xfrm>
            <a:off x="3275857" y="-20538"/>
            <a:ext cx="5357813" cy="2166956"/>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lstStyle/>
          <a:p>
            <a:r>
              <a:rPr lang="es-MX" dirty="0"/>
              <a:t>Ejercicio</a:t>
            </a:r>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a:solidFill>
                <a:schemeClr val="bg1"/>
              </a:solidFill>
            </p:spPr>
            <p:txBody>
              <a:bodyPr>
                <a:noAutofit/>
              </a:bodyPr>
              <a:lstStyle/>
              <a:p>
                <a:r>
                  <a:rPr lang="es-MX" dirty="0"/>
                  <a:t>Suponga que en cierta población un contribuyente cualquiera puede presentar su declaración mensual en ceros o reportando algún ingreso</a:t>
                </a:r>
              </a:p>
              <a:p>
                <a:r>
                  <a:rPr lang="es-MX" dirty="0"/>
                  <a:t>Suponga además que, históricamente, el 17% de los contribuyentes declara en cero en ese mes</a:t>
                </a:r>
              </a:p>
              <a:p>
                <a:r>
                  <a:rPr lang="es-MX" dirty="0"/>
                  <a:t>Sea X la variable aleatoria definida por</a:t>
                </a:r>
              </a:p>
              <a:p>
                <a:pPr marL="0" indent="0">
                  <a:buNone/>
                </a:pPr>
                <a14:m>
                  <m:oMathPara xmlns:m="http://schemas.openxmlformats.org/officeDocument/2006/math">
                    <m:oMathParaPr>
                      <m:jc m:val="centerGroup"/>
                    </m:oMathParaPr>
                    <m:oMath xmlns:m="http://schemas.openxmlformats.org/officeDocument/2006/math">
                      <m:r>
                        <a:rPr lang="es-MX" i="1">
                          <a:latin typeface="Cambria Math"/>
                          <a:sym typeface="Symbol"/>
                        </a:rPr>
                        <m:t>𝑋</m:t>
                      </m:r>
                      <m:r>
                        <a:rPr lang="es-MX" i="1">
                          <a:latin typeface="Cambria Math"/>
                          <a:sym typeface="Symbol"/>
                        </a:rPr>
                        <m:t>=</m:t>
                      </m:r>
                      <m:d>
                        <m:dPr>
                          <m:begChr m:val="{"/>
                          <m:endChr m:val=""/>
                          <m:ctrlPr>
                            <a:rPr lang="es-MX" i="1">
                              <a:latin typeface="Cambria Math" panose="02040503050406030204" pitchFamily="18" charset="0"/>
                              <a:sym typeface="Symbol"/>
                            </a:rPr>
                          </m:ctrlPr>
                        </m:dPr>
                        <m:e>
                          <m:m>
                            <m:mPr>
                              <m:mcs>
                                <m:mc>
                                  <m:mcPr>
                                    <m:count m:val="1"/>
                                    <m:mcJc m:val="center"/>
                                  </m:mcPr>
                                </m:mc>
                              </m:mcs>
                              <m:ctrlPr>
                                <a:rPr lang="es-MX" i="1">
                                  <a:latin typeface="Cambria Math" panose="02040503050406030204" pitchFamily="18" charset="0"/>
                                  <a:sym typeface="Symbol"/>
                                </a:rPr>
                              </m:ctrlPr>
                            </m:mPr>
                            <m:mr>
                              <m:e>
                                <m:r>
                                  <m:rPr>
                                    <m:brk m:alnAt="7"/>
                                  </m:rPr>
                                  <a:rPr lang="es-MX" i="1">
                                    <a:latin typeface="Cambria Math"/>
                                    <a:sym typeface="Symbol"/>
                                  </a:rPr>
                                  <m:t>0</m:t>
                                </m:r>
                                <m:r>
                                  <a:rPr lang="es-MX" i="1">
                                    <a:latin typeface="Cambria Math"/>
                                    <a:sym typeface="Symbol"/>
                                  </a:rPr>
                                  <m:t>,</m:t>
                                </m:r>
                                <m:r>
                                  <a:rPr lang="es-MX" b="0" i="1" smtClean="0">
                                    <a:latin typeface="Cambria Math"/>
                                    <a:sym typeface="Symbol"/>
                                  </a:rPr>
                                  <m:t>  </m:t>
                                </m:r>
                                <m:r>
                                  <a:rPr lang="es-MX" b="0" i="1" smtClean="0">
                                    <a:latin typeface="Cambria Math"/>
                                    <a:sym typeface="Symbol"/>
                                  </a:rPr>
                                  <m:t>𝑠𝑖</m:t>
                                </m:r>
                                <m:r>
                                  <a:rPr lang="es-MX" b="0" i="1" smtClean="0">
                                    <a:latin typeface="Cambria Math"/>
                                    <a:sym typeface="Symbol"/>
                                  </a:rPr>
                                  <m:t> </m:t>
                                </m:r>
                                <m:r>
                                  <a:rPr lang="es-MX" b="0" i="1" smtClean="0">
                                    <a:latin typeface="Cambria Math"/>
                                    <a:sym typeface="Symbol"/>
                                  </a:rPr>
                                  <m:t>𝑟𝑒𝑝𝑜𝑟𝑡𝑎</m:t>
                                </m:r>
                                <m:r>
                                  <a:rPr lang="es-MX" b="0" i="1" smtClean="0">
                                    <a:latin typeface="Cambria Math"/>
                                    <a:sym typeface="Symbol"/>
                                  </a:rPr>
                                  <m:t> </m:t>
                                </m:r>
                                <m:r>
                                  <a:rPr lang="es-MX" b="0" i="1" smtClean="0">
                                    <a:latin typeface="Cambria Math"/>
                                    <a:sym typeface="Symbol"/>
                                  </a:rPr>
                                  <m:t>𝑎𝑙𝑔</m:t>
                                </m:r>
                                <m:r>
                                  <a:rPr lang="es-MX" b="0" i="1" smtClean="0">
                                    <a:latin typeface="Cambria Math"/>
                                    <a:sym typeface="Symbol"/>
                                  </a:rPr>
                                  <m:t>ú</m:t>
                                </m:r>
                                <m:r>
                                  <a:rPr lang="es-MX" b="0" i="1" smtClean="0">
                                    <a:latin typeface="Cambria Math"/>
                                    <a:sym typeface="Symbol"/>
                                  </a:rPr>
                                  <m:t>𝑛</m:t>
                                </m:r>
                                <m:r>
                                  <a:rPr lang="es-MX" b="0" i="1" smtClean="0">
                                    <a:latin typeface="Cambria Math"/>
                                    <a:sym typeface="Symbol"/>
                                  </a:rPr>
                                  <m:t> </m:t>
                                </m:r>
                                <m:r>
                                  <a:rPr lang="es-MX" b="0" i="1" smtClean="0">
                                    <a:latin typeface="Cambria Math"/>
                                    <a:sym typeface="Symbol"/>
                                  </a:rPr>
                                  <m:t>𝑖𝑛𝑔𝑟𝑒𝑠𝑜</m:t>
                                </m:r>
                              </m:e>
                            </m:mr>
                            <m:mr>
                              <m:e>
                                <m:r>
                                  <a:rPr lang="es-MX" i="1">
                                    <a:latin typeface="Cambria Math"/>
                                    <a:sym typeface="Symbol"/>
                                  </a:rPr>
                                  <m:t>1, </m:t>
                                </m:r>
                                <m:r>
                                  <a:rPr lang="es-MX" b="0" i="1" smtClean="0">
                                    <a:latin typeface="Cambria Math"/>
                                    <a:sym typeface="Symbol"/>
                                  </a:rPr>
                                  <m:t>  </m:t>
                                </m:r>
                                <m:r>
                                  <a:rPr lang="es-MX" b="0" i="1" smtClean="0">
                                    <a:latin typeface="Cambria Math"/>
                                    <a:sym typeface="Symbol"/>
                                  </a:rPr>
                                  <m:t>𝑠𝑖</m:t>
                                </m:r>
                                <m:r>
                                  <a:rPr lang="es-MX" b="0" i="1" smtClean="0">
                                    <a:latin typeface="Cambria Math"/>
                                    <a:sym typeface="Symbol"/>
                                  </a:rPr>
                                  <m:t> </m:t>
                                </m:r>
                                <m:r>
                                  <a:rPr lang="es-MX" b="0" i="1" smtClean="0">
                                    <a:latin typeface="Cambria Math"/>
                                    <a:sym typeface="Symbol"/>
                                  </a:rPr>
                                  <m:t>𝑑𝑒𝑐𝑙𝑎𝑟𝑎</m:t>
                                </m:r>
                                <m:r>
                                  <a:rPr lang="es-MX" b="0" i="1" smtClean="0">
                                    <a:latin typeface="Cambria Math"/>
                                    <a:sym typeface="Symbol"/>
                                  </a:rPr>
                                  <m:t> </m:t>
                                </m:r>
                                <m:r>
                                  <a:rPr lang="es-MX" b="0" i="1" smtClean="0">
                                    <a:latin typeface="Cambria Math"/>
                                    <a:sym typeface="Symbol"/>
                                  </a:rPr>
                                  <m:t>𝑒𝑛</m:t>
                                </m:r>
                                <m:r>
                                  <a:rPr lang="es-MX" b="0" i="1" smtClean="0">
                                    <a:latin typeface="Cambria Math"/>
                                    <a:sym typeface="Symbol"/>
                                  </a:rPr>
                                  <m:t> </m:t>
                                </m:r>
                                <m:r>
                                  <a:rPr lang="es-MX" b="0" i="1" smtClean="0">
                                    <a:latin typeface="Cambria Math"/>
                                    <a:sym typeface="Symbol"/>
                                  </a:rPr>
                                  <m:t>𝑐𝑒𝑟𝑜</m:t>
                                </m:r>
                              </m:e>
                            </m:mr>
                          </m:m>
                        </m:e>
                      </m:d>
                    </m:oMath>
                  </m:oMathPara>
                </a14:m>
                <a:endParaRPr lang="es-MX"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blipFill rotWithShape="1">
                <a:blip r:embed="rId3"/>
                <a:stretch>
                  <a:fillRect l="-593" t="-1167"/>
                </a:stretch>
              </a:blipFill>
            </p:spPr>
            <p:txBody>
              <a:bodyPr/>
              <a:lstStyle/>
              <a:p>
                <a:r>
                  <a:rPr lang="es-MX">
                    <a:noFill/>
                  </a:rPr>
                  <a:t> </a:t>
                </a:r>
              </a:p>
            </p:txBody>
          </p:sp>
        </mc:Fallback>
      </mc:AlternateContent>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92</a:t>
            </a:fld>
            <a:endParaRPr lang="es-ES" dirty="0"/>
          </a:p>
        </p:txBody>
      </p:sp>
    </p:spTree>
    <p:extLst>
      <p:ext uri="{BB962C8B-B14F-4D97-AF65-F5344CB8AC3E}">
        <p14:creationId xmlns:p14="http://schemas.microsoft.com/office/powerpoint/2010/main" val="2255745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descr="http://epmghispanic.media.lionheartdms.com/img/croppedphotos/2015/03/13/taxes_pagando_impuestos_declaracion_de_impuestos_t750x550.jpg?626c74b6d570df44fd02ecca30244159e005ff34"/>
          <p:cNvPicPr>
            <a:picLocks noChangeAspect="1" noChangeArrowheads="1"/>
          </p:cNvPicPr>
          <p:nvPr/>
        </p:nvPicPr>
        <p:blipFill rotWithShape="1">
          <a:blip r:embed="rId2">
            <a:extLst>
              <a:ext uri="{28A0092B-C50C-407E-A947-70E740481C1C}">
                <a14:useLocalDpi xmlns:a14="http://schemas.microsoft.com/office/drawing/2010/main" val="0"/>
              </a:ext>
            </a:extLst>
          </a:blip>
          <a:srcRect t="18948"/>
          <a:stretch/>
        </p:blipFill>
        <p:spPr bwMode="auto">
          <a:xfrm>
            <a:off x="3275857" y="-20538"/>
            <a:ext cx="5357813" cy="2166956"/>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lstStyle/>
          <a:p>
            <a:r>
              <a:rPr lang="es-MX" dirty="0"/>
              <a:t>Ejercicio</a:t>
            </a:r>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a:solidFill>
                <a:schemeClr val="bg1"/>
              </a:solidFill>
            </p:spPr>
            <p:txBody>
              <a:bodyPr>
                <a:noAutofit/>
              </a:bodyPr>
              <a:lstStyle/>
              <a:p>
                <a:r>
                  <a:rPr lang="es-MX" sz="2800" dirty="0"/>
                  <a:t>Entonces </a:t>
                </a:r>
                <a14:m>
                  <m:oMath xmlns:m="http://schemas.openxmlformats.org/officeDocument/2006/math">
                    <m:r>
                      <a:rPr lang="es-MX" sz="2800" i="1">
                        <a:latin typeface="Cambria Math"/>
                      </a:rPr>
                      <m:t>𝑋</m:t>
                    </m:r>
                    <m:r>
                      <a:rPr lang="es-MX" sz="2800" i="1">
                        <a:latin typeface="Cambria Math"/>
                        <a:ea typeface="Cambria Math"/>
                      </a:rPr>
                      <m:t>~</m:t>
                    </m:r>
                    <m:r>
                      <a:rPr lang="es-MX" sz="2800" i="1">
                        <a:latin typeface="Cambria Math"/>
                        <a:ea typeface="Cambria Math"/>
                      </a:rPr>
                      <m:t>𝐵𝑒𝑟</m:t>
                    </m:r>
                    <m:d>
                      <m:dPr>
                        <m:ctrlPr>
                          <a:rPr lang="es-MX" sz="2800" i="1">
                            <a:latin typeface="Cambria Math" panose="02040503050406030204" pitchFamily="18" charset="0"/>
                            <a:ea typeface="Cambria Math"/>
                          </a:rPr>
                        </m:ctrlPr>
                      </m:dPr>
                      <m:e>
                        <m:r>
                          <a:rPr lang="es-MX" sz="2800" b="0" i="1" smtClean="0">
                            <a:latin typeface="Cambria Math"/>
                            <a:ea typeface="Cambria Math"/>
                          </a:rPr>
                          <m:t>0.17</m:t>
                        </m:r>
                      </m:e>
                    </m:d>
                  </m:oMath>
                </a14:m>
                <a:r>
                  <a:rPr lang="es-MX" sz="2800" dirty="0"/>
                  <a:t>, así que su </a:t>
                </a:r>
                <a:r>
                  <a:rPr lang="es-MX" sz="2800" dirty="0" err="1"/>
                  <a:t>fmp</a:t>
                </a:r>
                <a:r>
                  <a:rPr lang="es-MX" sz="2800" dirty="0"/>
                  <a:t> es</a:t>
                </a:r>
              </a:p>
              <a:p>
                <a:pPr marL="0" indent="0">
                  <a:buNone/>
                </a:pPr>
                <a14:m>
                  <m:oMathPara xmlns:m="http://schemas.openxmlformats.org/officeDocument/2006/math">
                    <m:oMathParaPr>
                      <m:jc m:val="centerGroup"/>
                    </m:oMathParaPr>
                    <m:oMath xmlns:m="http://schemas.openxmlformats.org/officeDocument/2006/math">
                      <m:r>
                        <a:rPr lang="es-MX" sz="2800" i="1">
                          <a:latin typeface="Cambria Math"/>
                        </a:rPr>
                        <m:t>𝑃</m:t>
                      </m:r>
                      <m:d>
                        <m:dPr>
                          <m:ctrlPr>
                            <a:rPr lang="es-MX" sz="2800" i="1">
                              <a:latin typeface="Cambria Math" panose="02040503050406030204" pitchFamily="18" charset="0"/>
                            </a:rPr>
                          </m:ctrlPr>
                        </m:dPr>
                        <m:e>
                          <m:r>
                            <a:rPr lang="es-MX" sz="2800" i="1">
                              <a:latin typeface="Cambria Math"/>
                            </a:rPr>
                            <m:t>𝑋</m:t>
                          </m:r>
                          <m:r>
                            <a:rPr lang="es-MX" sz="2800" i="1">
                              <a:latin typeface="Cambria Math"/>
                            </a:rPr>
                            <m:t>=</m:t>
                          </m:r>
                          <m:r>
                            <a:rPr lang="es-MX" sz="2800" i="1">
                              <a:latin typeface="Cambria Math"/>
                            </a:rPr>
                            <m:t>𝑥</m:t>
                          </m:r>
                        </m:e>
                      </m:d>
                      <m:r>
                        <a:rPr lang="es-MX" sz="2800" i="1">
                          <a:latin typeface="Cambria Math"/>
                        </a:rPr>
                        <m:t>=</m:t>
                      </m:r>
                      <m:sSup>
                        <m:sSupPr>
                          <m:ctrlPr>
                            <a:rPr lang="es-MX" sz="2800" i="1">
                              <a:latin typeface="Cambria Math" panose="02040503050406030204" pitchFamily="18" charset="0"/>
                            </a:rPr>
                          </m:ctrlPr>
                        </m:sSupPr>
                        <m:e>
                          <m:r>
                            <a:rPr lang="es-MX" sz="2800" b="0" i="1" smtClean="0">
                              <a:latin typeface="Cambria Math"/>
                            </a:rPr>
                            <m:t>0.17</m:t>
                          </m:r>
                        </m:e>
                        <m:sup>
                          <m:r>
                            <a:rPr lang="es-MX" sz="2800" i="1">
                              <a:latin typeface="Cambria Math"/>
                            </a:rPr>
                            <m:t>𝑥</m:t>
                          </m:r>
                        </m:sup>
                      </m:sSup>
                      <m:sSup>
                        <m:sSupPr>
                          <m:ctrlPr>
                            <a:rPr lang="es-MX" sz="2800" i="1">
                              <a:latin typeface="Cambria Math" panose="02040503050406030204" pitchFamily="18" charset="0"/>
                            </a:rPr>
                          </m:ctrlPr>
                        </m:sSupPr>
                        <m:e>
                          <m:r>
                            <a:rPr lang="es-MX" sz="2800" b="0" i="1" smtClean="0">
                              <a:latin typeface="Cambria Math"/>
                            </a:rPr>
                            <m:t>0.83</m:t>
                          </m:r>
                        </m:e>
                        <m:sup>
                          <m:r>
                            <a:rPr lang="es-MX" sz="2800" i="1">
                              <a:latin typeface="Cambria Math"/>
                            </a:rPr>
                            <m:t>1−</m:t>
                          </m:r>
                          <m:r>
                            <a:rPr lang="es-MX" sz="2800" i="1">
                              <a:latin typeface="Cambria Math"/>
                            </a:rPr>
                            <m:t>𝑥</m:t>
                          </m:r>
                        </m:sup>
                      </m:sSup>
                      <m:r>
                        <a:rPr lang="es-MX" sz="2800" i="1">
                          <a:latin typeface="Cambria Math"/>
                        </a:rPr>
                        <m:t>;</m:t>
                      </m:r>
                      <m:r>
                        <a:rPr lang="es-MX" sz="2800" i="1">
                          <a:latin typeface="Cambria Math"/>
                        </a:rPr>
                        <m:t>𝑥</m:t>
                      </m:r>
                      <m:r>
                        <a:rPr lang="es-MX" sz="2800" i="1">
                          <a:latin typeface="Cambria Math"/>
                        </a:rPr>
                        <m:t>=0,1</m:t>
                      </m:r>
                    </m:oMath>
                  </m:oMathPara>
                </a14:m>
                <a:endParaRPr lang="es-MX" sz="2800" dirty="0"/>
              </a:p>
              <a:p>
                <a:r>
                  <a:rPr lang="es-MX" sz="2800" dirty="0"/>
                  <a:t>El valor esperado de X es </a:t>
                </a:r>
                <a14:m>
                  <m:oMath xmlns:m="http://schemas.openxmlformats.org/officeDocument/2006/math">
                    <m:r>
                      <a:rPr lang="es-MX" sz="2800" i="1">
                        <a:latin typeface="Cambria Math"/>
                      </a:rPr>
                      <m:t>𝐸</m:t>
                    </m:r>
                    <m:d>
                      <m:dPr>
                        <m:ctrlPr>
                          <a:rPr lang="es-MX" sz="2800" i="1">
                            <a:latin typeface="Cambria Math" panose="02040503050406030204" pitchFamily="18" charset="0"/>
                          </a:rPr>
                        </m:ctrlPr>
                      </m:dPr>
                      <m:e>
                        <m:r>
                          <a:rPr lang="es-MX" sz="2800" i="1">
                            <a:latin typeface="Cambria Math"/>
                          </a:rPr>
                          <m:t>𝑋</m:t>
                        </m:r>
                      </m:e>
                    </m:d>
                    <m:r>
                      <a:rPr lang="es-MX" sz="2800" i="1">
                        <a:latin typeface="Cambria Math"/>
                      </a:rPr>
                      <m:t>=</m:t>
                    </m:r>
                    <m:r>
                      <a:rPr lang="es-MX" sz="2800" i="1">
                        <a:latin typeface="Cambria Math"/>
                      </a:rPr>
                      <m:t>𝑝</m:t>
                    </m:r>
                    <m:r>
                      <a:rPr lang="es-MX" sz="2800" i="1">
                        <a:latin typeface="Cambria Math"/>
                      </a:rPr>
                      <m:t>=0.17</m:t>
                    </m:r>
                  </m:oMath>
                </a14:m>
                <a:endParaRPr lang="es-MX" sz="2800" dirty="0"/>
              </a:p>
              <a:p>
                <a:r>
                  <a:rPr lang="es-MX" sz="2800" dirty="0"/>
                  <a:t>La varianza de X es </a:t>
                </a:r>
                <a14:m>
                  <m:oMath xmlns:m="http://schemas.openxmlformats.org/officeDocument/2006/math">
                    <m:r>
                      <a:rPr lang="es-MX" sz="2800" i="1">
                        <a:latin typeface="Cambria Math"/>
                      </a:rPr>
                      <m:t>𝑉𝑎𝑟</m:t>
                    </m:r>
                    <m:d>
                      <m:dPr>
                        <m:ctrlPr>
                          <a:rPr lang="es-MX" sz="2800" i="1">
                            <a:latin typeface="Cambria Math" panose="02040503050406030204" pitchFamily="18" charset="0"/>
                          </a:rPr>
                        </m:ctrlPr>
                      </m:dPr>
                      <m:e>
                        <m:r>
                          <a:rPr lang="es-MX" sz="2800" i="1">
                            <a:latin typeface="Cambria Math"/>
                          </a:rPr>
                          <m:t>𝑋</m:t>
                        </m:r>
                      </m:e>
                    </m:d>
                    <m:r>
                      <a:rPr lang="es-MX" sz="2800" i="1">
                        <a:latin typeface="Cambria Math"/>
                      </a:rPr>
                      <m:t>=</m:t>
                    </m:r>
                    <m:r>
                      <a:rPr lang="es-MX" sz="2800" i="1">
                        <a:latin typeface="Cambria Math"/>
                      </a:rPr>
                      <m:t>𝑝</m:t>
                    </m:r>
                    <m:d>
                      <m:dPr>
                        <m:ctrlPr>
                          <a:rPr lang="es-MX" sz="2800" i="1">
                            <a:latin typeface="Cambria Math" panose="02040503050406030204" pitchFamily="18" charset="0"/>
                          </a:rPr>
                        </m:ctrlPr>
                      </m:dPr>
                      <m:e>
                        <m:r>
                          <a:rPr lang="es-MX" sz="2800" i="1">
                            <a:latin typeface="Cambria Math"/>
                          </a:rPr>
                          <m:t>1−</m:t>
                        </m:r>
                        <m:r>
                          <a:rPr lang="es-MX" sz="2800" i="1">
                            <a:latin typeface="Cambria Math"/>
                          </a:rPr>
                          <m:t>𝑝</m:t>
                        </m:r>
                      </m:e>
                    </m:d>
                    <m:r>
                      <a:rPr lang="es-MX" sz="2800" i="1">
                        <a:latin typeface="Cambria Math"/>
                      </a:rPr>
                      <m:t>=</m:t>
                    </m:r>
                    <m:r>
                      <a:rPr lang="es-MX" sz="2800" b="0" i="1" smtClean="0">
                        <a:latin typeface="Cambria Math"/>
                      </a:rPr>
                      <m:t>0.17</m:t>
                    </m:r>
                    <m:d>
                      <m:dPr>
                        <m:ctrlPr>
                          <a:rPr lang="es-MX" sz="2800" i="1">
                            <a:latin typeface="Cambria Math" panose="02040503050406030204" pitchFamily="18" charset="0"/>
                          </a:rPr>
                        </m:ctrlPr>
                      </m:dPr>
                      <m:e>
                        <m:r>
                          <a:rPr lang="es-MX" sz="2800" b="0" i="1" smtClean="0">
                            <a:latin typeface="Cambria Math"/>
                          </a:rPr>
                          <m:t>0.83</m:t>
                        </m:r>
                      </m:e>
                    </m:d>
                    <m:r>
                      <a:rPr lang="es-MX" sz="2800" i="1">
                        <a:latin typeface="Cambria Math"/>
                      </a:rPr>
                      <m:t>=</m:t>
                    </m:r>
                    <m:r>
                      <a:rPr lang="es-MX" sz="2800" b="0" i="1" smtClean="0">
                        <a:latin typeface="Cambria Math"/>
                      </a:rPr>
                      <m:t>0.1411</m:t>
                    </m:r>
                  </m:oMath>
                </a14:m>
                <a:endParaRPr lang="es-MX" sz="2800"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blipFill rotWithShape="1">
                <a:blip r:embed="rId3"/>
                <a:stretch>
                  <a:fillRect l="-963" t="-1667"/>
                </a:stretch>
              </a:blipFill>
            </p:spPr>
            <p:txBody>
              <a:bodyPr/>
              <a:lstStyle/>
              <a:p>
                <a:r>
                  <a:rPr lang="es-MX">
                    <a:noFill/>
                  </a:rPr>
                  <a:t> </a:t>
                </a:r>
              </a:p>
            </p:txBody>
          </p:sp>
        </mc:Fallback>
      </mc:AlternateContent>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93</a:t>
            </a:fld>
            <a:endParaRPr lang="es-ES" dirty="0"/>
          </a:p>
        </p:txBody>
      </p:sp>
    </p:spTree>
    <p:extLst>
      <p:ext uri="{BB962C8B-B14F-4D97-AF65-F5344CB8AC3E}">
        <p14:creationId xmlns:p14="http://schemas.microsoft.com/office/powerpoint/2010/main" val="2255745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descr="http://4f20lz3r4bii3yfqutfxz0o17ou.wpengine.netdna-cdn.com/wp-content/uploads/2013/11/patient-psychotherapy3-595x24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7122" y="-3393"/>
            <a:ext cx="4250531" cy="1285875"/>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lstStyle/>
          <a:p>
            <a:r>
              <a:rPr lang="es-MX" dirty="0"/>
              <a:t>Ejercicio</a:t>
            </a:r>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a:solidFill>
                <a:schemeClr val="bg1"/>
              </a:solidFill>
            </p:spPr>
            <p:txBody>
              <a:bodyPr>
                <a:noAutofit/>
              </a:bodyPr>
              <a:lstStyle/>
              <a:p>
                <a:r>
                  <a:rPr lang="es-MX" dirty="0"/>
                  <a:t>Suponga que en cierta población un paciente cualquiera puede presentar o no presentar cierta condición psicológica</a:t>
                </a:r>
              </a:p>
              <a:p>
                <a:r>
                  <a:rPr lang="es-MX" dirty="0"/>
                  <a:t>Suponga además que, históricamente, el 17% de los pacientes tiene dicha condición</a:t>
                </a:r>
              </a:p>
              <a:p>
                <a:r>
                  <a:rPr lang="es-MX" dirty="0"/>
                  <a:t>Sea X la variable aleatoria definida por</a:t>
                </a:r>
              </a:p>
              <a:p>
                <a:pPr marL="0" indent="0">
                  <a:buNone/>
                </a:pPr>
                <a14:m>
                  <m:oMathPara xmlns:m="http://schemas.openxmlformats.org/officeDocument/2006/math">
                    <m:oMathParaPr>
                      <m:jc m:val="centerGroup"/>
                    </m:oMathParaPr>
                    <m:oMath xmlns:m="http://schemas.openxmlformats.org/officeDocument/2006/math">
                      <m:r>
                        <a:rPr lang="es-MX" i="1">
                          <a:latin typeface="Cambria Math"/>
                          <a:sym typeface="Symbol"/>
                        </a:rPr>
                        <m:t>𝑋</m:t>
                      </m:r>
                      <m:r>
                        <a:rPr lang="es-MX" i="1">
                          <a:latin typeface="Cambria Math"/>
                          <a:sym typeface="Symbol"/>
                        </a:rPr>
                        <m:t>=</m:t>
                      </m:r>
                      <m:d>
                        <m:dPr>
                          <m:begChr m:val="{"/>
                          <m:endChr m:val=""/>
                          <m:ctrlPr>
                            <a:rPr lang="es-MX" i="1">
                              <a:latin typeface="Cambria Math" panose="02040503050406030204" pitchFamily="18" charset="0"/>
                              <a:sym typeface="Symbol"/>
                            </a:rPr>
                          </m:ctrlPr>
                        </m:dPr>
                        <m:e>
                          <m:m>
                            <m:mPr>
                              <m:mcs>
                                <m:mc>
                                  <m:mcPr>
                                    <m:count m:val="1"/>
                                    <m:mcJc m:val="center"/>
                                  </m:mcPr>
                                </m:mc>
                              </m:mcs>
                              <m:ctrlPr>
                                <a:rPr lang="es-MX" i="1">
                                  <a:latin typeface="Cambria Math" panose="02040503050406030204" pitchFamily="18" charset="0"/>
                                  <a:sym typeface="Symbol"/>
                                </a:rPr>
                              </m:ctrlPr>
                            </m:mPr>
                            <m:mr>
                              <m:e>
                                <m:r>
                                  <m:rPr>
                                    <m:brk m:alnAt="7"/>
                                  </m:rPr>
                                  <a:rPr lang="es-MX" i="1">
                                    <a:latin typeface="Cambria Math"/>
                                    <a:sym typeface="Symbol"/>
                                  </a:rPr>
                                  <m:t>0</m:t>
                                </m:r>
                                <m:r>
                                  <a:rPr lang="es-MX" i="1">
                                    <a:latin typeface="Cambria Math"/>
                                    <a:sym typeface="Symbol"/>
                                  </a:rPr>
                                  <m:t>,</m:t>
                                </m:r>
                                <m:r>
                                  <a:rPr lang="es-MX" b="0" i="1" smtClean="0">
                                    <a:latin typeface="Cambria Math"/>
                                    <a:sym typeface="Symbol"/>
                                  </a:rPr>
                                  <m:t>  </m:t>
                                </m:r>
                                <m:r>
                                  <a:rPr lang="es-MX" b="0" i="1" smtClean="0">
                                    <a:latin typeface="Cambria Math"/>
                                    <a:sym typeface="Symbol"/>
                                  </a:rPr>
                                  <m:t>𝑠𝑖</m:t>
                                </m:r>
                                <m:r>
                                  <a:rPr lang="es-MX" b="0" i="1" smtClean="0">
                                    <a:latin typeface="Cambria Math"/>
                                    <a:sym typeface="Symbol"/>
                                  </a:rPr>
                                  <m:t> </m:t>
                                </m:r>
                                <m:r>
                                  <a:rPr lang="es-MX" b="0" i="1" smtClean="0">
                                    <a:latin typeface="Cambria Math"/>
                                    <a:sym typeface="Symbol"/>
                                  </a:rPr>
                                  <m:t>𝑛𝑜</m:t>
                                </m:r>
                                <m:r>
                                  <a:rPr lang="es-MX" b="0" i="1" smtClean="0">
                                    <a:latin typeface="Cambria Math"/>
                                    <a:sym typeface="Symbol"/>
                                  </a:rPr>
                                  <m:t> </m:t>
                                </m:r>
                                <m:r>
                                  <a:rPr lang="es-MX" b="0" i="1" smtClean="0">
                                    <a:latin typeface="Cambria Math"/>
                                    <a:sym typeface="Symbol"/>
                                  </a:rPr>
                                  <m:t>𝑡𝑖𝑒𝑛𝑒</m:t>
                                </m:r>
                                <m:r>
                                  <a:rPr lang="es-MX" b="0" i="1" smtClean="0">
                                    <a:latin typeface="Cambria Math"/>
                                    <a:sym typeface="Symbol"/>
                                  </a:rPr>
                                  <m:t> </m:t>
                                </m:r>
                                <m:r>
                                  <a:rPr lang="es-MX" b="0" i="1" smtClean="0">
                                    <a:latin typeface="Cambria Math"/>
                                    <a:sym typeface="Symbol"/>
                                  </a:rPr>
                                  <m:t>𝑙𝑎</m:t>
                                </m:r>
                                <m:r>
                                  <a:rPr lang="es-MX" b="0" i="1" smtClean="0">
                                    <a:latin typeface="Cambria Math"/>
                                    <a:sym typeface="Symbol"/>
                                  </a:rPr>
                                  <m:t> </m:t>
                                </m:r>
                                <m:r>
                                  <a:rPr lang="es-MX" b="0" i="1" smtClean="0">
                                    <a:latin typeface="Cambria Math"/>
                                    <a:sym typeface="Symbol"/>
                                  </a:rPr>
                                  <m:t>𝑐𝑜𝑛𝑑𝑖𝑐𝑖</m:t>
                                </m:r>
                                <m:r>
                                  <a:rPr lang="es-MX" b="0" i="1" smtClean="0">
                                    <a:latin typeface="Cambria Math"/>
                                    <a:sym typeface="Symbol"/>
                                  </a:rPr>
                                  <m:t>ó</m:t>
                                </m:r>
                                <m:r>
                                  <a:rPr lang="es-MX" b="0" i="1" smtClean="0">
                                    <a:latin typeface="Cambria Math"/>
                                    <a:sym typeface="Symbol"/>
                                  </a:rPr>
                                  <m:t>𝑛</m:t>
                                </m:r>
                              </m:e>
                            </m:mr>
                            <m:mr>
                              <m:e>
                                <m:r>
                                  <a:rPr lang="es-MX" i="1">
                                    <a:latin typeface="Cambria Math"/>
                                    <a:sym typeface="Symbol"/>
                                  </a:rPr>
                                  <m:t>1, </m:t>
                                </m:r>
                                <m:r>
                                  <a:rPr lang="es-MX" b="0" i="1" smtClean="0">
                                    <a:latin typeface="Cambria Math"/>
                                    <a:sym typeface="Symbol"/>
                                  </a:rPr>
                                  <m:t>  </m:t>
                                </m:r>
                                <m:r>
                                  <a:rPr lang="es-MX" b="0" i="1" smtClean="0">
                                    <a:latin typeface="Cambria Math"/>
                                    <a:sym typeface="Symbol"/>
                                  </a:rPr>
                                  <m:t>𝑠𝑖</m:t>
                                </m:r>
                                <m:r>
                                  <a:rPr lang="es-MX" b="0" i="1" smtClean="0">
                                    <a:latin typeface="Cambria Math"/>
                                    <a:sym typeface="Symbol"/>
                                  </a:rPr>
                                  <m:t> </m:t>
                                </m:r>
                                <m:r>
                                  <a:rPr lang="es-MX" b="0" i="1" smtClean="0">
                                    <a:latin typeface="Cambria Math"/>
                                    <a:sym typeface="Symbol"/>
                                  </a:rPr>
                                  <m:t>𝑡𝑖𝑒𝑛𝑒</m:t>
                                </m:r>
                                <m:r>
                                  <a:rPr lang="es-MX" b="0" i="1" smtClean="0">
                                    <a:latin typeface="Cambria Math"/>
                                    <a:sym typeface="Symbol"/>
                                  </a:rPr>
                                  <m:t> </m:t>
                                </m:r>
                                <m:r>
                                  <a:rPr lang="es-MX" b="0" i="1" smtClean="0">
                                    <a:latin typeface="Cambria Math"/>
                                    <a:sym typeface="Symbol"/>
                                  </a:rPr>
                                  <m:t>𝑙𝑎</m:t>
                                </m:r>
                                <m:r>
                                  <a:rPr lang="es-MX" b="0" i="1" smtClean="0">
                                    <a:latin typeface="Cambria Math"/>
                                    <a:sym typeface="Symbol"/>
                                  </a:rPr>
                                  <m:t> </m:t>
                                </m:r>
                                <m:r>
                                  <a:rPr lang="es-MX" b="0" i="1" smtClean="0">
                                    <a:latin typeface="Cambria Math"/>
                                    <a:sym typeface="Symbol"/>
                                  </a:rPr>
                                  <m:t>𝑐𝑜𝑛𝑑𝑖𝑐𝑖</m:t>
                                </m:r>
                                <m:r>
                                  <a:rPr lang="es-MX" b="0" i="1" smtClean="0">
                                    <a:latin typeface="Cambria Math"/>
                                    <a:sym typeface="Symbol"/>
                                  </a:rPr>
                                  <m:t>ó</m:t>
                                </m:r>
                                <m:r>
                                  <a:rPr lang="es-MX" b="0" i="1" smtClean="0">
                                    <a:latin typeface="Cambria Math"/>
                                    <a:sym typeface="Symbol"/>
                                  </a:rPr>
                                  <m:t>𝑛</m:t>
                                </m:r>
                              </m:e>
                            </m:mr>
                          </m:m>
                        </m:e>
                      </m:d>
                    </m:oMath>
                  </m:oMathPara>
                </a14:m>
                <a:endParaRPr lang="es-MX"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blipFill rotWithShape="1">
                <a:blip r:embed="rId3"/>
                <a:stretch>
                  <a:fillRect l="-593" t="-1167"/>
                </a:stretch>
              </a:blipFill>
            </p:spPr>
            <p:txBody>
              <a:bodyPr/>
              <a:lstStyle/>
              <a:p>
                <a:r>
                  <a:rPr lang="es-MX">
                    <a:noFill/>
                  </a:rPr>
                  <a:t> </a:t>
                </a:r>
              </a:p>
            </p:txBody>
          </p:sp>
        </mc:Fallback>
      </mc:AlternateContent>
      <p:sp>
        <p:nvSpPr>
          <p:cNvPr id="4" name="3 Marcador de fecha"/>
          <p:cNvSpPr>
            <a:spLocks noGrp="1"/>
          </p:cNvSpPr>
          <p:nvPr>
            <p:ph type="dt" sz="half" idx="10"/>
          </p:nvPr>
        </p:nvSpPr>
        <p:spPr/>
        <p:txBody>
          <a:bodyPr/>
          <a:lstStyle/>
          <a:p>
            <a:r>
              <a:rPr lang="es-MX"/>
              <a:t>v2.5:1016</a:t>
            </a:r>
            <a:endParaRPr lang="es-ES" dirty="0"/>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94</a:t>
            </a:fld>
            <a:endParaRPr lang="es-ES"/>
          </a:p>
        </p:txBody>
      </p:sp>
    </p:spTree>
    <p:extLst>
      <p:ext uri="{BB962C8B-B14F-4D97-AF65-F5344CB8AC3E}">
        <p14:creationId xmlns:p14="http://schemas.microsoft.com/office/powerpoint/2010/main" val="1379990621"/>
      </p:ext>
    </p:extLst>
  </p:cSld>
  <p:clrMapOvr>
    <a:masterClrMapping/>
  </p:clrMapOvr>
  <p:transition spd="slow">
    <p:cover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descr="http://4f20lz3r4bii3yfqutfxz0o17ou.wpengine.netdna-cdn.com/wp-content/uploads/2013/11/patient-psychotherapy3-595x24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7122" y="-3393"/>
            <a:ext cx="4250531" cy="1285875"/>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lstStyle/>
          <a:p>
            <a:r>
              <a:rPr lang="es-MX" dirty="0"/>
              <a:t>Ejercicio</a:t>
            </a:r>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a:solidFill>
                <a:schemeClr val="bg1"/>
              </a:solidFill>
            </p:spPr>
            <p:txBody>
              <a:bodyPr>
                <a:noAutofit/>
              </a:bodyPr>
              <a:lstStyle/>
              <a:p>
                <a:r>
                  <a:rPr lang="es-MX" sz="2800" dirty="0"/>
                  <a:t>Entonces </a:t>
                </a:r>
                <a14:m>
                  <m:oMath xmlns:m="http://schemas.openxmlformats.org/officeDocument/2006/math">
                    <m:r>
                      <a:rPr lang="es-MX" sz="2800" i="1">
                        <a:latin typeface="Cambria Math"/>
                      </a:rPr>
                      <m:t>𝑋</m:t>
                    </m:r>
                    <m:r>
                      <a:rPr lang="es-MX" sz="2800" i="1">
                        <a:latin typeface="Cambria Math"/>
                        <a:ea typeface="Cambria Math"/>
                      </a:rPr>
                      <m:t>~</m:t>
                    </m:r>
                    <m:r>
                      <a:rPr lang="es-MX" sz="2800" i="1">
                        <a:latin typeface="Cambria Math"/>
                        <a:ea typeface="Cambria Math"/>
                      </a:rPr>
                      <m:t>𝐵𝑒𝑟</m:t>
                    </m:r>
                    <m:d>
                      <m:dPr>
                        <m:ctrlPr>
                          <a:rPr lang="es-MX" sz="2800" i="1">
                            <a:latin typeface="Cambria Math" panose="02040503050406030204" pitchFamily="18" charset="0"/>
                            <a:ea typeface="Cambria Math"/>
                          </a:rPr>
                        </m:ctrlPr>
                      </m:dPr>
                      <m:e>
                        <m:r>
                          <a:rPr lang="es-MX" sz="2800" b="0" i="1" smtClean="0">
                            <a:latin typeface="Cambria Math"/>
                            <a:ea typeface="Cambria Math"/>
                          </a:rPr>
                          <m:t>?</m:t>
                        </m:r>
                      </m:e>
                    </m:d>
                  </m:oMath>
                </a14:m>
                <a:r>
                  <a:rPr lang="es-MX" sz="2800" dirty="0"/>
                  <a:t>, así que su función de masa de probabilidad es</a:t>
                </a:r>
              </a:p>
              <a:p>
                <a14:m>
                  <m:oMath xmlns:m="http://schemas.openxmlformats.org/officeDocument/2006/math">
                    <m:r>
                      <a:rPr lang="es-MX" sz="2800" i="1">
                        <a:latin typeface="Cambria Math"/>
                      </a:rPr>
                      <m:t>𝑃</m:t>
                    </m:r>
                    <m:d>
                      <m:dPr>
                        <m:ctrlPr>
                          <a:rPr lang="es-MX" sz="2800" i="1">
                            <a:latin typeface="Cambria Math" panose="02040503050406030204" pitchFamily="18" charset="0"/>
                          </a:rPr>
                        </m:ctrlPr>
                      </m:dPr>
                      <m:e>
                        <m:r>
                          <a:rPr lang="es-MX" sz="2800" i="1">
                            <a:latin typeface="Cambria Math"/>
                          </a:rPr>
                          <m:t>𝑋</m:t>
                        </m:r>
                        <m:r>
                          <a:rPr lang="es-MX" sz="2800" i="1">
                            <a:latin typeface="Cambria Math"/>
                          </a:rPr>
                          <m:t>=</m:t>
                        </m:r>
                        <m:r>
                          <a:rPr lang="es-MX" sz="2800" i="1">
                            <a:latin typeface="Cambria Math"/>
                          </a:rPr>
                          <m:t>𝑥</m:t>
                        </m:r>
                      </m:e>
                    </m:d>
                    <m:r>
                      <a:rPr lang="es-MX" sz="2800" i="1">
                        <a:latin typeface="Cambria Math"/>
                      </a:rPr>
                      <m:t>=</m:t>
                    </m:r>
                    <m:sSup>
                      <m:sSupPr>
                        <m:ctrlPr>
                          <a:rPr lang="es-MX" sz="2800" i="1">
                            <a:latin typeface="Cambria Math" panose="02040503050406030204" pitchFamily="18" charset="0"/>
                          </a:rPr>
                        </m:ctrlPr>
                      </m:sSupPr>
                      <m:e>
                        <m:r>
                          <a:rPr lang="es-MX" sz="2800" b="0" i="1" smtClean="0">
                            <a:latin typeface="Cambria Math"/>
                          </a:rPr>
                          <m:t>?</m:t>
                        </m:r>
                      </m:e>
                      <m:sup>
                        <m:r>
                          <a:rPr lang="es-MX" sz="2800" i="1">
                            <a:latin typeface="Cambria Math"/>
                          </a:rPr>
                          <m:t>𝑥</m:t>
                        </m:r>
                      </m:sup>
                    </m:sSup>
                    <m:sSup>
                      <m:sSupPr>
                        <m:ctrlPr>
                          <a:rPr lang="es-MX" sz="2800" i="1">
                            <a:latin typeface="Cambria Math" panose="02040503050406030204" pitchFamily="18" charset="0"/>
                          </a:rPr>
                        </m:ctrlPr>
                      </m:sSupPr>
                      <m:e>
                        <m:r>
                          <a:rPr lang="es-MX" sz="2800" b="0" i="1" smtClean="0">
                            <a:latin typeface="Cambria Math"/>
                          </a:rPr>
                          <m:t>?</m:t>
                        </m:r>
                      </m:e>
                      <m:sup>
                        <m:r>
                          <a:rPr lang="es-MX" sz="2800" i="1">
                            <a:latin typeface="Cambria Math"/>
                          </a:rPr>
                          <m:t>1−</m:t>
                        </m:r>
                        <m:r>
                          <a:rPr lang="es-MX" sz="2800" i="1">
                            <a:latin typeface="Cambria Math"/>
                          </a:rPr>
                          <m:t>𝑥</m:t>
                        </m:r>
                      </m:sup>
                    </m:sSup>
                    <m:r>
                      <a:rPr lang="es-MX" sz="2800" i="1">
                        <a:latin typeface="Cambria Math"/>
                      </a:rPr>
                      <m:t>;</m:t>
                    </m:r>
                    <m:r>
                      <a:rPr lang="es-MX" sz="2800" i="1">
                        <a:latin typeface="Cambria Math"/>
                      </a:rPr>
                      <m:t>𝑥</m:t>
                    </m:r>
                    <m:r>
                      <a:rPr lang="es-MX" sz="2800" i="1">
                        <a:latin typeface="Cambria Math"/>
                      </a:rPr>
                      <m:t>=0,1</m:t>
                    </m:r>
                  </m:oMath>
                </a14:m>
                <a:endParaRPr lang="es-MX" sz="2800" dirty="0"/>
              </a:p>
              <a:p>
                <a:r>
                  <a:rPr lang="es-MX" sz="2800" dirty="0"/>
                  <a:t>El valor esperado de </a:t>
                </a:r>
                <a:r>
                  <a:rPr lang="es-MX" sz="2800" i="1" dirty="0">
                    <a:latin typeface="Times New Roman" panose="02020603050405020304" pitchFamily="18" charset="0"/>
                    <a:cs typeface="Times New Roman" panose="02020603050405020304" pitchFamily="18" charset="0"/>
                  </a:rPr>
                  <a:t>X</a:t>
                </a:r>
                <a:r>
                  <a:rPr lang="es-MX" sz="2800" dirty="0"/>
                  <a:t> es </a:t>
                </a:r>
                <a14:m>
                  <m:oMath xmlns:m="http://schemas.openxmlformats.org/officeDocument/2006/math">
                    <m:r>
                      <a:rPr lang="es-MX" sz="2800" i="1">
                        <a:latin typeface="Cambria Math"/>
                      </a:rPr>
                      <m:t>𝐸</m:t>
                    </m:r>
                    <m:d>
                      <m:dPr>
                        <m:ctrlPr>
                          <a:rPr lang="es-MX" sz="2800" i="1">
                            <a:latin typeface="Cambria Math" panose="02040503050406030204" pitchFamily="18" charset="0"/>
                          </a:rPr>
                        </m:ctrlPr>
                      </m:dPr>
                      <m:e>
                        <m:r>
                          <a:rPr lang="es-MX" sz="2800" i="1">
                            <a:latin typeface="Cambria Math"/>
                          </a:rPr>
                          <m:t>𝑋</m:t>
                        </m:r>
                      </m:e>
                    </m:d>
                    <m:r>
                      <a:rPr lang="es-MX" sz="2800" i="1">
                        <a:latin typeface="Cambria Math"/>
                      </a:rPr>
                      <m:t>=</m:t>
                    </m:r>
                    <m:r>
                      <a:rPr lang="es-MX" sz="2800" i="1">
                        <a:latin typeface="Cambria Math"/>
                      </a:rPr>
                      <m:t>𝑝</m:t>
                    </m:r>
                    <m:r>
                      <a:rPr lang="es-MX" sz="2800" i="1">
                        <a:latin typeface="Cambria Math"/>
                      </a:rPr>
                      <m:t>=?</m:t>
                    </m:r>
                  </m:oMath>
                </a14:m>
                <a:endParaRPr lang="es-MX" sz="2800" dirty="0"/>
              </a:p>
              <a:p>
                <a:r>
                  <a:rPr lang="es-MX" sz="2800" dirty="0"/>
                  <a:t>La varianza de </a:t>
                </a:r>
                <a:r>
                  <a:rPr lang="es-MX" sz="2800" i="1" dirty="0">
                    <a:latin typeface="Times New Roman" panose="02020603050405020304" pitchFamily="18" charset="0"/>
                    <a:cs typeface="Times New Roman" panose="02020603050405020304" pitchFamily="18" charset="0"/>
                  </a:rPr>
                  <a:t>X</a:t>
                </a:r>
                <a:r>
                  <a:rPr lang="es-MX" sz="2800" dirty="0"/>
                  <a:t> es </a:t>
                </a:r>
                <a14:m>
                  <m:oMath xmlns:m="http://schemas.openxmlformats.org/officeDocument/2006/math">
                    <m:r>
                      <a:rPr lang="es-MX" sz="2800" i="1">
                        <a:latin typeface="Cambria Math"/>
                      </a:rPr>
                      <m:t>𝑉𝑎𝑟</m:t>
                    </m:r>
                    <m:d>
                      <m:dPr>
                        <m:ctrlPr>
                          <a:rPr lang="es-MX" sz="2800" i="1">
                            <a:latin typeface="Cambria Math" panose="02040503050406030204" pitchFamily="18" charset="0"/>
                          </a:rPr>
                        </m:ctrlPr>
                      </m:dPr>
                      <m:e>
                        <m:r>
                          <a:rPr lang="es-MX" sz="2800" i="1">
                            <a:latin typeface="Cambria Math"/>
                          </a:rPr>
                          <m:t>𝑋</m:t>
                        </m:r>
                      </m:e>
                    </m:d>
                    <m:r>
                      <a:rPr lang="es-MX" sz="2800" i="1">
                        <a:latin typeface="Cambria Math"/>
                      </a:rPr>
                      <m:t>=</m:t>
                    </m:r>
                    <m:r>
                      <a:rPr lang="es-MX" sz="2800" i="1">
                        <a:latin typeface="Cambria Math"/>
                      </a:rPr>
                      <m:t>𝑝</m:t>
                    </m:r>
                    <m:d>
                      <m:dPr>
                        <m:ctrlPr>
                          <a:rPr lang="es-MX" sz="2800" i="1">
                            <a:latin typeface="Cambria Math" panose="02040503050406030204" pitchFamily="18" charset="0"/>
                          </a:rPr>
                        </m:ctrlPr>
                      </m:dPr>
                      <m:e>
                        <m:r>
                          <a:rPr lang="es-MX" sz="2800" i="1">
                            <a:latin typeface="Cambria Math"/>
                          </a:rPr>
                          <m:t>1−</m:t>
                        </m:r>
                        <m:r>
                          <a:rPr lang="es-MX" sz="2800" i="1">
                            <a:latin typeface="Cambria Math"/>
                          </a:rPr>
                          <m:t>𝑝</m:t>
                        </m:r>
                      </m:e>
                    </m:d>
                    <m:r>
                      <a:rPr lang="es-MX" sz="2800" i="1">
                        <a:latin typeface="Cambria Math"/>
                      </a:rPr>
                      <m:t>=</m:t>
                    </m:r>
                    <m:r>
                      <a:rPr lang="es-MX" sz="2800" b="0" i="1" smtClean="0">
                        <a:latin typeface="Cambria Math"/>
                      </a:rPr>
                      <m:t>?</m:t>
                    </m:r>
                    <m:d>
                      <m:dPr>
                        <m:ctrlPr>
                          <a:rPr lang="es-MX" sz="2800" i="1">
                            <a:latin typeface="Cambria Math" panose="02040503050406030204" pitchFamily="18" charset="0"/>
                          </a:rPr>
                        </m:ctrlPr>
                      </m:dPr>
                      <m:e>
                        <m:r>
                          <a:rPr lang="es-MX" sz="2800" b="0" i="1" smtClean="0">
                            <a:latin typeface="Cambria Math"/>
                          </a:rPr>
                          <m:t>?</m:t>
                        </m:r>
                      </m:e>
                    </m:d>
                    <m:r>
                      <a:rPr lang="es-MX" sz="2800" i="1">
                        <a:latin typeface="Cambria Math"/>
                      </a:rPr>
                      <m:t>=</m:t>
                    </m:r>
                    <m:r>
                      <a:rPr lang="es-MX" sz="2800" b="0" i="1" smtClean="0">
                        <a:latin typeface="Cambria Math"/>
                      </a:rPr>
                      <m:t>?</m:t>
                    </m:r>
                  </m:oMath>
                </a14:m>
                <a:endParaRPr lang="es-MX" sz="2800"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blipFill rotWithShape="1">
                <a:blip r:embed="rId3"/>
                <a:stretch>
                  <a:fillRect l="-963" t="-1667" r="-963"/>
                </a:stretch>
              </a:blipFill>
            </p:spPr>
            <p:txBody>
              <a:bodyPr/>
              <a:lstStyle/>
              <a:p>
                <a:r>
                  <a:rPr lang="es-MX">
                    <a:noFill/>
                  </a:rPr>
                  <a:t> </a:t>
                </a:r>
              </a:p>
            </p:txBody>
          </p:sp>
        </mc:Fallback>
      </mc:AlternateContent>
      <p:sp>
        <p:nvSpPr>
          <p:cNvPr id="4" name="3 Marcador de fecha"/>
          <p:cNvSpPr>
            <a:spLocks noGrp="1"/>
          </p:cNvSpPr>
          <p:nvPr>
            <p:ph type="dt" sz="half" idx="10"/>
          </p:nvPr>
        </p:nvSpPr>
        <p:spPr/>
        <p:txBody>
          <a:bodyPr/>
          <a:lstStyle/>
          <a:p>
            <a:r>
              <a:rPr lang="es-MX"/>
              <a:t>v2.5:1016</a:t>
            </a:r>
            <a:endParaRPr lang="es-ES" dirty="0"/>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95</a:t>
            </a:fld>
            <a:endParaRPr lang="es-ES"/>
          </a:p>
        </p:txBody>
      </p:sp>
    </p:spTree>
    <p:extLst>
      <p:ext uri="{BB962C8B-B14F-4D97-AF65-F5344CB8AC3E}">
        <p14:creationId xmlns:p14="http://schemas.microsoft.com/office/powerpoint/2010/main" val="1379990621"/>
      </p:ext>
    </p:extLst>
  </p:cSld>
  <p:clrMapOvr>
    <a:masterClrMapping/>
  </p:clrMapOvr>
  <p:transition spd="slow">
    <p:cover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Ejercicio. Solución</a:t>
            </a:r>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p:txBody>
              <a:bodyPr>
                <a:noAutofit/>
              </a:bodyPr>
              <a:lstStyle/>
              <a:p>
                <a:r>
                  <a:rPr lang="es-MX" sz="2800" dirty="0"/>
                  <a:t>Suponga que en determinada población un paciente cualquiera puede presentar o no presentar cierta condición psicológica</a:t>
                </a:r>
              </a:p>
              <a:p>
                <a:r>
                  <a:rPr lang="es-MX" sz="2800" dirty="0"/>
                  <a:t>Suponga además que, históricamente, el 17% de los pacientes tiene dicha condición</a:t>
                </a:r>
              </a:p>
              <a:p>
                <a:r>
                  <a:rPr lang="es-MX" sz="2800" dirty="0"/>
                  <a:t>Sea X la variable aleatoria definida por</a:t>
                </a:r>
              </a:p>
              <a:p>
                <a:pPr marL="0" indent="0">
                  <a:buNone/>
                </a:pPr>
                <a14:m>
                  <m:oMathPara xmlns:m="http://schemas.openxmlformats.org/officeDocument/2006/math">
                    <m:oMathParaPr>
                      <m:jc m:val="centerGroup"/>
                    </m:oMathParaPr>
                    <m:oMath xmlns:m="http://schemas.openxmlformats.org/officeDocument/2006/math">
                      <m:r>
                        <a:rPr lang="es-MX" sz="2800" i="1">
                          <a:latin typeface="Cambria Math"/>
                          <a:sym typeface="Symbol"/>
                        </a:rPr>
                        <m:t>𝑋</m:t>
                      </m:r>
                      <m:r>
                        <a:rPr lang="es-MX" sz="2800" i="1">
                          <a:latin typeface="Cambria Math"/>
                          <a:sym typeface="Symbol"/>
                        </a:rPr>
                        <m:t>=</m:t>
                      </m:r>
                      <m:d>
                        <m:dPr>
                          <m:begChr m:val="{"/>
                          <m:endChr m:val=""/>
                          <m:ctrlPr>
                            <a:rPr lang="es-MX" sz="2800" i="1">
                              <a:latin typeface="Cambria Math" panose="02040503050406030204" pitchFamily="18" charset="0"/>
                              <a:sym typeface="Symbol"/>
                            </a:rPr>
                          </m:ctrlPr>
                        </m:dPr>
                        <m:e>
                          <m:m>
                            <m:mPr>
                              <m:mcs>
                                <m:mc>
                                  <m:mcPr>
                                    <m:count m:val="1"/>
                                    <m:mcJc m:val="center"/>
                                  </m:mcPr>
                                </m:mc>
                              </m:mcs>
                              <m:ctrlPr>
                                <a:rPr lang="es-MX" sz="2800" i="1">
                                  <a:latin typeface="Cambria Math" panose="02040503050406030204" pitchFamily="18" charset="0"/>
                                  <a:sym typeface="Symbol"/>
                                </a:rPr>
                              </m:ctrlPr>
                            </m:mPr>
                            <m:mr>
                              <m:e>
                                <m:r>
                                  <m:rPr>
                                    <m:brk m:alnAt="7"/>
                                  </m:rPr>
                                  <a:rPr lang="es-MX" sz="2800" i="1">
                                    <a:latin typeface="Cambria Math"/>
                                    <a:sym typeface="Symbol"/>
                                  </a:rPr>
                                  <m:t>0</m:t>
                                </m:r>
                                <m:r>
                                  <a:rPr lang="es-MX" sz="2800" i="1">
                                    <a:latin typeface="Cambria Math"/>
                                    <a:sym typeface="Symbol"/>
                                  </a:rPr>
                                  <m:t>,</m:t>
                                </m:r>
                                <m:r>
                                  <a:rPr lang="es-MX" sz="2800" b="0" i="1" smtClean="0">
                                    <a:latin typeface="Cambria Math"/>
                                    <a:sym typeface="Symbol"/>
                                  </a:rPr>
                                  <m:t>  </m:t>
                                </m:r>
                                <m:r>
                                  <a:rPr lang="es-MX" sz="2800" b="0" i="1" smtClean="0">
                                    <a:latin typeface="Cambria Math"/>
                                    <a:sym typeface="Symbol"/>
                                  </a:rPr>
                                  <m:t>𝑠𝑖</m:t>
                                </m:r>
                                <m:r>
                                  <a:rPr lang="es-MX" sz="2800" b="0" i="1" smtClean="0">
                                    <a:latin typeface="Cambria Math"/>
                                    <a:sym typeface="Symbol"/>
                                  </a:rPr>
                                  <m:t> </m:t>
                                </m:r>
                                <m:r>
                                  <a:rPr lang="es-MX" sz="2800" b="0" i="1" smtClean="0">
                                    <a:latin typeface="Cambria Math"/>
                                    <a:sym typeface="Symbol"/>
                                  </a:rPr>
                                  <m:t>𝑛𝑜</m:t>
                                </m:r>
                                <m:r>
                                  <a:rPr lang="es-MX" sz="2800" b="0" i="1" smtClean="0">
                                    <a:latin typeface="Cambria Math"/>
                                    <a:sym typeface="Symbol"/>
                                  </a:rPr>
                                  <m:t> </m:t>
                                </m:r>
                                <m:r>
                                  <a:rPr lang="es-MX" sz="2800" b="0" i="1" smtClean="0">
                                    <a:latin typeface="Cambria Math"/>
                                    <a:sym typeface="Symbol"/>
                                  </a:rPr>
                                  <m:t>𝑡𝑖𝑒𝑛𝑒</m:t>
                                </m:r>
                                <m:r>
                                  <a:rPr lang="es-MX" sz="2800" b="0" i="1" smtClean="0">
                                    <a:latin typeface="Cambria Math"/>
                                    <a:sym typeface="Symbol"/>
                                  </a:rPr>
                                  <m:t> </m:t>
                                </m:r>
                                <m:r>
                                  <a:rPr lang="es-MX" sz="2800" b="0" i="1" smtClean="0">
                                    <a:latin typeface="Cambria Math"/>
                                    <a:sym typeface="Symbol"/>
                                  </a:rPr>
                                  <m:t>𝑙𝑎</m:t>
                                </m:r>
                                <m:r>
                                  <a:rPr lang="es-MX" sz="2800" b="0" i="1" smtClean="0">
                                    <a:latin typeface="Cambria Math"/>
                                    <a:sym typeface="Symbol"/>
                                  </a:rPr>
                                  <m:t> </m:t>
                                </m:r>
                                <m:r>
                                  <a:rPr lang="es-MX" sz="2800" b="0" i="1" smtClean="0">
                                    <a:latin typeface="Cambria Math"/>
                                    <a:sym typeface="Symbol"/>
                                  </a:rPr>
                                  <m:t>𝑐𝑜𝑛𝑑𝑖𝑐𝑖</m:t>
                                </m:r>
                                <m:r>
                                  <a:rPr lang="es-MX" sz="2800" b="0" i="1" smtClean="0">
                                    <a:latin typeface="Cambria Math"/>
                                    <a:sym typeface="Symbol"/>
                                  </a:rPr>
                                  <m:t>ó</m:t>
                                </m:r>
                                <m:r>
                                  <a:rPr lang="es-MX" sz="2800" b="0" i="1" smtClean="0">
                                    <a:latin typeface="Cambria Math"/>
                                    <a:sym typeface="Symbol"/>
                                  </a:rPr>
                                  <m:t>𝑛</m:t>
                                </m:r>
                              </m:e>
                            </m:mr>
                            <m:mr>
                              <m:e>
                                <m:r>
                                  <a:rPr lang="es-MX" sz="2800" i="1">
                                    <a:latin typeface="Cambria Math"/>
                                    <a:sym typeface="Symbol"/>
                                  </a:rPr>
                                  <m:t>1, </m:t>
                                </m:r>
                                <m:r>
                                  <a:rPr lang="es-MX" sz="2800" b="0" i="1" smtClean="0">
                                    <a:latin typeface="Cambria Math"/>
                                    <a:sym typeface="Symbol"/>
                                  </a:rPr>
                                  <m:t>  </m:t>
                                </m:r>
                                <m:r>
                                  <a:rPr lang="es-MX" sz="2800" b="0" i="1" smtClean="0">
                                    <a:latin typeface="Cambria Math"/>
                                    <a:sym typeface="Symbol"/>
                                  </a:rPr>
                                  <m:t>𝑠𝑖</m:t>
                                </m:r>
                                <m:r>
                                  <a:rPr lang="es-MX" sz="2800" b="0" i="1" smtClean="0">
                                    <a:latin typeface="Cambria Math"/>
                                    <a:sym typeface="Symbol"/>
                                  </a:rPr>
                                  <m:t> </m:t>
                                </m:r>
                                <m:r>
                                  <a:rPr lang="es-MX" sz="2800" b="0" i="1" smtClean="0">
                                    <a:latin typeface="Cambria Math"/>
                                    <a:sym typeface="Symbol"/>
                                  </a:rPr>
                                  <m:t>𝑡𝑖𝑒𝑛𝑒</m:t>
                                </m:r>
                                <m:r>
                                  <a:rPr lang="es-MX" sz="2800" b="0" i="1" smtClean="0">
                                    <a:latin typeface="Cambria Math"/>
                                    <a:sym typeface="Symbol"/>
                                  </a:rPr>
                                  <m:t> </m:t>
                                </m:r>
                                <m:r>
                                  <a:rPr lang="es-MX" sz="2800" b="0" i="1" smtClean="0">
                                    <a:latin typeface="Cambria Math"/>
                                    <a:sym typeface="Symbol"/>
                                  </a:rPr>
                                  <m:t>𝑙𝑎</m:t>
                                </m:r>
                                <m:r>
                                  <a:rPr lang="es-MX" sz="2800" b="0" i="1" smtClean="0">
                                    <a:latin typeface="Cambria Math"/>
                                    <a:sym typeface="Symbol"/>
                                  </a:rPr>
                                  <m:t> </m:t>
                                </m:r>
                                <m:r>
                                  <a:rPr lang="es-MX" sz="2800" b="0" i="1" smtClean="0">
                                    <a:latin typeface="Cambria Math"/>
                                    <a:sym typeface="Symbol"/>
                                  </a:rPr>
                                  <m:t>𝑐𝑜𝑛𝑑𝑖𝑐𝑖</m:t>
                                </m:r>
                                <m:r>
                                  <a:rPr lang="es-MX" sz="2800" b="0" i="1" smtClean="0">
                                    <a:latin typeface="Cambria Math"/>
                                    <a:sym typeface="Symbol"/>
                                  </a:rPr>
                                  <m:t>ó</m:t>
                                </m:r>
                                <m:r>
                                  <a:rPr lang="es-MX" sz="2800" b="0" i="1" smtClean="0">
                                    <a:latin typeface="Cambria Math"/>
                                    <a:sym typeface="Symbol"/>
                                  </a:rPr>
                                  <m:t>𝑛</m:t>
                                </m:r>
                              </m:e>
                            </m:mr>
                          </m:m>
                        </m:e>
                      </m:d>
                    </m:oMath>
                  </m:oMathPara>
                </a14:m>
                <a:endParaRPr lang="es-MX" sz="2800"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blipFill rotWithShape="1">
                <a:blip r:embed="rId2"/>
                <a:stretch>
                  <a:fillRect l="-963" t="-1667" r="-1704"/>
                </a:stretch>
              </a:blipFill>
            </p:spPr>
            <p:txBody>
              <a:bodyPr/>
              <a:lstStyle/>
              <a:p>
                <a:r>
                  <a:rPr lang="es-MX">
                    <a:noFill/>
                  </a:rPr>
                  <a:t> </a:t>
                </a:r>
              </a:p>
            </p:txBody>
          </p:sp>
        </mc:Fallback>
      </mc:AlternateContent>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96</a:t>
            </a:fld>
            <a:endParaRPr lang="es-ES"/>
          </a:p>
        </p:txBody>
      </p:sp>
      <p:pic>
        <p:nvPicPr>
          <p:cNvPr id="7" name="Picture 2" descr="http://4f20lz3r4bii3yfqutfxz0o17ou.wpengine.netdna-cdn.com/wp-content/uploads/2013/11/patient-psychotherapy3-595x24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7122" y="-3393"/>
            <a:ext cx="4250531" cy="128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4148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Ejercicio. Solución</a:t>
            </a:r>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p:txBody>
              <a:bodyPr>
                <a:noAutofit/>
              </a:bodyPr>
              <a:lstStyle/>
              <a:p>
                <a:r>
                  <a:rPr lang="es-MX" sz="2800" dirty="0"/>
                  <a:t>Entonces </a:t>
                </a:r>
                <a14:m>
                  <m:oMath xmlns:m="http://schemas.openxmlformats.org/officeDocument/2006/math">
                    <m:r>
                      <a:rPr lang="es-MX" sz="2800" i="1">
                        <a:latin typeface="Cambria Math"/>
                      </a:rPr>
                      <m:t>𝑋</m:t>
                    </m:r>
                    <m:r>
                      <a:rPr lang="es-MX" sz="2800" i="1">
                        <a:latin typeface="Cambria Math"/>
                        <a:ea typeface="Cambria Math"/>
                      </a:rPr>
                      <m:t>~</m:t>
                    </m:r>
                    <m:r>
                      <a:rPr lang="es-MX" sz="2800" i="1">
                        <a:latin typeface="Cambria Math"/>
                        <a:ea typeface="Cambria Math"/>
                      </a:rPr>
                      <m:t>𝐵𝑒𝑟</m:t>
                    </m:r>
                    <m:d>
                      <m:dPr>
                        <m:ctrlPr>
                          <a:rPr lang="es-MX" sz="2800" i="1">
                            <a:latin typeface="Cambria Math" panose="02040503050406030204" pitchFamily="18" charset="0"/>
                            <a:ea typeface="Cambria Math"/>
                          </a:rPr>
                        </m:ctrlPr>
                      </m:dPr>
                      <m:e>
                        <m:r>
                          <a:rPr lang="es-MX" sz="2800" b="0" i="1" smtClean="0">
                            <a:latin typeface="Cambria Math"/>
                            <a:ea typeface="Cambria Math"/>
                          </a:rPr>
                          <m:t>0.17</m:t>
                        </m:r>
                      </m:e>
                    </m:d>
                  </m:oMath>
                </a14:m>
                <a:r>
                  <a:rPr lang="es-MX" sz="2800" dirty="0"/>
                  <a:t>, así que su función de masa de probabilidad es</a:t>
                </a:r>
              </a:p>
              <a:p>
                <a:pPr marL="0" indent="0">
                  <a:buNone/>
                </a:pPr>
                <a14:m>
                  <m:oMathPara xmlns:m="http://schemas.openxmlformats.org/officeDocument/2006/math">
                    <m:oMathParaPr>
                      <m:jc m:val="centerGroup"/>
                    </m:oMathParaPr>
                    <m:oMath xmlns:m="http://schemas.openxmlformats.org/officeDocument/2006/math">
                      <m:r>
                        <a:rPr lang="es-MX" sz="2800" i="1">
                          <a:latin typeface="Cambria Math"/>
                        </a:rPr>
                        <m:t>𝑃</m:t>
                      </m:r>
                      <m:d>
                        <m:dPr>
                          <m:ctrlPr>
                            <a:rPr lang="es-MX" sz="2800" i="1">
                              <a:latin typeface="Cambria Math" panose="02040503050406030204" pitchFamily="18" charset="0"/>
                            </a:rPr>
                          </m:ctrlPr>
                        </m:dPr>
                        <m:e>
                          <m:r>
                            <a:rPr lang="es-MX" sz="2800" i="1">
                              <a:latin typeface="Cambria Math"/>
                            </a:rPr>
                            <m:t>𝑋</m:t>
                          </m:r>
                          <m:r>
                            <a:rPr lang="es-MX" sz="2800" i="1">
                              <a:latin typeface="Cambria Math"/>
                            </a:rPr>
                            <m:t>=</m:t>
                          </m:r>
                          <m:r>
                            <a:rPr lang="es-MX" sz="2800" i="1">
                              <a:latin typeface="Cambria Math"/>
                            </a:rPr>
                            <m:t>𝑥</m:t>
                          </m:r>
                        </m:e>
                      </m:d>
                      <m:r>
                        <a:rPr lang="es-MX" sz="2800" i="1">
                          <a:latin typeface="Cambria Math"/>
                        </a:rPr>
                        <m:t>=</m:t>
                      </m:r>
                      <m:sSup>
                        <m:sSupPr>
                          <m:ctrlPr>
                            <a:rPr lang="es-MX" sz="2800" i="1">
                              <a:latin typeface="Cambria Math" panose="02040503050406030204" pitchFamily="18" charset="0"/>
                            </a:rPr>
                          </m:ctrlPr>
                        </m:sSupPr>
                        <m:e>
                          <m:r>
                            <a:rPr lang="es-MX" sz="2800" b="0" i="1" smtClean="0">
                              <a:latin typeface="Cambria Math"/>
                            </a:rPr>
                            <m:t>0.17</m:t>
                          </m:r>
                        </m:e>
                        <m:sup>
                          <m:r>
                            <a:rPr lang="es-MX" sz="2800" i="1">
                              <a:latin typeface="Cambria Math"/>
                            </a:rPr>
                            <m:t>𝑥</m:t>
                          </m:r>
                        </m:sup>
                      </m:sSup>
                      <m:sSup>
                        <m:sSupPr>
                          <m:ctrlPr>
                            <a:rPr lang="es-MX" sz="2800" i="1">
                              <a:latin typeface="Cambria Math" panose="02040503050406030204" pitchFamily="18" charset="0"/>
                            </a:rPr>
                          </m:ctrlPr>
                        </m:sSupPr>
                        <m:e>
                          <m:r>
                            <a:rPr lang="es-MX" sz="2800" b="0" i="1" smtClean="0">
                              <a:latin typeface="Cambria Math"/>
                            </a:rPr>
                            <m:t>0.83</m:t>
                          </m:r>
                        </m:e>
                        <m:sup>
                          <m:r>
                            <a:rPr lang="es-MX" sz="2800" i="1">
                              <a:latin typeface="Cambria Math"/>
                            </a:rPr>
                            <m:t>1−</m:t>
                          </m:r>
                          <m:r>
                            <a:rPr lang="es-MX" sz="2800" i="1">
                              <a:latin typeface="Cambria Math"/>
                            </a:rPr>
                            <m:t>𝑥</m:t>
                          </m:r>
                        </m:sup>
                      </m:sSup>
                      <m:r>
                        <a:rPr lang="es-MX" sz="2800" i="1">
                          <a:latin typeface="Cambria Math"/>
                        </a:rPr>
                        <m:t>;</m:t>
                      </m:r>
                      <m:r>
                        <a:rPr lang="es-MX" sz="2800" i="1">
                          <a:latin typeface="Cambria Math"/>
                        </a:rPr>
                        <m:t>𝑥</m:t>
                      </m:r>
                      <m:r>
                        <a:rPr lang="es-MX" sz="2800" i="1">
                          <a:latin typeface="Cambria Math"/>
                        </a:rPr>
                        <m:t>=0,1</m:t>
                      </m:r>
                    </m:oMath>
                  </m:oMathPara>
                </a14:m>
                <a:endParaRPr lang="es-MX" sz="2800" dirty="0"/>
              </a:p>
              <a:p>
                <a:r>
                  <a:rPr lang="es-MX" sz="2800" dirty="0"/>
                  <a:t>El valor esperado de X es </a:t>
                </a:r>
                <a14:m>
                  <m:oMath xmlns:m="http://schemas.openxmlformats.org/officeDocument/2006/math">
                    <m:r>
                      <a:rPr lang="es-MX" sz="2800" i="1">
                        <a:latin typeface="Cambria Math"/>
                      </a:rPr>
                      <m:t>𝐸</m:t>
                    </m:r>
                    <m:d>
                      <m:dPr>
                        <m:ctrlPr>
                          <a:rPr lang="es-MX" sz="2800" i="1">
                            <a:latin typeface="Cambria Math" panose="02040503050406030204" pitchFamily="18" charset="0"/>
                          </a:rPr>
                        </m:ctrlPr>
                      </m:dPr>
                      <m:e>
                        <m:r>
                          <a:rPr lang="es-MX" sz="2800" i="1">
                            <a:latin typeface="Cambria Math"/>
                          </a:rPr>
                          <m:t>𝑋</m:t>
                        </m:r>
                      </m:e>
                    </m:d>
                    <m:r>
                      <a:rPr lang="es-MX" sz="2800" i="1">
                        <a:latin typeface="Cambria Math"/>
                      </a:rPr>
                      <m:t>=</m:t>
                    </m:r>
                    <m:r>
                      <a:rPr lang="es-MX" sz="2800" i="1">
                        <a:latin typeface="Cambria Math"/>
                      </a:rPr>
                      <m:t>𝑝</m:t>
                    </m:r>
                    <m:r>
                      <a:rPr lang="es-MX" sz="2800" i="1">
                        <a:latin typeface="Cambria Math"/>
                      </a:rPr>
                      <m:t>=0.17</m:t>
                    </m:r>
                  </m:oMath>
                </a14:m>
                <a:endParaRPr lang="es-MX" sz="2800" dirty="0"/>
              </a:p>
              <a:p>
                <a:r>
                  <a:rPr lang="es-MX" sz="2800" dirty="0"/>
                  <a:t>La varianza de X es </a:t>
                </a:r>
                <a14:m>
                  <m:oMath xmlns:m="http://schemas.openxmlformats.org/officeDocument/2006/math">
                    <m:r>
                      <a:rPr lang="es-MX" sz="2800" i="1">
                        <a:latin typeface="Cambria Math"/>
                      </a:rPr>
                      <m:t>𝑉𝑎𝑟</m:t>
                    </m:r>
                    <m:d>
                      <m:dPr>
                        <m:ctrlPr>
                          <a:rPr lang="es-MX" sz="2800" i="1">
                            <a:latin typeface="Cambria Math" panose="02040503050406030204" pitchFamily="18" charset="0"/>
                          </a:rPr>
                        </m:ctrlPr>
                      </m:dPr>
                      <m:e>
                        <m:r>
                          <a:rPr lang="es-MX" sz="2800" i="1">
                            <a:latin typeface="Cambria Math"/>
                          </a:rPr>
                          <m:t>𝑋</m:t>
                        </m:r>
                      </m:e>
                    </m:d>
                    <m:r>
                      <a:rPr lang="es-MX" sz="2800" i="1">
                        <a:latin typeface="Cambria Math"/>
                      </a:rPr>
                      <m:t>=</m:t>
                    </m:r>
                    <m:r>
                      <a:rPr lang="es-MX" sz="2800" i="1">
                        <a:latin typeface="Cambria Math"/>
                      </a:rPr>
                      <m:t>𝑝</m:t>
                    </m:r>
                    <m:d>
                      <m:dPr>
                        <m:ctrlPr>
                          <a:rPr lang="es-MX" sz="2800" i="1">
                            <a:latin typeface="Cambria Math" panose="02040503050406030204" pitchFamily="18" charset="0"/>
                          </a:rPr>
                        </m:ctrlPr>
                      </m:dPr>
                      <m:e>
                        <m:r>
                          <a:rPr lang="es-MX" sz="2800" i="1">
                            <a:latin typeface="Cambria Math"/>
                          </a:rPr>
                          <m:t>1−</m:t>
                        </m:r>
                        <m:r>
                          <a:rPr lang="es-MX" sz="2800" i="1">
                            <a:latin typeface="Cambria Math"/>
                          </a:rPr>
                          <m:t>𝑝</m:t>
                        </m:r>
                      </m:e>
                    </m:d>
                    <m:r>
                      <a:rPr lang="es-MX" sz="2800" i="1">
                        <a:latin typeface="Cambria Math"/>
                      </a:rPr>
                      <m:t>=</m:t>
                    </m:r>
                    <m:r>
                      <a:rPr lang="es-MX" sz="2800" b="0" i="1" smtClean="0">
                        <a:latin typeface="Cambria Math"/>
                      </a:rPr>
                      <m:t>0.17</m:t>
                    </m:r>
                    <m:d>
                      <m:dPr>
                        <m:ctrlPr>
                          <a:rPr lang="es-MX" sz="2800" i="1">
                            <a:latin typeface="Cambria Math" panose="02040503050406030204" pitchFamily="18" charset="0"/>
                          </a:rPr>
                        </m:ctrlPr>
                      </m:dPr>
                      <m:e>
                        <m:r>
                          <a:rPr lang="es-MX" sz="2800" b="0" i="1" smtClean="0">
                            <a:latin typeface="Cambria Math"/>
                          </a:rPr>
                          <m:t>.83</m:t>
                        </m:r>
                      </m:e>
                    </m:d>
                    <m:r>
                      <a:rPr lang="es-MX" sz="2800" i="1">
                        <a:latin typeface="Cambria Math"/>
                      </a:rPr>
                      <m:t>=</m:t>
                    </m:r>
                    <m:r>
                      <a:rPr lang="es-MX" sz="2800" b="0" i="1" smtClean="0">
                        <a:latin typeface="Cambria Math"/>
                      </a:rPr>
                      <m:t>0.1411</m:t>
                    </m:r>
                  </m:oMath>
                </a14:m>
                <a:endParaRPr lang="es-MX" sz="2800"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blipFill rotWithShape="1">
                <a:blip r:embed="rId2"/>
                <a:stretch>
                  <a:fillRect l="-963" t="-1667"/>
                </a:stretch>
              </a:blipFill>
            </p:spPr>
            <p:txBody>
              <a:bodyPr/>
              <a:lstStyle/>
              <a:p>
                <a:r>
                  <a:rPr lang="es-MX">
                    <a:noFill/>
                  </a:rPr>
                  <a:t> </a:t>
                </a:r>
              </a:p>
            </p:txBody>
          </p:sp>
        </mc:Fallback>
      </mc:AlternateContent>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97</a:t>
            </a:fld>
            <a:endParaRPr lang="es-ES"/>
          </a:p>
        </p:txBody>
      </p:sp>
      <p:pic>
        <p:nvPicPr>
          <p:cNvPr id="7" name="Picture 2" descr="http://4f20lz3r4bii3yfqutfxz0o17ou.wpengine.netdna-cdn.com/wp-content/uploads/2013/11/patient-psychotherapy3-595x24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7122" y="-3393"/>
            <a:ext cx="4250531" cy="128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4148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descr="http://3.bp.blogspot.com/-8IBHwW6ESxA/U_Yx4W9MZCI/AAAAAAAALyE/WrTlRsNOYy4/w375-h250-c/online_tes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2126" y="3357562"/>
            <a:ext cx="3571875" cy="1785938"/>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lstStyle/>
          <a:p>
            <a:r>
              <a:rPr lang="es-MX" dirty="0"/>
              <a:t>Ejercicio</a:t>
            </a:r>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a:xfrm>
                <a:off x="457200" y="1200151"/>
                <a:ext cx="8229600" cy="3050381"/>
              </a:xfrm>
              <a:solidFill>
                <a:schemeClr val="bg1">
                  <a:alpha val="80000"/>
                </a:schemeClr>
              </a:solidFill>
            </p:spPr>
            <p:txBody>
              <a:bodyPr>
                <a:noAutofit/>
              </a:bodyPr>
              <a:lstStyle/>
              <a:p>
                <a:r>
                  <a:rPr lang="es-MX" dirty="0"/>
                  <a:t>Suponga que una pregunta en un examen de opción múltiple tiene 4 opciones de respuesta de las cuales solamente una es correcta</a:t>
                </a:r>
              </a:p>
              <a:p>
                <a:r>
                  <a:rPr lang="es-MX" dirty="0"/>
                  <a:t>Suponga además que un estudiante responde la pregunta seleccionando una de las respuestas al azar</a:t>
                </a:r>
              </a:p>
              <a:p>
                <a:r>
                  <a:rPr lang="es-MX" dirty="0"/>
                  <a:t>Sea X la variable aleatoria definida por</a:t>
                </a:r>
              </a:p>
              <a:p>
                <a:pPr marL="0" indent="0">
                  <a:buNone/>
                </a:pPr>
                <a14:m>
                  <m:oMathPara xmlns:m="http://schemas.openxmlformats.org/officeDocument/2006/math">
                    <m:oMathParaPr>
                      <m:jc m:val="centerGroup"/>
                    </m:oMathParaPr>
                    <m:oMath xmlns:m="http://schemas.openxmlformats.org/officeDocument/2006/math">
                      <m:r>
                        <a:rPr lang="es-MX" i="1">
                          <a:latin typeface="Cambria Math"/>
                          <a:sym typeface="Symbol"/>
                        </a:rPr>
                        <m:t>𝑋</m:t>
                      </m:r>
                      <m:r>
                        <a:rPr lang="es-MX" i="1">
                          <a:latin typeface="Cambria Math"/>
                          <a:sym typeface="Symbol"/>
                        </a:rPr>
                        <m:t>=</m:t>
                      </m:r>
                      <m:d>
                        <m:dPr>
                          <m:begChr m:val="{"/>
                          <m:endChr m:val=""/>
                          <m:ctrlPr>
                            <a:rPr lang="es-MX" i="1">
                              <a:latin typeface="Cambria Math" panose="02040503050406030204" pitchFamily="18" charset="0"/>
                              <a:sym typeface="Symbol"/>
                            </a:rPr>
                          </m:ctrlPr>
                        </m:dPr>
                        <m:e>
                          <m:m>
                            <m:mPr>
                              <m:mcs>
                                <m:mc>
                                  <m:mcPr>
                                    <m:count m:val="1"/>
                                    <m:mcJc m:val="center"/>
                                  </m:mcPr>
                                </m:mc>
                              </m:mcs>
                              <m:ctrlPr>
                                <a:rPr lang="es-MX" i="1">
                                  <a:latin typeface="Cambria Math" panose="02040503050406030204" pitchFamily="18" charset="0"/>
                                  <a:sym typeface="Symbol"/>
                                </a:rPr>
                              </m:ctrlPr>
                            </m:mPr>
                            <m:mr>
                              <m:e>
                                <m:r>
                                  <m:rPr>
                                    <m:brk m:alnAt="7"/>
                                  </m:rPr>
                                  <a:rPr lang="es-MX" i="1">
                                    <a:latin typeface="Cambria Math"/>
                                    <a:sym typeface="Symbol"/>
                                  </a:rPr>
                                  <m:t>0</m:t>
                                </m:r>
                                <m:r>
                                  <a:rPr lang="es-MX" i="1">
                                    <a:latin typeface="Cambria Math"/>
                                    <a:sym typeface="Symbol"/>
                                  </a:rPr>
                                  <m:t>,</m:t>
                                </m:r>
                                <m:r>
                                  <a:rPr lang="es-MX" b="0" i="1" smtClean="0">
                                    <a:latin typeface="Cambria Math"/>
                                    <a:sym typeface="Symbol"/>
                                  </a:rPr>
                                  <m:t>  </m:t>
                                </m:r>
                                <m:r>
                                  <a:rPr lang="es-MX" b="0" i="1" smtClean="0">
                                    <a:latin typeface="Cambria Math"/>
                                    <a:sym typeface="Symbol"/>
                                  </a:rPr>
                                  <m:t>𝑠𝑖</m:t>
                                </m:r>
                                <m:r>
                                  <a:rPr lang="es-MX" b="0" i="1" smtClean="0">
                                    <a:latin typeface="Cambria Math"/>
                                    <a:sym typeface="Symbol"/>
                                  </a:rPr>
                                  <m:t> </m:t>
                                </m:r>
                                <m:r>
                                  <a:rPr lang="es-MX" b="0" i="1" smtClean="0">
                                    <a:latin typeface="Cambria Math"/>
                                    <a:sym typeface="Symbol"/>
                                  </a:rPr>
                                  <m:t>𝑛𝑜</m:t>
                                </m:r>
                                <m:r>
                                  <a:rPr lang="es-MX" b="0" i="1" smtClean="0">
                                    <a:latin typeface="Cambria Math"/>
                                    <a:sym typeface="Symbol"/>
                                  </a:rPr>
                                  <m:t> </m:t>
                                </m:r>
                                <m:r>
                                  <a:rPr lang="es-MX" b="0" i="1" smtClean="0">
                                    <a:latin typeface="Cambria Math"/>
                                    <a:sym typeface="Symbol"/>
                                  </a:rPr>
                                  <m:t>𝑎𝑐𝑖𝑒𝑟𝑡𝑎</m:t>
                                </m:r>
                                <m:r>
                                  <a:rPr lang="es-MX" b="0" i="1" smtClean="0">
                                    <a:latin typeface="Cambria Math"/>
                                    <a:sym typeface="Symbol"/>
                                  </a:rPr>
                                  <m:t> </m:t>
                                </m:r>
                                <m:r>
                                  <a:rPr lang="es-MX" b="0" i="1" smtClean="0">
                                    <a:latin typeface="Cambria Math"/>
                                    <a:sym typeface="Symbol"/>
                                  </a:rPr>
                                  <m:t>𝑎</m:t>
                                </m:r>
                                <m:r>
                                  <a:rPr lang="es-MX" b="0" i="1" smtClean="0">
                                    <a:latin typeface="Cambria Math"/>
                                    <a:sym typeface="Symbol"/>
                                  </a:rPr>
                                  <m:t> </m:t>
                                </m:r>
                                <m:r>
                                  <a:rPr lang="es-MX" b="0" i="1" smtClean="0">
                                    <a:latin typeface="Cambria Math"/>
                                    <a:sym typeface="Symbol"/>
                                  </a:rPr>
                                  <m:t>𝑙𝑎</m:t>
                                </m:r>
                                <m:r>
                                  <a:rPr lang="es-MX" b="0" i="1" smtClean="0">
                                    <a:latin typeface="Cambria Math"/>
                                    <a:sym typeface="Symbol"/>
                                  </a:rPr>
                                  <m:t> </m:t>
                                </m:r>
                                <m:r>
                                  <a:rPr lang="es-MX" b="0" i="1" smtClean="0">
                                    <a:latin typeface="Cambria Math"/>
                                    <a:sym typeface="Symbol"/>
                                  </a:rPr>
                                  <m:t>𝑟𝑒𝑠𝑝𝑢𝑒𝑠𝑡𝑎</m:t>
                                </m:r>
                                <m:r>
                                  <a:rPr lang="es-MX" b="0" i="1" smtClean="0">
                                    <a:latin typeface="Cambria Math"/>
                                    <a:sym typeface="Symbol"/>
                                  </a:rPr>
                                  <m:t> </m:t>
                                </m:r>
                                <m:r>
                                  <a:rPr lang="es-MX" b="0" i="1" smtClean="0">
                                    <a:latin typeface="Cambria Math"/>
                                    <a:sym typeface="Symbol"/>
                                  </a:rPr>
                                  <m:t>𝑐𝑜𝑟𝑟𝑒𝑐𝑡𝑎</m:t>
                                </m:r>
                              </m:e>
                            </m:mr>
                            <m:mr>
                              <m:e>
                                <m:r>
                                  <a:rPr lang="es-MX" i="1">
                                    <a:latin typeface="Cambria Math"/>
                                    <a:sym typeface="Symbol"/>
                                  </a:rPr>
                                  <m:t>1, </m:t>
                                </m:r>
                                <m:r>
                                  <a:rPr lang="es-MX" b="0" i="1" smtClean="0">
                                    <a:latin typeface="Cambria Math"/>
                                    <a:sym typeface="Symbol"/>
                                  </a:rPr>
                                  <m:t>  </m:t>
                                </m:r>
                                <m:r>
                                  <a:rPr lang="es-MX" b="0" i="1" smtClean="0">
                                    <a:latin typeface="Cambria Math"/>
                                    <a:sym typeface="Symbol"/>
                                  </a:rPr>
                                  <m:t>𝑠𝑖</m:t>
                                </m:r>
                                <m:r>
                                  <a:rPr lang="es-MX" b="0" i="1" smtClean="0">
                                    <a:latin typeface="Cambria Math"/>
                                    <a:sym typeface="Symbol"/>
                                  </a:rPr>
                                  <m:t> </m:t>
                                </m:r>
                                <m:r>
                                  <a:rPr lang="es-MX" b="0" i="1" smtClean="0">
                                    <a:latin typeface="Cambria Math"/>
                                    <a:sym typeface="Symbol"/>
                                  </a:rPr>
                                  <m:t>𝑎𝑐𝑖𝑒𝑟𝑡𝑎</m:t>
                                </m:r>
                                <m:r>
                                  <a:rPr lang="es-MX" b="0" i="1" smtClean="0">
                                    <a:latin typeface="Cambria Math"/>
                                    <a:sym typeface="Symbol"/>
                                  </a:rPr>
                                  <m:t> </m:t>
                                </m:r>
                                <m:r>
                                  <a:rPr lang="es-MX" b="0" i="1" smtClean="0">
                                    <a:latin typeface="Cambria Math"/>
                                    <a:sym typeface="Symbol"/>
                                  </a:rPr>
                                  <m:t>𝑎</m:t>
                                </m:r>
                                <m:r>
                                  <a:rPr lang="es-MX" b="0" i="1" smtClean="0">
                                    <a:latin typeface="Cambria Math"/>
                                    <a:sym typeface="Symbol"/>
                                  </a:rPr>
                                  <m:t> </m:t>
                                </m:r>
                                <m:r>
                                  <a:rPr lang="es-MX" b="0" i="1" smtClean="0">
                                    <a:latin typeface="Cambria Math"/>
                                    <a:sym typeface="Symbol"/>
                                  </a:rPr>
                                  <m:t>𝑙𝑎</m:t>
                                </m:r>
                                <m:r>
                                  <a:rPr lang="es-MX" b="0" i="1" smtClean="0">
                                    <a:latin typeface="Cambria Math"/>
                                    <a:sym typeface="Symbol"/>
                                  </a:rPr>
                                  <m:t> </m:t>
                                </m:r>
                                <m:r>
                                  <a:rPr lang="es-MX" b="0" i="1" smtClean="0">
                                    <a:latin typeface="Cambria Math"/>
                                    <a:sym typeface="Symbol"/>
                                  </a:rPr>
                                  <m:t>𝑟𝑒𝑠𝑝𝑢𝑒𝑠𝑡𝑎</m:t>
                                </m:r>
                                <m:r>
                                  <a:rPr lang="es-MX" b="0" i="1" smtClean="0">
                                    <a:latin typeface="Cambria Math"/>
                                    <a:sym typeface="Symbol"/>
                                  </a:rPr>
                                  <m:t> </m:t>
                                </m:r>
                                <m:r>
                                  <a:rPr lang="es-MX" b="0" i="1" smtClean="0">
                                    <a:latin typeface="Cambria Math"/>
                                    <a:sym typeface="Symbol"/>
                                  </a:rPr>
                                  <m:t>𝑐𝑜𝑟𝑟𝑒𝑐𝑡𝑎</m:t>
                                </m:r>
                              </m:e>
                            </m:mr>
                          </m:m>
                        </m:e>
                      </m:d>
                    </m:oMath>
                  </m:oMathPara>
                </a14:m>
                <a:endParaRPr lang="es-MX"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xfrm>
                <a:off x="457200" y="1200151"/>
                <a:ext cx="8229600" cy="3050381"/>
              </a:xfrm>
              <a:blipFill rotWithShape="1">
                <a:blip r:embed="rId3"/>
                <a:stretch>
                  <a:fillRect l="-593" t="-1400" b="-1200"/>
                </a:stretch>
              </a:blipFill>
            </p:spPr>
            <p:txBody>
              <a:bodyPr/>
              <a:lstStyle/>
              <a:p>
                <a:r>
                  <a:rPr lang="es-MX">
                    <a:noFill/>
                  </a:rPr>
                  <a:t> </a:t>
                </a:r>
              </a:p>
            </p:txBody>
          </p:sp>
        </mc:Fallback>
      </mc:AlternateContent>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98</a:t>
            </a:fld>
            <a:endParaRPr lang="es-ES"/>
          </a:p>
        </p:txBody>
      </p:sp>
    </p:spTree>
    <p:extLst>
      <p:ext uri="{BB962C8B-B14F-4D97-AF65-F5344CB8AC3E}">
        <p14:creationId xmlns:p14="http://schemas.microsoft.com/office/powerpoint/2010/main" val="187727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1922"/>
                                        </p:tgtEl>
                                        <p:attrNameLst>
                                          <p:attrName>style.visibility</p:attrName>
                                        </p:attrNameLst>
                                      </p:cBhvr>
                                      <p:to>
                                        <p:strVal val="visible"/>
                                      </p:to>
                                    </p:set>
                                    <p:animEffect transition="in" filter="fade">
                                      <p:cBhvr>
                                        <p:cTn id="7" dur="500"/>
                                        <p:tgtEl>
                                          <p:spTgt spid="819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bg/>
                                          </p:spTgt>
                                        </p:tgtEl>
                                        <p:attrNameLst>
                                          <p:attrName>style.visibility</p:attrName>
                                        </p:attrNameLst>
                                      </p:cBhvr>
                                      <p:to>
                                        <p:strVal val="visible"/>
                                      </p:to>
                                    </p:set>
                                    <p:animEffect transition="in" filter="fade">
                                      <p:cBhvr>
                                        <p:cTn id="12" dur="500"/>
                                        <p:tgtEl>
                                          <p:spTgt spid="3">
                                            <p:bg/>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descr="http://3.bp.blogspot.com/-8IBHwW6ESxA/U_Yx4W9MZCI/AAAAAAAALyE/WrTlRsNOYy4/w375-h250-c/online_tes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2126" y="3357562"/>
            <a:ext cx="3571875" cy="1785938"/>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lstStyle/>
          <a:p>
            <a:r>
              <a:rPr lang="es-MX" dirty="0"/>
              <a:t>Ejercicio</a:t>
            </a:r>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a:xfrm>
                <a:off x="457200" y="1200151"/>
                <a:ext cx="8229600" cy="3050381"/>
              </a:xfrm>
              <a:solidFill>
                <a:schemeClr val="bg1">
                  <a:alpha val="80000"/>
                </a:schemeClr>
              </a:solidFill>
            </p:spPr>
            <p:txBody>
              <a:bodyPr>
                <a:noAutofit/>
              </a:bodyPr>
              <a:lstStyle/>
              <a:p>
                <a:r>
                  <a:rPr lang="es-MX" sz="2800" dirty="0"/>
                  <a:t>Entonces </a:t>
                </a:r>
                <a14:m>
                  <m:oMath xmlns:m="http://schemas.openxmlformats.org/officeDocument/2006/math">
                    <m:r>
                      <a:rPr lang="es-MX" sz="2800" i="1">
                        <a:latin typeface="Cambria Math"/>
                      </a:rPr>
                      <m:t>𝑋</m:t>
                    </m:r>
                    <m:r>
                      <a:rPr lang="es-MX" sz="2800" i="1">
                        <a:latin typeface="Cambria Math"/>
                        <a:ea typeface="Cambria Math"/>
                      </a:rPr>
                      <m:t>~</m:t>
                    </m:r>
                    <m:r>
                      <a:rPr lang="es-MX" sz="2800" i="1">
                        <a:latin typeface="Cambria Math"/>
                        <a:ea typeface="Cambria Math"/>
                      </a:rPr>
                      <m:t>𝐵𝑒𝑟</m:t>
                    </m:r>
                    <m:d>
                      <m:dPr>
                        <m:ctrlPr>
                          <a:rPr lang="es-MX" sz="2800" i="1">
                            <a:latin typeface="Cambria Math" panose="02040503050406030204" pitchFamily="18" charset="0"/>
                            <a:ea typeface="Cambria Math"/>
                          </a:rPr>
                        </m:ctrlPr>
                      </m:dPr>
                      <m:e>
                        <m:r>
                          <a:rPr lang="es-MX" sz="2800" b="0" i="1" smtClean="0">
                            <a:latin typeface="Cambria Math"/>
                            <a:ea typeface="Cambria Math"/>
                          </a:rPr>
                          <m:t>?</m:t>
                        </m:r>
                      </m:e>
                    </m:d>
                  </m:oMath>
                </a14:m>
                <a:r>
                  <a:rPr lang="es-MX" sz="2800" dirty="0"/>
                  <a:t>, así que su función de masa de probabilidad es</a:t>
                </a:r>
              </a:p>
              <a:p>
                <a14:m>
                  <m:oMath xmlns:m="http://schemas.openxmlformats.org/officeDocument/2006/math">
                    <m:r>
                      <a:rPr lang="es-MX" sz="2800" i="1">
                        <a:latin typeface="Cambria Math"/>
                      </a:rPr>
                      <m:t>𝑃</m:t>
                    </m:r>
                    <m:d>
                      <m:dPr>
                        <m:ctrlPr>
                          <a:rPr lang="es-MX" sz="2800" i="1">
                            <a:latin typeface="Cambria Math" panose="02040503050406030204" pitchFamily="18" charset="0"/>
                          </a:rPr>
                        </m:ctrlPr>
                      </m:dPr>
                      <m:e>
                        <m:r>
                          <a:rPr lang="es-MX" sz="2800" i="1">
                            <a:latin typeface="Cambria Math"/>
                          </a:rPr>
                          <m:t>𝑋</m:t>
                        </m:r>
                        <m:r>
                          <a:rPr lang="es-MX" sz="2800" i="1">
                            <a:latin typeface="Cambria Math"/>
                          </a:rPr>
                          <m:t>=</m:t>
                        </m:r>
                        <m:r>
                          <a:rPr lang="es-MX" sz="2800" i="1">
                            <a:latin typeface="Cambria Math"/>
                          </a:rPr>
                          <m:t>𝑥</m:t>
                        </m:r>
                      </m:e>
                    </m:d>
                    <m:r>
                      <a:rPr lang="es-MX" sz="2800" i="1">
                        <a:latin typeface="Cambria Math"/>
                      </a:rPr>
                      <m:t>=</m:t>
                    </m:r>
                    <m:sSup>
                      <m:sSupPr>
                        <m:ctrlPr>
                          <a:rPr lang="es-MX" sz="2800" i="1">
                            <a:latin typeface="Cambria Math" panose="02040503050406030204" pitchFamily="18" charset="0"/>
                          </a:rPr>
                        </m:ctrlPr>
                      </m:sSupPr>
                      <m:e>
                        <m:r>
                          <a:rPr lang="es-MX" sz="2800" b="0" i="1" smtClean="0">
                            <a:latin typeface="Cambria Math"/>
                          </a:rPr>
                          <m:t>?</m:t>
                        </m:r>
                      </m:e>
                      <m:sup>
                        <m:r>
                          <a:rPr lang="es-MX" sz="2800" i="1">
                            <a:latin typeface="Cambria Math"/>
                          </a:rPr>
                          <m:t>𝑥</m:t>
                        </m:r>
                      </m:sup>
                    </m:sSup>
                    <m:sSup>
                      <m:sSupPr>
                        <m:ctrlPr>
                          <a:rPr lang="es-MX" sz="2800" i="1">
                            <a:latin typeface="Cambria Math" panose="02040503050406030204" pitchFamily="18" charset="0"/>
                          </a:rPr>
                        </m:ctrlPr>
                      </m:sSupPr>
                      <m:e>
                        <m:r>
                          <a:rPr lang="es-MX" sz="2800" b="0" i="1" smtClean="0">
                            <a:latin typeface="Cambria Math"/>
                          </a:rPr>
                          <m:t>?</m:t>
                        </m:r>
                      </m:e>
                      <m:sup>
                        <m:r>
                          <a:rPr lang="es-MX" sz="2800" i="1">
                            <a:latin typeface="Cambria Math"/>
                          </a:rPr>
                          <m:t>1−</m:t>
                        </m:r>
                        <m:r>
                          <a:rPr lang="es-MX" sz="2800" i="1">
                            <a:latin typeface="Cambria Math"/>
                          </a:rPr>
                          <m:t>𝑥</m:t>
                        </m:r>
                      </m:sup>
                    </m:sSup>
                    <m:r>
                      <a:rPr lang="es-MX" sz="2800" i="1">
                        <a:latin typeface="Cambria Math"/>
                      </a:rPr>
                      <m:t>;</m:t>
                    </m:r>
                    <m:r>
                      <a:rPr lang="es-MX" sz="2800" b="0" i="1" smtClean="0">
                        <a:latin typeface="Cambria Math"/>
                      </a:rPr>
                      <m:t>  </m:t>
                    </m:r>
                    <m:r>
                      <a:rPr lang="es-MX" sz="2800" i="1">
                        <a:latin typeface="Cambria Math"/>
                      </a:rPr>
                      <m:t>𝑥</m:t>
                    </m:r>
                    <m:r>
                      <a:rPr lang="es-MX" sz="2800" i="1">
                        <a:latin typeface="Cambria Math"/>
                      </a:rPr>
                      <m:t>=0,1</m:t>
                    </m:r>
                  </m:oMath>
                </a14:m>
                <a:endParaRPr lang="es-MX" sz="2800" dirty="0"/>
              </a:p>
              <a:p>
                <a:r>
                  <a:rPr lang="es-MX" sz="2800" dirty="0"/>
                  <a:t>El valor esperado de X es </a:t>
                </a:r>
                <a14:m>
                  <m:oMath xmlns:m="http://schemas.openxmlformats.org/officeDocument/2006/math">
                    <m:r>
                      <a:rPr lang="es-MX" sz="2800" i="1">
                        <a:latin typeface="Cambria Math"/>
                      </a:rPr>
                      <m:t>𝐸</m:t>
                    </m:r>
                    <m:d>
                      <m:dPr>
                        <m:ctrlPr>
                          <a:rPr lang="es-MX" sz="2800" i="1">
                            <a:latin typeface="Cambria Math" panose="02040503050406030204" pitchFamily="18" charset="0"/>
                          </a:rPr>
                        </m:ctrlPr>
                      </m:dPr>
                      <m:e>
                        <m:r>
                          <a:rPr lang="es-MX" sz="2800" i="1">
                            <a:latin typeface="Cambria Math"/>
                          </a:rPr>
                          <m:t>𝑋</m:t>
                        </m:r>
                      </m:e>
                    </m:d>
                    <m:r>
                      <a:rPr lang="es-MX" sz="2800" i="1">
                        <a:latin typeface="Cambria Math"/>
                      </a:rPr>
                      <m:t>=</m:t>
                    </m:r>
                    <m:r>
                      <a:rPr lang="es-MX" sz="2800" i="1">
                        <a:latin typeface="Cambria Math"/>
                      </a:rPr>
                      <m:t>𝑝</m:t>
                    </m:r>
                    <m:r>
                      <a:rPr lang="es-MX" sz="2800" i="1">
                        <a:latin typeface="Cambria Math"/>
                      </a:rPr>
                      <m:t>=?</m:t>
                    </m:r>
                  </m:oMath>
                </a14:m>
                <a:endParaRPr lang="es-MX" sz="2800" dirty="0"/>
              </a:p>
              <a:p>
                <a:r>
                  <a:rPr lang="es-MX" sz="2800" dirty="0"/>
                  <a:t>La varianza de X es </a:t>
                </a:r>
                <a14:m>
                  <m:oMath xmlns:m="http://schemas.openxmlformats.org/officeDocument/2006/math">
                    <m:r>
                      <a:rPr lang="es-MX" sz="2800" i="1">
                        <a:latin typeface="Cambria Math"/>
                      </a:rPr>
                      <m:t>𝑉𝑎𝑟</m:t>
                    </m:r>
                    <m:d>
                      <m:dPr>
                        <m:ctrlPr>
                          <a:rPr lang="es-MX" sz="2800" i="1">
                            <a:latin typeface="Cambria Math" panose="02040503050406030204" pitchFamily="18" charset="0"/>
                          </a:rPr>
                        </m:ctrlPr>
                      </m:dPr>
                      <m:e>
                        <m:r>
                          <a:rPr lang="es-MX" sz="2800" i="1">
                            <a:latin typeface="Cambria Math"/>
                          </a:rPr>
                          <m:t>𝑋</m:t>
                        </m:r>
                      </m:e>
                    </m:d>
                    <m:r>
                      <a:rPr lang="es-MX" sz="2800" i="1">
                        <a:latin typeface="Cambria Math"/>
                      </a:rPr>
                      <m:t>=</m:t>
                    </m:r>
                    <m:r>
                      <a:rPr lang="es-MX" sz="2800" i="1">
                        <a:latin typeface="Cambria Math"/>
                      </a:rPr>
                      <m:t>𝑝</m:t>
                    </m:r>
                    <m:d>
                      <m:dPr>
                        <m:ctrlPr>
                          <a:rPr lang="es-MX" sz="2800" i="1">
                            <a:latin typeface="Cambria Math" panose="02040503050406030204" pitchFamily="18" charset="0"/>
                          </a:rPr>
                        </m:ctrlPr>
                      </m:dPr>
                      <m:e>
                        <m:r>
                          <a:rPr lang="es-MX" sz="2800" i="1">
                            <a:latin typeface="Cambria Math"/>
                          </a:rPr>
                          <m:t>1−</m:t>
                        </m:r>
                        <m:r>
                          <a:rPr lang="es-MX" sz="2800" i="1">
                            <a:latin typeface="Cambria Math"/>
                          </a:rPr>
                          <m:t>𝑝</m:t>
                        </m:r>
                      </m:e>
                    </m:d>
                    <m:r>
                      <a:rPr lang="es-MX" sz="2800" i="1">
                        <a:latin typeface="Cambria Math"/>
                      </a:rPr>
                      <m:t>=</m:t>
                    </m:r>
                    <m:r>
                      <a:rPr lang="es-MX" sz="2800" b="0" i="1" smtClean="0">
                        <a:latin typeface="Cambria Math"/>
                      </a:rPr>
                      <m:t>?</m:t>
                    </m:r>
                    <m:d>
                      <m:dPr>
                        <m:ctrlPr>
                          <a:rPr lang="es-MX" sz="2800" i="1">
                            <a:latin typeface="Cambria Math" panose="02040503050406030204" pitchFamily="18" charset="0"/>
                          </a:rPr>
                        </m:ctrlPr>
                      </m:dPr>
                      <m:e>
                        <m:r>
                          <a:rPr lang="es-MX" sz="2800" b="0" i="1" smtClean="0">
                            <a:latin typeface="Cambria Math"/>
                          </a:rPr>
                          <m:t>?</m:t>
                        </m:r>
                      </m:e>
                    </m:d>
                    <m:r>
                      <a:rPr lang="es-MX" sz="2800" i="1">
                        <a:latin typeface="Cambria Math"/>
                      </a:rPr>
                      <m:t>=</m:t>
                    </m:r>
                    <m:r>
                      <a:rPr lang="es-MX" sz="2800" b="0" i="1" smtClean="0">
                        <a:latin typeface="Cambria Math"/>
                      </a:rPr>
                      <m:t>?</m:t>
                    </m:r>
                  </m:oMath>
                </a14:m>
                <a:endParaRPr lang="es-MX" sz="2800" dirty="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xfrm>
                <a:off x="457200" y="1200151"/>
                <a:ext cx="8229600" cy="3050381"/>
              </a:xfrm>
              <a:blipFill rotWithShape="1">
                <a:blip r:embed="rId3"/>
                <a:stretch>
                  <a:fillRect l="-963" t="-2000" r="-963"/>
                </a:stretch>
              </a:blipFill>
            </p:spPr>
            <p:txBody>
              <a:bodyPr/>
              <a:lstStyle/>
              <a:p>
                <a:r>
                  <a:rPr lang="es-MX">
                    <a:noFill/>
                  </a:rPr>
                  <a:t> </a:t>
                </a:r>
              </a:p>
            </p:txBody>
          </p:sp>
        </mc:Fallback>
      </mc:AlternateContent>
      <p:sp>
        <p:nvSpPr>
          <p:cNvPr id="4" name="3 Marcador de fecha"/>
          <p:cNvSpPr>
            <a:spLocks noGrp="1"/>
          </p:cNvSpPr>
          <p:nvPr>
            <p:ph type="dt" sz="half" idx="10"/>
          </p:nvPr>
        </p:nvSpPr>
        <p:spPr/>
        <p:txBody>
          <a:bodyPr/>
          <a:lstStyle/>
          <a:p>
            <a:r>
              <a:rPr lang="es-MX"/>
              <a:t>v2.5:1016</a:t>
            </a:r>
            <a:endParaRPr lang="es-ES"/>
          </a:p>
        </p:txBody>
      </p:sp>
      <p:sp>
        <p:nvSpPr>
          <p:cNvPr id="5" name="4 Marcador de pie de página"/>
          <p:cNvSpPr>
            <a:spLocks noGrp="1"/>
          </p:cNvSpPr>
          <p:nvPr>
            <p:ph type="ftr" sz="quarter" idx="11"/>
          </p:nvPr>
        </p:nvSpPr>
        <p:spPr/>
        <p:txBody>
          <a:bodyPr/>
          <a:lstStyle/>
          <a:p>
            <a:r>
              <a:rPr lang="es-ES"/>
              <a:t>Distribuciones Discretas de Probabilidad</a:t>
            </a:r>
          </a:p>
        </p:txBody>
      </p:sp>
      <p:sp>
        <p:nvSpPr>
          <p:cNvPr id="6" name="5 Marcador de número de diapositiva"/>
          <p:cNvSpPr>
            <a:spLocks noGrp="1"/>
          </p:cNvSpPr>
          <p:nvPr>
            <p:ph type="sldNum" sz="quarter" idx="12"/>
          </p:nvPr>
        </p:nvSpPr>
        <p:spPr/>
        <p:txBody>
          <a:bodyPr/>
          <a:lstStyle/>
          <a:p>
            <a:fld id="{A8A64D2E-177E-4DC9-B325-14D348D5263C}" type="slidenum">
              <a:rPr lang="es-ES" smtClean="0"/>
              <a:pPr/>
              <a:t>99</a:t>
            </a:fld>
            <a:endParaRPr lang="es-ES"/>
          </a:p>
        </p:txBody>
      </p:sp>
    </p:spTree>
    <p:extLst>
      <p:ext uri="{BB962C8B-B14F-4D97-AF65-F5344CB8AC3E}">
        <p14:creationId xmlns:p14="http://schemas.microsoft.com/office/powerpoint/2010/main" val="187727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1922"/>
                                        </p:tgtEl>
                                        <p:attrNameLst>
                                          <p:attrName>style.visibility</p:attrName>
                                        </p:attrNameLst>
                                      </p:cBhvr>
                                      <p:to>
                                        <p:strVal val="visible"/>
                                      </p:to>
                                    </p:set>
                                    <p:animEffect transition="in" filter="fade">
                                      <p:cBhvr>
                                        <p:cTn id="7" dur="500"/>
                                        <p:tgtEl>
                                          <p:spTgt spid="819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bg/>
                                          </p:spTgt>
                                        </p:tgtEl>
                                        <p:attrNameLst>
                                          <p:attrName>style.visibility</p:attrName>
                                        </p:attrNameLst>
                                      </p:cBhvr>
                                      <p:to>
                                        <p:strVal val="visible"/>
                                      </p:to>
                                    </p:set>
                                    <p:animEffect transition="in" filter="fade">
                                      <p:cBhvr>
                                        <p:cTn id="12" dur="500"/>
                                        <p:tgtEl>
                                          <p:spTgt spid="3">
                                            <p:bg/>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33.4833"/>
  <p:tag name="ORIGINALWIDTH" val="1560.555"/>
  <p:tag name="LATEXADDIN" val="\documentclass{article}&#10;\usepackage{amsmath}&#10;\pagestyle{empty}&#10;\begin{document}&#10;&#10;$f(x) = 0.5^x 0.5^{1-x}; \quad x = 0,1$&#10;&#10;\end{document}"/>
  <p:tag name="IGUANATEXSIZE" val="24"/>
  <p:tag name="IGUANATEXCURSOR" val="119"/>
  <p:tag name="TRANSPARENCY" val="Verdadero"/>
  <p:tag name="FILENAME" val=""/>
  <p:tag name="LATEXENGINEID" val="0"/>
  <p:tag name="TEMPFOLDER" val="c:\temp\"/>
  <p:tag name="LATEXFORMHEIGHT" val="312"/>
  <p:tag name="LATEXFORMWIDTH" val="384"/>
  <p:tag name="LATEXFORMWRAP" val="Verdadero"/>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RIGINALHEIGHT" val="151.5"/>
  <p:tag name="ORIGINALWIDTH" val="1796.25"/>
  <p:tag name="OUTPUTDPI" val="1200"/>
  <p:tag name="LATEXADDIN" val="\documentclass{article}&#10;\usepackage{amsmath}&#10;\pagestyle{empty}&#10;\begin{document}&#10;&#10;$f(x) = \frac{1}{30} (x^2 + 4); \quad x = 0,1,2,3$&#10;&#10;\end{document}"/>
  <p:tag name="IGUANATEXSIZE" val="26"/>
  <p:tag name="IGUANATEXCURSOR" val="100"/>
  <p:tag name="TRANSPARENCY" val="Verdadero"/>
  <p:tag name="FILENAME" val=""/>
  <p:tag name="INPUTTYPE" val="0"/>
  <p:tag name="LATEXENGINEID" val="0"/>
  <p:tag name="TEMPFOLDER" val="c:\temp\"/>
</p:tagLst>
</file>

<file path=ppt/tags/tag11.xml><?xml version="1.0" encoding="utf-8"?>
<p:tagLst xmlns:a="http://schemas.openxmlformats.org/drawingml/2006/main" xmlns:r="http://schemas.openxmlformats.org/officeDocument/2006/relationships" xmlns:p="http://schemas.openxmlformats.org/presentationml/2006/main">
  <p:tag name="ORIGINALHEIGHT" val="121.2"/>
  <p:tag name="ORIGINALWIDTH" val="1437"/>
  <p:tag name="OUTPUTDPI" val="1200"/>
  <p:tag name="LATEXADDIN" val="\documentclass{article}&#10;\usepackage{amsmath}&#10;\pagestyle{empty}&#10;\begin{document}&#10;&#10;$f(x) = \frac{1}{30} (x^2 + 4); \quad x = 0,1,2,3$&#10;&#10;\end{document}"/>
  <p:tag name="IGUANATEXSIZE" val="40"/>
  <p:tag name="IGUANATEXCURSOR" val="100"/>
  <p:tag name="TRANSPARENCY" val="Verdadero"/>
  <p:tag name="FILENAME" val=""/>
  <p:tag name="INPUTTYPE" val="0"/>
  <p:tag name="LATEXENGINEID" val="0"/>
  <p:tag name="TEMPFOLDER" val="c:\temp\"/>
</p:tagLst>
</file>

<file path=ppt/tags/tag12.xml><?xml version="1.0" encoding="utf-8"?>
<p:tagLst xmlns:a="http://schemas.openxmlformats.org/drawingml/2006/main" xmlns:r="http://schemas.openxmlformats.org/officeDocument/2006/relationships" xmlns:p="http://schemas.openxmlformats.org/presentationml/2006/main">
  <p:tag name="ORIGINALHEIGHT" val="207.75"/>
  <p:tag name="ORIGINALWIDTH" val="1449.75"/>
  <p:tag name="OUTPUTDPI" val="1200"/>
  <p:tag name="LATEXADDIN" val="\documentclass{article}&#10;\usepackage{amsmath}&#10;\pagestyle{empty}&#10;\begin{document}&#10;&#10;$h(x) = \frac{{{2}\choose{x}} {{8}\choose{3-x}}}{120};&#10;        \; x = 0,1,2$&#10;&#10;\end{document}"/>
  <p:tag name="IGUANATEXSIZE" val="30"/>
  <p:tag name="IGUANATEXCURSOR" val="126"/>
  <p:tag name="TRANSPARENCY" val="Verdadero"/>
  <p:tag name="FILENAME" val=""/>
  <p:tag name="INPUTTYPE" val="0"/>
  <p:tag name="LATEXENGINEID" val="0"/>
  <p:tag name="TEMPFOLDER" val="c:\temp\"/>
</p:tagLst>
</file>

<file path=ppt/tags/tag13.xml><?xml version="1.0" encoding="utf-8"?>
<p:tagLst xmlns:a="http://schemas.openxmlformats.org/drawingml/2006/main" xmlns:r="http://schemas.openxmlformats.org/officeDocument/2006/relationships" xmlns:p="http://schemas.openxmlformats.org/presentationml/2006/main">
  <p:tag name="ORIGINALHEIGHT" val="207.75"/>
  <p:tag name="ORIGINALWIDTH" val="1449.75"/>
  <p:tag name="OUTPUTDPI" val="1200"/>
  <p:tag name="LATEXADDIN" val="\documentclass{article}&#10;\usepackage{amsmath}&#10;\pagestyle{empty}&#10;\begin{document}&#10;&#10;$h(x) = \frac{{{2}\choose{x}} {{8}\choose{3-x}}}{120};&#10;        \; x = 0,1,2$&#10;&#10;\end{document}"/>
  <p:tag name="IGUANATEXSIZE" val="30"/>
  <p:tag name="IGUANATEXCURSOR" val="126"/>
  <p:tag name="TRANSPARENCY" val="Verdadero"/>
  <p:tag name="FILENAME" val=""/>
  <p:tag name="INPUTTYPE" val="0"/>
  <p:tag name="LATEXENGINEID" val="0"/>
  <p:tag name="TEMPFOLDER" val="c:\temp\"/>
</p:tagLst>
</file>

<file path=ppt/tags/tag14.xml><?xml version="1.0" encoding="utf-8"?>
<p:tagLst xmlns:a="http://schemas.openxmlformats.org/drawingml/2006/main" xmlns:r="http://schemas.openxmlformats.org/officeDocument/2006/relationships" xmlns:p="http://schemas.openxmlformats.org/presentationml/2006/main">
  <p:tag name="ORIGINALHEIGHT" val="207.75"/>
  <p:tag name="ORIGINALWIDTH" val="1971.75"/>
  <p:tag name="OUTPUTDPI" val="1200"/>
  <p:tag name="LATEXADDIN" val="\documentclass{article}&#10;\usepackage{amsmath}&#10;\pagestyle{empty}&#10;\begin{document}&#10;&#10;$P(X=0) = h(0) = \frac{{{2}\choose{0}}&#10;                       {{8}\choose{3-0}}}&#10;                  {120}&#10;        = \frac{{{2}\choose{0}} {{8} \choose {3}}} {120}$&#10;&#10;\end{document}"/>
  <p:tag name="IGUANATEXSIZE" val="30"/>
  <p:tag name="IGUANATEXCURSOR" val="242"/>
  <p:tag name="TRANSPARENCY" val="Verdadero"/>
  <p:tag name="FILENAME" val=""/>
  <p:tag name="INPUTTYPE" val="0"/>
  <p:tag name="LATEXENGINEID" val="0"/>
  <p:tag name="TEMPFOLDER" val="c:\temp\"/>
</p:tagLst>
</file>

<file path=ppt/tags/tag15.xml><?xml version="1.0" encoding="utf-8"?>
<p:tagLst xmlns:a="http://schemas.openxmlformats.org/drawingml/2006/main" xmlns:r="http://schemas.openxmlformats.org/officeDocument/2006/relationships" xmlns:p="http://schemas.openxmlformats.org/presentationml/2006/main">
  <p:tag name="ORIGINALHEIGHT" val="207.75"/>
  <p:tag name="ORIGINALWIDTH" val="1674"/>
  <p:tag name="OUTPUTDPI" val="1200"/>
  <p:tag name="LATEXADDIN" val="\documentclass{article}&#10;\usepackage{amsmath}&#10;\pagestyle{empty}&#10;\begin{document}&#10;&#10;$ h(0) = \frac{ \frac{2!}{0! (2-0)!} \cdot&#10;         \frac{8!}{3!(8-3)!} }{120} =&#10;         \frac{ \frac{2!}{0! 2!} \cdot&#10;         \frac{8!}{3! 5!} }{120} $&#10;&#10;\end{document}"/>
  <p:tag name="IGUANATEXSIZE" val="30"/>
  <p:tag name="IGUANATEXCURSOR" val="161"/>
  <p:tag name="TRANSPARENCY" val="Verdadero"/>
  <p:tag name="FILENAME" val=""/>
  <p:tag name="INPUTTYPE" val="0"/>
  <p:tag name="LATEXENGINEID" val="0"/>
  <p:tag name="TEMPFOLDER" val="c:\temp\"/>
</p:tagLst>
</file>

<file path=ppt/tags/tag16.xml><?xml version="1.0" encoding="utf-8"?>
<p:tagLst xmlns:a="http://schemas.openxmlformats.org/drawingml/2006/main" xmlns:r="http://schemas.openxmlformats.org/officeDocument/2006/relationships" xmlns:p="http://schemas.openxmlformats.org/presentationml/2006/main">
  <p:tag name="ORIGINALHEIGHT" val="219.75"/>
  <p:tag name="ORIGINALWIDTH" val="1528.5"/>
  <p:tag name="OUTPUTDPI" val="1200"/>
  <p:tag name="LATEXADDIN" val="\documentclass{article}&#10;\usepackage{amsmath}&#10;\pagestyle{empty}&#10;\begin{document}&#10;&#10;$ h(0) = \frac{ \frac{2(1)}{1 \cdot 2(1)} \cdot&#10;         \frac{8(7)(6)(5)(4)(3)(2)(1)}{3(2)(1) \cdot 5(4)(3)(2)(1)} }{120} $&#10;&#10;\end{document}"/>
  <p:tag name="IGUANATEXSIZE" val="30"/>
  <p:tag name="IGUANATEXCURSOR" val="90"/>
  <p:tag name="TRANSPARENCY" val="Verdadero"/>
  <p:tag name="FILENAME" val=""/>
  <p:tag name="INPUTTYPE" val="0"/>
  <p:tag name="LATEXENGINEID" val="0"/>
  <p:tag name="TEMPFOLDER" val="c:\temp\"/>
</p:tagLst>
</file>

<file path=ppt/tags/tag17.xml><?xml version="1.0" encoding="utf-8"?>
<p:tagLst xmlns:a="http://schemas.openxmlformats.org/drawingml/2006/main" xmlns:r="http://schemas.openxmlformats.org/officeDocument/2006/relationships" xmlns:p="http://schemas.openxmlformats.org/presentationml/2006/main">
  <p:tag name="ORIGINALHEIGHT" val="203.25"/>
  <p:tag name="ORIGINALWIDTH" val="1941"/>
  <p:tag name="OUTPUTDPI" val="1200"/>
  <p:tag name="LATEXADDIN" val="\documentclass{article}&#10;\usepackage{amsmath}&#10;\pagestyle{empty}&#10;\begin{document}&#10;&#10;$ h(0) = \frac{ 1 \cdot&#10;         \frac{8(7)(6)}{6} }{120} =&#10;         \frac{56}{120} = \frac{7}{15} \doteq 0.4667$&#10;&#10;\end{document}"/>
  <p:tag name="IGUANATEXSIZE" val="30"/>
  <p:tag name="IGUANATEXCURSOR" val="193"/>
  <p:tag name="TRANSPARENCY" val="Verdadero"/>
  <p:tag name="FILENAME" val=""/>
  <p:tag name="INPUTTYPE" val="0"/>
  <p:tag name="LATEXENGINEID" val="0"/>
  <p:tag name="TEMPFOLDER" val="c:\temp\"/>
</p:tagLst>
</file>

<file path=ppt/tags/tag18.xml><?xml version="1.0" encoding="utf-8"?>
<p:tagLst xmlns:a="http://schemas.openxmlformats.org/drawingml/2006/main" xmlns:r="http://schemas.openxmlformats.org/officeDocument/2006/relationships" xmlns:p="http://schemas.openxmlformats.org/presentationml/2006/main">
  <p:tag name="ORIGINALHEIGHT" val="207.75"/>
  <p:tag name="ORIGINALWIDTH" val="1971.75"/>
  <p:tag name="OUTPUTDPI" val="1200"/>
  <p:tag name="LATEXADDIN" val="\documentclass{article}&#10;\usepackage{amsmath}&#10;\pagestyle{empty}&#10;\begin{document}&#10;&#10;$P(X=1) = h(1) = \frac{{{2}\choose{1}}&#10;                       {{8}\choose{3-1}}}&#10;                  {120}&#10;        = \frac{{{2}\choose{1}} {{8} \choose {2}}} {120}$&#10;&#10;\end{document}"/>
  <p:tag name="IGUANATEXSIZE" val="30"/>
  <p:tag name="IGUANATEXCURSOR" val="234"/>
  <p:tag name="TRANSPARENCY" val="Verdadero"/>
  <p:tag name="FILENAME" val=""/>
  <p:tag name="INPUTTYPE" val="0"/>
  <p:tag name="LATEXENGINEID" val="0"/>
  <p:tag name="TEMPFOLDER" val="c:\temp\"/>
</p:tagLst>
</file>

<file path=ppt/tags/tag19.xml><?xml version="1.0" encoding="utf-8"?>
<p:tagLst xmlns:a="http://schemas.openxmlformats.org/drawingml/2006/main" xmlns:r="http://schemas.openxmlformats.org/officeDocument/2006/relationships" xmlns:p="http://schemas.openxmlformats.org/presentationml/2006/main">
  <p:tag name="ORIGINALHEIGHT" val="207.75"/>
  <p:tag name="ORIGINALWIDTH" val="1674"/>
  <p:tag name="OUTPUTDPI" val="1200"/>
  <p:tag name="LATEXADDIN" val="\documentclass{article}&#10;\usepackage{amsmath}&#10;\pagestyle{empty}&#10;\begin{document}&#10;&#10;$ h(1) = \frac{ \frac{2!}{1! (2-1)!} \cdot&#10;         \frac{8!}{2!(8-2)!} }{120} =&#10;         \frac{ \frac{2!}{1! 1!} \cdot&#10;         \frac{8!}{2! 6!} }{120} $&#10;&#10;\end{document}"/>
  <p:tag name="IGUANATEXSIZE" val="30"/>
  <p:tag name="IGUANATEXCURSOR" val="86"/>
  <p:tag name="TRANSPARENCY" val="Verdadero"/>
  <p:tag name="FILENAME" val=""/>
  <p:tag name="INPUTTYPE" val="0"/>
  <p:tag name="LATEXENGINEID" val="0"/>
  <p:tag name="TEMPFOLDER" val="c:\temp\"/>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102.362"/>
  <p:tag name="LATEXADDIN" val="\documentclass{article}&#10;\usepackage{amsmath}&#10;\pagestyle{empty}&#10;\begin{document}&#10;&#10;\[&#10;X = \begin{cases}&#10;0, \text{ cae \textit{Sol}} \\&#10;1, \text{ cae \textit{\'Aguila}}&#10;\end{cases}&#10;\]&#10;&#10;\end{document}"/>
  <p:tag name="IGUANATEXSIZE" val="20"/>
  <p:tag name="IGUANATEXCURSOR" val="155"/>
  <p:tag name="TRANSPARENCY" val="Verdadero"/>
  <p:tag name="FILENAME" val=""/>
  <p:tag name="LATEXENGINEID" val="0"/>
  <p:tag name="TEMPFOLDER" val="c:\temp\"/>
  <p:tag name="LATEXFORMHEIGHT" val="312"/>
  <p:tag name="LATEXFORMWIDTH" val="384"/>
  <p:tag name="LATEXFORMWRAP" val="Verdadero"/>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RIGINALHEIGHT" val="219.75"/>
  <p:tag name="ORIGINALWIDTH" val="1458"/>
  <p:tag name="OUTPUTDPI" val="1200"/>
  <p:tag name="LATEXADDIN" val="\documentclass{article}&#10;\usepackage{amsmath}&#10;\pagestyle{empty}&#10;\begin{document}&#10;&#10;$ h(1) = \frac{ \frac{2(1)}{1 \cdot 1}&#10;         \cdot \frac{8(7)(6)(5)(4)(3)(2)(1)}&#10;           {2(1) \cdot 6(5)(4)(3)(2)(1)} }{120} $&#10;&#10;\end{document}"/>
  <p:tag name="IGUANATEXSIZE" val="30"/>
  <p:tag name="IGUANATEXCURSOR" val="178"/>
  <p:tag name="TRANSPARENCY" val="Verdadero"/>
  <p:tag name="FILENAME" val=""/>
  <p:tag name="INPUTTYPE" val="0"/>
  <p:tag name="LATEXENGINEID" val="0"/>
  <p:tag name="TEMPFOLDER" val="c:\temp\"/>
</p:tagLst>
</file>

<file path=ppt/tags/tag21.xml><?xml version="1.0" encoding="utf-8"?>
<p:tagLst xmlns:a="http://schemas.openxmlformats.org/drawingml/2006/main" xmlns:r="http://schemas.openxmlformats.org/officeDocument/2006/relationships" xmlns:p="http://schemas.openxmlformats.org/presentationml/2006/main">
  <p:tag name="ORIGINALHEIGHT" val="203.25"/>
  <p:tag name="ORIGINALWIDTH" val="1831.5"/>
  <p:tag name="OUTPUTDPI" val="1200"/>
  <p:tag name="LATEXADDIN" val="\documentclass{article}&#10;\usepackage{amsmath}&#10;\pagestyle{empty}&#10;\begin{document}&#10;&#10;$ h(1) = \frac{ 2 \cdot&#10;         \frac{8(7)}{2} }{120} =&#10;         \frac{56}{120} = \frac{7}{15} \doteq 0.4667$&#10;&#10;\end{document}"/>
  <p:tag name="IGUANATEXSIZE" val="30"/>
  <p:tag name="IGUANATEXCURSOR" val="190"/>
  <p:tag name="TRANSPARENCY" val="Verdadero"/>
  <p:tag name="FILENAME" val=""/>
  <p:tag name="INPUTTYPE" val="0"/>
  <p:tag name="LATEXENGINEID" val="0"/>
  <p:tag name="TEMPFOLDER" val="c:\temp\"/>
</p:tagLst>
</file>

<file path=ppt/tags/tag22.xml><?xml version="1.0" encoding="utf-8"?>
<p:tagLst xmlns:a="http://schemas.openxmlformats.org/drawingml/2006/main" xmlns:r="http://schemas.openxmlformats.org/officeDocument/2006/relationships" xmlns:p="http://schemas.openxmlformats.org/presentationml/2006/main">
  <p:tag name="ORIGINALHEIGHT" val="207.75"/>
  <p:tag name="ORIGINALWIDTH" val="1971.75"/>
  <p:tag name="OUTPUTDPI" val="1200"/>
  <p:tag name="LATEXADDIN" val="\documentclass{article}&#10;\usepackage{amsmath}&#10;\pagestyle{empty}&#10;\begin{document}&#10;&#10;$P(X=2) = h(2) = \frac{{{2}\choose{2}}&#10;                       {{8}\choose{3-2}}}&#10;                  {120}&#10;        = \frac{{{2}\choose{2}} {{8} \choose {1}}} {120}$&#10;&#10;\end{document}"/>
  <p:tag name="IGUANATEXSIZE" val="30"/>
  <p:tag name="IGUANATEXCURSOR" val="233"/>
  <p:tag name="TRANSPARENCY" val="Verdadero"/>
  <p:tag name="FILENAME" val=""/>
  <p:tag name="INPUTTYPE" val="0"/>
  <p:tag name="LATEXENGINEID" val="0"/>
  <p:tag name="TEMPFOLDER" val="c:\temp\"/>
</p:tagLst>
</file>

<file path=ppt/tags/tag23.xml><?xml version="1.0" encoding="utf-8"?>
<p:tagLst xmlns:a="http://schemas.openxmlformats.org/drawingml/2006/main" xmlns:r="http://schemas.openxmlformats.org/officeDocument/2006/relationships" xmlns:p="http://schemas.openxmlformats.org/presentationml/2006/main">
  <p:tag name="ORIGINALHEIGHT" val="207.75"/>
  <p:tag name="ORIGINALWIDTH" val="1674"/>
  <p:tag name="OUTPUTDPI" val="1200"/>
  <p:tag name="LATEXADDIN" val="\documentclass{article}&#10;\usepackage{amsmath}&#10;\pagestyle{empty}&#10;\begin{document}&#10;&#10;$ h(2) = \frac{ \frac{2!}{2! (2-2)!} \cdot&#10;         \frac{8!}{1!(8-1)!} }{120} =&#10;         \frac{ \frac{2!}{2! 0!} \cdot&#10;         \frac{8!}{1! 7!} }{120} $&#10;&#10;\end{document}"/>
  <p:tag name="IGUANATEXSIZE" val="30"/>
  <p:tag name="IGUANATEXCURSOR" val="224"/>
  <p:tag name="TRANSPARENCY" val="Verdadero"/>
  <p:tag name="FILENAME" val=""/>
  <p:tag name="INPUTTYPE" val="0"/>
  <p:tag name="LATEXENGINEID" val="0"/>
  <p:tag name="TEMPFOLDER" val="c:\temp\"/>
</p:tagLst>
</file>

<file path=ppt/tags/tag24.xml><?xml version="1.0" encoding="utf-8"?>
<p:tagLst xmlns:a="http://schemas.openxmlformats.org/drawingml/2006/main" xmlns:r="http://schemas.openxmlformats.org/officeDocument/2006/relationships" xmlns:p="http://schemas.openxmlformats.org/presentationml/2006/main">
  <p:tag name="ORIGINALHEIGHT" val="219.75"/>
  <p:tag name="ORIGINALWIDTH" val="1528.5"/>
  <p:tag name="OUTPUTDPI" val="1200"/>
  <p:tag name="LATEXADDIN" val="\documentclass{article}&#10;\usepackage{amsmath}&#10;\pagestyle{empty}&#10;\begin{document}&#10;&#10;$ h(2) = \frac{ \frac{2(1)}{2(1) \cdot 1}&#10;         \cdot \frac{8(7)(6)(5)(4)(3)(2)(1)}&#10;           {1 \cdot 7(6)(5)(4)(3)(2)(1)} }{120} $&#10;&#10;\end{document}"/>
  <p:tag name="IGUANATEXSIZE" val="30"/>
  <p:tag name="IGUANATEXCURSOR" val="86"/>
  <p:tag name="TRANSPARENCY" val="Verdadero"/>
  <p:tag name="FILENAME" val=""/>
  <p:tag name="INPUTTYPE" val="0"/>
  <p:tag name="LATEXENGINEID" val="0"/>
  <p:tag name="TEMPFOLDER" val="c:\temp\"/>
</p:tagLst>
</file>

<file path=ppt/tags/tag25.xml><?xml version="1.0" encoding="utf-8"?>
<p:tagLst xmlns:a="http://schemas.openxmlformats.org/drawingml/2006/main" xmlns:r="http://schemas.openxmlformats.org/officeDocument/2006/relationships" xmlns:p="http://schemas.openxmlformats.org/presentationml/2006/main">
  <p:tag name="ORIGINALHEIGHT" val="152.25"/>
  <p:tag name="ORIGINALWIDTH" val="1719"/>
  <p:tag name="OUTPUTDPI" val="1200"/>
  <p:tag name="LATEXADDIN" val="\documentclass{article}&#10;\usepackage{amsmath}&#10;\pagestyle{empty}&#10;\begin{document}&#10;&#10;$ h(2) = \frac{ 1 \cdot 8 }{120} =&#10;         \frac{8}{120} = \frac{1}{15} \doteq 0.0667$&#10;&#10;\end{document}"/>
  <p:tag name="IGUANATEXSIZE" val="30"/>
  <p:tag name="IGUANATEXCURSOR" val="167"/>
  <p:tag name="TRANSPARENCY" val="Verdadero"/>
  <p:tag name="FILENAME" val=""/>
  <p:tag name="INPUTTYPE" val="0"/>
  <p:tag name="LATEXENGINEID" val="0"/>
  <p:tag name="TEMPFOLDER" val="c:\temp\"/>
</p:tagLst>
</file>

<file path=ppt/tags/tag26.xml><?xml version="1.0" encoding="utf-8"?>
<p:tagLst xmlns:a="http://schemas.openxmlformats.org/drawingml/2006/main" xmlns:r="http://schemas.openxmlformats.org/officeDocument/2006/relationships" xmlns:p="http://schemas.openxmlformats.org/presentationml/2006/main">
  <p:tag name="ORIGINALHEIGHT" val="160.5"/>
  <p:tag name="ORIGINALWIDTH" val="1613.25"/>
  <p:tag name="OUTPUTDPI" val="1200"/>
  <p:tag name="LATEXADDIN" val="\documentclass{article}&#10;\usepackage{amsmath}&#10;\pagestyle{empty}&#10;\begin{document}&#10;&#10;$\sum_{x=0}^2 P(X=x) = \sum_{x=0}^2 h(x) $&#10;&#10;\end{document}"/>
  <p:tag name="IGUANATEXSIZE" val="30"/>
  <p:tag name="IGUANATEXCURSOR" val="122"/>
  <p:tag name="TRANSPARENCY" val="Verdadero"/>
  <p:tag name="FILENAME" val=""/>
  <p:tag name="INPUTTYPE" val="0"/>
  <p:tag name="LATEXENGINEID" val="0"/>
  <p:tag name="TEMPFOLDER" val="c:\temp\"/>
</p:tagLst>
</file>

<file path=ppt/tags/tag27.xml><?xml version="1.0" encoding="utf-8"?>
<p:tagLst xmlns:a="http://schemas.openxmlformats.org/drawingml/2006/main" xmlns:r="http://schemas.openxmlformats.org/officeDocument/2006/relationships" xmlns:p="http://schemas.openxmlformats.org/presentationml/2006/main">
  <p:tag name="ORIGINALHEIGHT" val="124.5"/>
  <p:tag name="ORIGINALWIDTH" val="1110"/>
  <p:tag name="OUTPUTDPI" val="1200"/>
  <p:tag name="LATEXADDIN" val="\documentclass{article}&#10;\usepackage{amsmath}&#10;\pagestyle{empty}&#10;\begin{document}&#10;&#10;$ = h(0) + h(1) + h(2)$&#10;&#10;\end{document}"/>
  <p:tag name="IGUANATEXSIZE" val="30"/>
  <p:tag name="IGUANATEXCURSOR" val="103"/>
  <p:tag name="TRANSPARENCY" val="Verdadero"/>
  <p:tag name="FILENAME" val=""/>
  <p:tag name="INPUTTYPE" val="0"/>
  <p:tag name="LATEXENGINEID" val="0"/>
  <p:tag name="TEMPFOLDER" val="c:\temp\"/>
</p:tagLst>
</file>

<file path=ppt/tags/tag28.xml><?xml version="1.0" encoding="utf-8"?>
<p:tagLst xmlns:a="http://schemas.openxmlformats.org/drawingml/2006/main" xmlns:r="http://schemas.openxmlformats.org/officeDocument/2006/relationships" xmlns:p="http://schemas.openxmlformats.org/presentationml/2006/main">
  <p:tag name="ORIGINALHEIGHT" val="153"/>
  <p:tag name="ORIGINALWIDTH" val="1035"/>
  <p:tag name="OUTPUTDPI" val="1200"/>
  <p:tag name="LATEXADDIN" val="\documentclass{article}&#10;\usepackage{amsmath}&#10;\pagestyle{empty}&#10;\begin{document}&#10;&#10;$ = \frac{7}{15} + \frac{7}{15} + \frac{1}{15} = 1 $&#10;&#10;\end{document}"/>
  <p:tag name="IGUANATEXSIZE" val="30"/>
  <p:tag name="IGUANATEXCURSOR" val="131"/>
  <p:tag name="TRANSPARENCY" val="Verdadero"/>
  <p:tag name="FILENAME" val=""/>
  <p:tag name="INPUTTYPE" val="0"/>
  <p:tag name="LATEXENGINEID" val="0"/>
  <p:tag name="TEMPFOLDER" val="c:\temp\"/>
</p:tagLst>
</file>

<file path=ppt/tags/tag29.xml><?xml version="1.0" encoding="utf-8"?>
<p:tagLst xmlns:a="http://schemas.openxmlformats.org/drawingml/2006/main" xmlns:r="http://schemas.openxmlformats.org/officeDocument/2006/relationships" xmlns:p="http://schemas.openxmlformats.org/presentationml/2006/main">
  <p:tag name="ORIGINALHEIGHT" val="207.75"/>
  <p:tag name="ORIGINALWIDTH" val="1449.75"/>
  <p:tag name="OUTPUTDPI" val="1200"/>
  <p:tag name="LATEXADDIN" val="\documentclass{article}&#10;\usepackage{amsmath}&#10;\pagestyle{empty}&#10;\begin{document}&#10;&#10;$h(x) = \frac{{{2}\choose{x}} {{8}\choose{3-x}}}{120};&#10;        \; x = 0,1,2$&#10;&#10;\end{document}"/>
  <p:tag name="IGUANATEXSIZE" val="30"/>
  <p:tag name="IGUANATEXCURSOR" val="126"/>
  <p:tag name="TRANSPARENCY" val="Verdadero"/>
  <p:tag name="FILENAME" val=""/>
  <p:tag name="INPUTTYPE" val="0"/>
  <p:tag name="LATEXENGINEID" val="0"/>
  <p:tag name="TEMPFOLDER" val="c:\temp\"/>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33.4833"/>
  <p:tag name="ORIGINALWIDTH" val="1560.555"/>
  <p:tag name="LATEXADDIN" val="\documentclass{article}&#10;\usepackage{amsmath}&#10;\pagestyle{empty}&#10;\begin{document}&#10;&#10;$f(x) = 0.5^x 0.5^{1-x}; \quad x = 0,1$&#10;&#10;\end{document}"/>
  <p:tag name="IGUANATEXSIZE" val="24"/>
  <p:tag name="IGUANATEXCURSOR" val="119"/>
  <p:tag name="TRANSPARENCY" val="Verdadero"/>
  <p:tag name="FILENAME" val=""/>
  <p:tag name="LATEXENGINEID" val="0"/>
  <p:tag name="TEMPFOLDER" val="c:\temp\"/>
  <p:tag name="LATEXFORMHEIGHT" val="312"/>
  <p:tag name="LATEXFORMWIDTH" val="384"/>
  <p:tag name="LATEXFORMWRAP" val="Verdadero"/>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509.1864"/>
  <p:tag name="ORIGINALWIDTH" val="2169.479"/>
  <p:tag name="LATEXADDIN" val="\documentclass{article}&#10;\usepackage{amsmath}&#10;\pagestyle{empty}&#10;\begin{document}&#10;&#10;\begin{eqnarray*}&#10; F(0) &amp;=&amp; \sum_{k=0}^0 0.5^k 0.5^{1-k} = 0.5^0 \cdot 0.5^{1 - 0} \\&#10;      &amp;=&amp; 0.5&#10;\end{eqnarray*}&#10;&#10;\end{document}"/>
  <p:tag name="IGUANATEXSIZE" val="32"/>
  <p:tag name="IGUANATEXCURSOR" val="163"/>
  <p:tag name="TRANSPARENCY" val="Verdadero"/>
  <p:tag name="FILENAME" val=""/>
  <p:tag name="LATEXENGINEID" val="0"/>
  <p:tag name="TEMPFOLDER" val="c:\temp\"/>
  <p:tag name="LATEXFORMHEIGHT" val="312"/>
  <p:tag name="LATEXFORMWIDTH" val="384"/>
  <p:tag name="LATEXFORMWRAP" val="Verdadero"/>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531.75"/>
  <p:tag name="ORIGINALWIDTH" val="1365"/>
  <p:tag name="LATEXADDIN" val="\documentclass{article}&#10;\usepackage{amsmath}&#10;\pagestyle{empty}&#10;\begin{document}&#10;&#10;\begin{eqnarray*}&#10;  F(x) &amp;=&amp; P(X \leq x) \\&#10;  F(x) &amp;=&amp; \sum_{k=0}^x 0.5^k 0.5^{1-k}&#10;\end{eqnarray*}&#10;&#10;\end{document}"/>
  <p:tag name="IGUANATEXSIZE" val="20"/>
  <p:tag name="IGUANATEXCURSOR" val="131"/>
  <p:tag name="TRANSPARENCY" val="Verdadero"/>
  <p:tag name="FILENAME" val=""/>
  <p:tag name="LATEXENGINEID" val="0"/>
  <p:tag name="TEMPFOLDER" val="c:\temp\"/>
  <p:tag name="LATEXFORMHEIGHT" val="312"/>
  <p:tag name="LATEXFORMWIDTH" val="384"/>
  <p:tag name="LATEXFORMWRAP" val="Verdadero"/>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531.75"/>
  <p:tag name="ORIGINALWIDTH" val="1365"/>
  <p:tag name="LATEXADDIN" val="\documentclass{article}&#10;\usepackage{amsmath}&#10;\pagestyle{empty}&#10;\begin{document}&#10;&#10;\begin{eqnarray*}&#10;  F(x) &amp;=&amp; P(X \leq x) \\&#10;  F(x) &amp;=&amp; \sum_{k=0}^x 0.5^k 0.5^{1-k}&#10;\end{eqnarray*}&#10;&#10;\end{document}"/>
  <p:tag name="IGUANATEXSIZE" val="20"/>
  <p:tag name="IGUANATEXCURSOR" val="131"/>
  <p:tag name="TRANSPARENCY" val="Verdadero"/>
  <p:tag name="FILENAME" val=""/>
  <p:tag name="LATEXENGINEID" val="0"/>
  <p:tag name="TEMPFOLDER" val="c:\temp\"/>
  <p:tag name="LATEXFORMHEIGHT" val="312"/>
  <p:tag name="LATEXFORMWIDTH" val="384"/>
  <p:tag name="LATEXFORMWRAP" val="Verdadero"/>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107"/>
  <p:tag name="ORIGINALWIDTH" val="2253.75"/>
  <p:tag name="LATEXADDIN" val="\documentclass{article}&#10;\usepackage{amsmath}&#10;\pagestyle{empty}&#10;\begin{document}&#10;&#10;\begin{eqnarray*}&#10; F(1) &amp;=&amp; \sum_{k=0}^1 0.5^k 0.5^{1-k} \\&#10;   &amp;=&amp; \left( 0.5^0 \cdot 0.5^{1-0} \right)&#10;   + \left( 0.5^1 \cdot 0.5^{1-1} \right) \\&#10;   &amp;=&amp; \left( 0.5^0 \cdot 0.5^1 \right)&#10;   + \left( 0.5^1 \cdot 0.5^0 \right) \\&#10;   &amp;=&amp; \left( 1 \cdot 0.5 \right)&#10;   + \left( 0.5 \cdot 1 \right) = 0.5 + 0.5 \\&#10;   &amp;=&amp; 1&#10;\end{eqnarray*}&#10;&#10;\end{document}"/>
  <p:tag name="IGUANATEXSIZE" val="30"/>
  <p:tag name="IGUANATEXCURSOR" val="388"/>
  <p:tag name="TRANSPARENCY" val="Verdadero"/>
  <p:tag name="FILENAME" val=""/>
  <p:tag name="LATEXENGINEID" val="0"/>
  <p:tag name="TEMPFOLDER" val="c:\temp\"/>
  <p:tag name="LATEXFORMHEIGHT" val="312"/>
  <p:tag name="LATEXFORMWIDTH" val="384"/>
  <p:tag name="LATEXFORMWRAP" val="Verdadero"/>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531.75"/>
  <p:tag name="ORIGINALWIDTH" val="1365"/>
  <p:tag name="LATEXADDIN" val="\documentclass{article}&#10;\usepackage{amsmath}&#10;\pagestyle{empty}&#10;\begin{document}&#10;&#10;\begin{eqnarray*}&#10;  F(x) &amp;=&amp; P(X \leq x) \\&#10;  F(x) &amp;=&amp; \sum_{k=0}^x 0.5^k 0.5^{1-k}&#10;\end{eqnarray*}&#10;&#10;\end{document}"/>
  <p:tag name="IGUANATEXSIZE" val="20"/>
  <p:tag name="IGUANATEXCURSOR" val="131"/>
  <p:tag name="TRANSPARENCY" val="Verdadero"/>
  <p:tag name="FILENAME" val=""/>
  <p:tag name="LATEXENGINEID" val="0"/>
  <p:tag name="TEMPFOLDER" val="c:\temp\"/>
  <p:tag name="LATEXFORMHEIGHT" val="312"/>
  <p:tag name="LATEXFORMWIDTH" val="384"/>
  <p:tag name="LATEXFORMWRAP" val="Verdadero"/>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451.819"/>
  <p:tag name="LATEXADDIN" val="\documentclass{article}&#10;\usepackage{amsmath}&#10;\pagestyle{empty}&#10;\begin{document}&#10;&#10;\begin{eqnarray*}&#10;  F(0) &amp;=&amp; P(X \leq 0) = 0.5 \\&#10;  F(1) &amp;=&amp; P(X \leq 1) = 1&#10;\end{eqnarray*}&#10;&#10;\end{document}"/>
  <p:tag name="IGUANATEXSIZE" val="36"/>
  <p:tag name="IGUANATEXCURSOR" val="156"/>
  <p:tag name="TRANSPARENCY" val="Verdadero"/>
  <p:tag name="FILENAME" val=""/>
  <p:tag name="LATEXENGINEID" val="0"/>
  <p:tag name="TEMPFOLDER" val="c:\temp\"/>
  <p:tag name="LATEXFORMHEIGHT" val="312"/>
  <p:tag name="LATEXFORMWIDTH" val="384"/>
  <p:tag name="LATEXFORMWRAP" val="Verdadero"/>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RIGINALHEIGHT" val="132"/>
  <p:tag name="ORIGINALWIDTH" val="854.4"/>
  <p:tag name="OUTPUTDPI" val="1200"/>
  <p:tag name="LATEXADDIN" val="\documentclass{article}&#10;\usepackage{amsmath}&#10;\pagestyle{empty}&#10;\begin{document}&#10;&#10;$F(1) = \sum_{k=1}^1 \frac{1}{6} = \frac{1}{6}$&#10;&#10;\end{document}"/>
  <p:tag name="IGUANATEXSIZE" val="40"/>
  <p:tag name="IGUANATEXCURSOR" val="126"/>
  <p:tag name="TRANSPARENCY" val="Verdadero"/>
  <p:tag name="FILENAME" val=""/>
  <p:tag name="INPUTTYPE" val="0"/>
  <p:tag name="LATEXENGINEID" val="0"/>
  <p:tag name="TEMPFOLDER" val="c:\temp\"/>
</p:tagLst>
</file>

<file path=ppt/tags/tag37.xml><?xml version="1.0" encoding="utf-8"?>
<p:tagLst xmlns:a="http://schemas.openxmlformats.org/drawingml/2006/main" xmlns:r="http://schemas.openxmlformats.org/officeDocument/2006/relationships" xmlns:p="http://schemas.openxmlformats.org/presentationml/2006/main">
  <p:tag name="ORIGINALHEIGHT" val="132.6"/>
  <p:tag name="ORIGINALWIDTH" val="1236.6"/>
  <p:tag name="OUTPUTDPI" val="1200"/>
  <p:tag name="LATEXADDIN" val="\documentclass{article}&#10;\usepackage{amsmath}&#10;\pagestyle{empty}&#10;\begin{document}&#10;&#10;$F(2) = \sum_{k=1}^2 \frac{1}{6}  = \frac{1}{6} +  \frac{1}{6} =  \frac{2}{6}$&#10;&#10;\end{document}"/>
  <p:tag name="IGUANATEXSIZE" val="40"/>
  <p:tag name="IGUANATEXCURSOR" val="132"/>
  <p:tag name="TRANSPARENCY" val="Verdadero"/>
  <p:tag name="FILENAME" val=""/>
  <p:tag name="INPUTTYPE" val="0"/>
  <p:tag name="LATEXENGINEID" val="0"/>
  <p:tag name="TEMPFOLDER" val="c:\temp\"/>
</p:tagLst>
</file>

<file path=ppt/tags/tag38.xml><?xml version="1.0" encoding="utf-8"?>
<p:tagLst xmlns:a="http://schemas.openxmlformats.org/drawingml/2006/main" xmlns:r="http://schemas.openxmlformats.org/officeDocument/2006/relationships" xmlns:p="http://schemas.openxmlformats.org/presentationml/2006/main">
  <p:tag name="ORIGINALHEIGHT" val="132.6"/>
  <p:tag name="ORIGINALWIDTH" val="1421.4"/>
  <p:tag name="OUTPUTDPI" val="1200"/>
  <p:tag name="LATEXADDIN" val="\documentclass{article}&#10;\usepackage{amsmath}&#10;\pagestyle{empty}&#10;\begin{document}&#10;&#10;$F(3) = \sum_{k=1}^3 \frac{1}{6}  = \frac{1}{6} +  \frac{1}{6} +  \frac{1}{6} =  \frac{3}{6}$&#10;&#10;\end{document}"/>
  <p:tag name="IGUANATEXSIZE" val="40"/>
  <p:tag name="IGUANATEXCURSOR" val="85"/>
  <p:tag name="TRANSPARENCY" val="Verdadero"/>
  <p:tag name="FILENAME" val=""/>
  <p:tag name="INPUTTYPE" val="0"/>
  <p:tag name="LATEXENGINEID" val="0"/>
  <p:tag name="TEMPFOLDER" val="c:\temp\"/>
</p:tagLst>
</file>

<file path=ppt/tags/tag39.xml><?xml version="1.0" encoding="utf-8"?>
<p:tagLst xmlns:a="http://schemas.openxmlformats.org/drawingml/2006/main" xmlns:r="http://schemas.openxmlformats.org/officeDocument/2006/relationships" xmlns:p="http://schemas.openxmlformats.org/presentationml/2006/main">
  <p:tag name="ORIGINALHEIGHT" val="133.2"/>
  <p:tag name="ORIGINALWIDTH" val="1606.8"/>
  <p:tag name="OUTPUTDPI" val="1200"/>
  <p:tag name="LATEXADDIN" val="\documentclass{article}&#10;\usepackage{amsmath}&#10;\pagestyle{empty}&#10;\begin{document}&#10;&#10;$F(4) = \sum_{k=1}^4 \frac{1}{6}  = \frac{1}{6} +  \frac{1}{6} +  \frac{1}{6} +  \frac{1}{6} =  \frac{4}{6}$&#10;&#10;\end{document}"/>
  <p:tag name="IGUANATEXSIZE" val="40"/>
  <p:tag name="IGUANATEXCURSOR" val="184"/>
  <p:tag name="TRANSPARENCY" val="Verdadero"/>
  <p:tag name="FILENAME" val=""/>
  <p:tag name="INPUTTYPE" val="0"/>
  <p:tag name="LATEXENGINEID" val="0"/>
  <p:tag name="TEMPFOLDER" val="c:\temp\"/>
</p:tagLst>
</file>

<file path=ppt/tags/tag4.xml><?xml version="1.0" encoding="utf-8"?>
<p:tagLst xmlns:a="http://schemas.openxmlformats.org/drawingml/2006/main" xmlns:r="http://schemas.openxmlformats.org/officeDocument/2006/relationships" xmlns:p="http://schemas.openxmlformats.org/presentationml/2006/main">
  <p:tag name="ORIGINALHEIGHT" val="121.2"/>
  <p:tag name="ORIGINALWIDTH" val="1437"/>
  <p:tag name="OUTPUTDPI" val="1200"/>
  <p:tag name="LATEXADDIN" val="\documentclass{article}&#10;\usepackage{amsmath}&#10;\pagestyle{empty}&#10;\begin{document}&#10;&#10;$f(x) = \frac{1}{30} (x^2 + 4); \quad x = 0,1,2,3$&#10;&#10;\end{document}"/>
  <p:tag name="IGUANATEXSIZE" val="40"/>
  <p:tag name="IGUANATEXCURSOR" val="100"/>
  <p:tag name="TRANSPARENCY" val="Verdadero"/>
  <p:tag name="FILENAME" val=""/>
  <p:tag name="INPUTTYPE" val="0"/>
  <p:tag name="LATEXENGINEID" val="0"/>
  <p:tag name="TEMPFOLDER" val="c:\temp\"/>
</p:tagLst>
</file>

<file path=ppt/tags/tag40.xml><?xml version="1.0" encoding="utf-8"?>
<p:tagLst xmlns:a="http://schemas.openxmlformats.org/drawingml/2006/main" xmlns:r="http://schemas.openxmlformats.org/officeDocument/2006/relationships" xmlns:p="http://schemas.openxmlformats.org/presentationml/2006/main">
  <p:tag name="ORIGINALHEIGHT" val="132.6"/>
  <p:tag name="ORIGINALWIDTH" val="1792.2"/>
  <p:tag name="OUTPUTDPI" val="1200"/>
  <p:tag name="LATEXADDIN" val="\documentclass{article}&#10;\usepackage{amsmath}&#10;\pagestyle{empty}&#10;\begin{document}&#10;&#10;$F(5) = \sum_{k=1}^5 \frac{1}{6}  = \frac{1}{6} + \frac{1}{6} + \frac{1}{6} + \frac{1}{6} + \frac{1}{6} =  \frac{5}{6}$&#10;&#10;\end{document}"/>
  <p:tag name="IGUANATEXSIZE" val="40"/>
  <p:tag name="IGUANATEXCURSOR" val="184"/>
  <p:tag name="TRANSPARENCY" val="Verdadero"/>
  <p:tag name="FILENAME" val=""/>
  <p:tag name="INPUTTYPE" val="0"/>
  <p:tag name="LATEXENGINEID" val="0"/>
  <p:tag name="TEMPFOLDER" val="c:\temp\"/>
</p:tagLst>
</file>

<file path=ppt/tags/tag41.xml><?xml version="1.0" encoding="utf-8"?>
<p:tagLst xmlns:a="http://schemas.openxmlformats.org/drawingml/2006/main" xmlns:r="http://schemas.openxmlformats.org/officeDocument/2006/relationships" xmlns:p="http://schemas.openxmlformats.org/presentationml/2006/main">
  <p:tag name="ORIGINALHEIGHT" val="132.6"/>
  <p:tag name="ORIGINALWIDTH" val="2164.2"/>
  <p:tag name="OUTPUTDPI" val="1200"/>
  <p:tag name="LATEXADDIN" val="\documentclass{article}&#10;\usepackage{amsmath}&#10;\pagestyle{empty}&#10;\begin{document}&#10;&#10;$F(6) = \sum_{k=1}^6 \frac{1}{6}  = \frac{1}{6} + \frac{1}{6} + \frac{1}{6} + \frac{1}{6} + \frac{1}{6} + \frac{1}{6} =  \frac{6}{6} = 1$&#10;&#10;\end{document}"/>
  <p:tag name="IGUANATEXSIZE" val="40"/>
  <p:tag name="IGUANATEXCURSOR" val="217"/>
  <p:tag name="TRANSPARENCY" val="Verdadero"/>
  <p:tag name="FILENAME" val=""/>
  <p:tag name="INPUTTYPE" val="0"/>
  <p:tag name="LATEXENGINEID" val="0"/>
  <p:tag name="TEMPFOLDER" val="c:\temp\"/>
</p:tagLst>
</file>

<file path=ppt/tags/tag42.xml><?xml version="1.0" encoding="utf-8"?>
<p:tagLst xmlns:a="http://schemas.openxmlformats.org/drawingml/2006/main" xmlns:r="http://schemas.openxmlformats.org/officeDocument/2006/relationships" xmlns:p="http://schemas.openxmlformats.org/presentationml/2006/main">
  <p:tag name="ORIGINALHEIGHT" val="121.2"/>
  <p:tag name="ORIGINALWIDTH" val="1437"/>
  <p:tag name="OUTPUTDPI" val="1200"/>
  <p:tag name="LATEXADDIN" val="\documentclass{article}&#10;\usepackage{amsmath}&#10;\pagestyle{empty}&#10;\begin{document}&#10;&#10;$f(x) = \frac{1}{30} (x^2 + 4); \quad x = 0,1,2,3$&#10;&#10;\end{document}"/>
  <p:tag name="IGUANATEXSIZE" val="40"/>
  <p:tag name="IGUANATEXCURSOR" val="100"/>
  <p:tag name="TRANSPARENCY" val="Verdadero"/>
  <p:tag name="FILENAME" val=""/>
  <p:tag name="INPUTTYPE" val="0"/>
  <p:tag name="LATEXENGINEID" val="0"/>
  <p:tag name="TEMPFOLDER" val="c:\temp\"/>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986.8767"/>
  <p:tag name="LATEXADDIN" val="\documentclass{article}&#10;\usepackage{amsmath}&#10;\pagestyle{empty}&#10;\begin{document}&#10;&#10;$E(X) = \sum_x x f(x)$&#10;&#10;\end{document}"/>
  <p:tag name="IGUANATEXSIZE" val="32"/>
  <p:tag name="IGUANATEXCURSOR" val="102"/>
  <p:tag name="TRANSPARENCY" val="Verdadero"/>
  <p:tag name="FILENAME" val=""/>
  <p:tag name="LATEXENGINEID" val="0"/>
  <p:tag name="TEMPFOLDER" val="c:\temp\"/>
  <p:tag name="LATEXFORMHEIGHT" val="312"/>
  <p:tag name="LATEXFORMWIDTH" val="384"/>
  <p:tag name="LATEXFORMWRAP" val="Verdadero"/>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548.1815"/>
  <p:tag name="ORIGINALWIDTH" val="1730.034"/>
  <p:tag name="LATEXADDIN" val="\documentclass{article}&#10;\usepackage{amsmath}&#10;\pagestyle{empty}&#10;\begin{document}&#10;&#10;\begin{eqnarray*}&#10;  Var(X) &amp; = &amp; E \left( \left[ X - \mu_X \right]^2 \right) \\&#10;         &amp; = &amp; \sum_x (x - \mu_X)^2 f(x)&#10;\end{eqnarray*}&#10;&#10;\end{document}"/>
  <p:tag name="IGUANATEXSIZE" val="32"/>
  <p:tag name="IGUANATEXCURSOR" val="146"/>
  <p:tag name="TRANSPARENCY" val="Verdadero"/>
  <p:tag name="FILENAME" val=""/>
  <p:tag name="LATEXENGINEID" val="0"/>
  <p:tag name="TEMPFOLDER" val="c:\temp\"/>
  <p:tag name="LATEXFORMHEIGHT" val="312"/>
  <p:tag name="LATEXFORMWIDTH" val="384"/>
  <p:tag name="LATEXFORMWRAP" val="Verdadero"/>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37.9828"/>
  <p:tag name="ORIGINALWIDTH" val="1268.092"/>
  <p:tag name="LATEXADDIN" val="\documentclass{article}&#10;\usepackage{amsmath}&#10;\pagestyle{empty}&#10;\begin{document}&#10;&#10;$Var(X) = E(X^2) - \mu_X ^2$&#10;&#10;\end{document}"/>
  <p:tag name="IGUANATEXSIZE" val="36"/>
  <p:tag name="IGUANATEXCURSOR" val="108"/>
  <p:tag name="TRANSPARENCY" val="Verdadero"/>
  <p:tag name="FILENAME" val=""/>
  <p:tag name="LATEXENGINEID" val="0"/>
  <p:tag name="TEMPFOLDER" val="c:\temp\"/>
  <p:tag name="LATEXFORMHEIGHT" val="312"/>
  <p:tag name="LATEXFORMWIDTH" val="384"/>
  <p:tag name="LATEXFORMWRAP" val="Verdadero"/>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85.1894"/>
  <p:tag name="LATEXADDIN" val="\documentclass{article}&#10;\usepackage{amsmath}&#10;\pagestyle{empty}&#10;\begin{document}&#10;&#10;$E(a) = a$&#10;&#10;\end{document}"/>
  <p:tag name="IGUANATEXSIZE" val="32"/>
  <p:tag name="IGUANATEXCURSOR" val="90"/>
  <p:tag name="TRANSPARENCY" val="Verdadero"/>
  <p:tag name="FILENAME" val=""/>
  <p:tag name="LATEXENGINEID" val="0"/>
  <p:tag name="TEMPFOLDER" val="c:\temp\"/>
  <p:tag name="LATEXFORMHEIGHT" val="312"/>
  <p:tag name="LATEXFORMWIDTH" val="384"/>
  <p:tag name="LATEXFORMWRAP" val="Verdadero"/>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873.6409"/>
  <p:tag name="LATEXADDIN" val="\documentclass{article}&#10;\usepackage{amsmath}&#10;\pagestyle{empty}&#10;\begin{document}&#10;&#10;$E(bX) = bE(X)$&#10;&#10;\end{document}"/>
  <p:tag name="IGUANATEXSIZE" val="32"/>
  <p:tag name="IGUANATEXCURSOR" val="90"/>
  <p:tag name="TRANSPARENCY" val="Verdadero"/>
  <p:tag name="FILENAME" val=""/>
  <p:tag name="LATEXENGINEID" val="0"/>
  <p:tag name="TEMPFOLDER" val="c:\temp\"/>
  <p:tag name="LATEXFORMHEIGHT" val="312"/>
  <p:tag name="LATEXFORMWIDTH" val="384"/>
  <p:tag name="LATEXFORMWRAP" val="Verdadero"/>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309.336"/>
  <p:tag name="LATEXADDIN" val="\documentclass{article}&#10;\usepackage{amsmath}&#10;\pagestyle{empty}&#10;\begin{document}&#10;&#10;$E(a + bX) = a + bE(X)$&#10;&#10;\end{document}"/>
  <p:tag name="IGUANATEXSIZE" val="32"/>
  <p:tag name="IGUANATEXCURSOR" val="99"/>
  <p:tag name="TRANSPARENCY" val="Verdadero"/>
  <p:tag name="FILENAME" val=""/>
  <p:tag name="LATEXENGINEID" val="0"/>
  <p:tag name="TEMPFOLDER" val="c:\temp\"/>
  <p:tag name="LATEXFORMHEIGHT" val="312"/>
  <p:tag name="LATEXFORMWIDTH" val="384"/>
  <p:tag name="LATEXFORMWRAP" val="Verdadero"/>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605.1744"/>
  <p:tag name="LATEXADDIN" val="\documentclass{article}&#10;\usepackage{amsmath}&#10;\pagestyle{empty}&#10;\begin{document}&#10;&#10;$Var(a) = 0$&#10;&#10;\end{document}"/>
  <p:tag name="IGUANATEXSIZE" val="32"/>
  <p:tag name="IGUANATEXCURSOR" val="92"/>
  <p:tag name="TRANSPARENCY" val="Verdadero"/>
  <p:tag name="FILENAME" val=""/>
  <p:tag name="LATEXENGINEID" val="0"/>
  <p:tag name="TEMPFOLDER" val="c:\temp\"/>
  <p:tag name="LATEXFORMHEIGHT" val="312"/>
  <p:tag name="LATEXFORMWIDTH" val="384"/>
  <p:tag name="LATEXFORMWRAP" val="Verdadero"/>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RIGINALHEIGHT" val="153"/>
  <p:tag name="ORIGINALWIDTH" val="2751.75"/>
  <p:tag name="OUTPUTDPI" val="1200"/>
  <p:tag name="LATEXADDIN" val="\documentclass{article}&#10;\usepackage{amsmath}&#10;\pagestyle{empty}&#10;\begin{document}&#10;&#10;$P(X=0) = f(0) = \frac{1}{30} (0^2 + 4) = \frac{4}{30} = \frac{2}{15} \doteq 0.1333$&#10;&#10;\end{document}"/>
  <p:tag name="IGUANATEXSIZE" val="26"/>
  <p:tag name="IGUANATEXCURSOR" val="91"/>
  <p:tag name="TRANSPARENCY" val="Verdadero"/>
  <p:tag name="FILENAME" val=""/>
  <p:tag name="INPUTTYPE" val="0"/>
  <p:tag name="LATEXENGINEID" val="0"/>
  <p:tag name="TEMPFOLDER" val="c:\temp\"/>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34.2332"/>
  <p:tag name="ORIGINALWIDTH" val="1180.353"/>
  <p:tag name="LATEXADDIN" val="\documentclass{article}&#10;\usepackage{amsmath}&#10;\pagestyle{empty}&#10;\begin{document}&#10;&#10;$Var(bX) = b^2Var(X)$&#10;&#10;\end{document}"/>
  <p:tag name="IGUANATEXSIZE" val="32"/>
  <p:tag name="IGUANATEXCURSOR" val="98"/>
  <p:tag name="TRANSPARENCY" val="Verdadero"/>
  <p:tag name="FILENAME" val=""/>
  <p:tag name="LATEXENGINEID" val="0"/>
  <p:tag name="TEMPFOLDER" val="c:\temp\"/>
  <p:tag name="LATEXFORMHEIGHT" val="312"/>
  <p:tag name="LATEXFORMWIDTH" val="384"/>
  <p:tag name="LATEXFORMWRAP" val="Verdadero"/>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235.846"/>
  <p:tag name="LATEXADDIN" val="\documentclass{article}&#10;\usepackage{amsmath}&#10;\pagestyle{empty}&#10;\begin{document}&#10;&#10;$Var(a + X) = Var(X)$&#10;&#10;\end{document}"/>
  <p:tag name="IGUANATEXSIZE" val="32"/>
  <p:tag name="IGUANATEXCURSOR" val="95"/>
  <p:tag name="TRANSPARENCY" val="Verdadero"/>
  <p:tag name="FILENAME" val=""/>
  <p:tag name="LATEXENGINEID" val="0"/>
  <p:tag name="TEMPFOLDER" val="c:\temp\"/>
  <p:tag name="LATEXFORMHEIGHT" val="312"/>
  <p:tag name="LATEXFORMWIDTH" val="384"/>
  <p:tag name="LATEXFORMWRAP" val="Verdadero"/>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543.307"/>
  <p:tag name="LATEXADDIN" val="\documentclass{article}&#10;\usepackage{amsmath}&#10;\pagestyle{empty}&#10;\begin{document}&#10;&#10;$f(x) = \frac{1}{6}; \quad x = 1, 2, 3, 4, 5, 6$&#10;&#10;\end{document}"/>
  <p:tag name="IGUANATEXSIZE" val="20"/>
  <p:tag name="IGUANATEXCURSOR" val="128"/>
  <p:tag name="TRANSPARENCY" val="Verdadero"/>
  <p:tag name="FILENAME" val=""/>
  <p:tag name="LATEXENGINEID" val="0"/>
  <p:tag name="TEMPFOLDER" val="c:\temp\"/>
  <p:tag name="LATEXFORMHEIGHT" val="312"/>
  <p:tag name="LATEXFORMWIDTH" val="384"/>
  <p:tag name="LATEXFORMWRAP" val="Verdadero"/>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543.307"/>
  <p:tag name="LATEXADDIN" val="\documentclass{article}&#10;\usepackage{amsmath}&#10;\pagestyle{empty}&#10;\begin{document}&#10;&#10;$f(x) = \frac{1}{6}; \quad x = 1, 2, 3, 4, 5, 6$&#10;&#10;\end{document}"/>
  <p:tag name="IGUANATEXSIZE" val="20"/>
  <p:tag name="IGUANATEXCURSOR" val="128"/>
  <p:tag name="TRANSPARENCY" val="Verdadero"/>
  <p:tag name="FILENAME" val=""/>
  <p:tag name="LATEXENGINEID" val="0"/>
  <p:tag name="TEMPFOLDER" val="c:\temp\"/>
  <p:tag name="LATEXFORMHEIGHT" val="312"/>
  <p:tag name="LATEXFORMWIDTH" val="384"/>
  <p:tag name="LATEXFORMWRAP" val="Verdadero"/>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986.8767"/>
  <p:tag name="LATEXADDIN" val="\documentclass{article}&#10;\usepackage{amsmath}&#10;\pagestyle{empty}&#10;\begin{document}&#10;&#10;$E(X) = \sum_x x f(x)$&#10;&#10;\end{document}"/>
  <p:tag name="IGUANATEXSIZE" val="32"/>
  <p:tag name="IGUANATEXCURSOR" val="102"/>
  <p:tag name="TRANSPARENCY" val="Verdadero"/>
  <p:tag name="FILENAME" val=""/>
  <p:tag name="LATEXENGINEID" val="0"/>
  <p:tag name="TEMPFOLDER" val="c:\temp\"/>
  <p:tag name="LATEXFORMHEIGHT" val="312"/>
  <p:tag name="LATEXFORMWIDTH" val="384"/>
  <p:tag name="LATEXFORMWRAP" val="Verdadero"/>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543.307"/>
  <p:tag name="LATEXADDIN" val="\documentclass{article}&#10;\usepackage{amsmath}&#10;\pagestyle{empty}&#10;\begin{document}&#10;&#10;$f(x) = \frac{1}{6}; \quad x = 1, 2, 3, 4, 5, 6$&#10;&#10;\end{document}"/>
  <p:tag name="IGUANATEXSIZE" val="20"/>
  <p:tag name="IGUANATEXCURSOR" val="128"/>
  <p:tag name="TRANSPARENCY" val="Verdadero"/>
  <p:tag name="FILENAME" val=""/>
  <p:tag name="LATEXENGINEID" val="0"/>
  <p:tag name="TEMPFOLDER" val="c:\temp\"/>
  <p:tag name="LATEXFORMHEIGHT" val="312"/>
  <p:tag name="LATEXFORMWIDTH" val="384"/>
  <p:tag name="LATEXFORMWRAP" val="Verdadero"/>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543.307"/>
  <p:tag name="LATEXADDIN" val="\documentclass{article}&#10;\usepackage{amsmath}&#10;\pagestyle{empty}&#10;\begin{document}&#10;&#10;$f(x) = \frac{1}{6}; \quad x = 1, 2, 3, 4, 5, 6$&#10;&#10;\end{document}"/>
  <p:tag name="IGUANATEXSIZE" val="20"/>
  <p:tag name="IGUANATEXCURSOR" val="128"/>
  <p:tag name="TRANSPARENCY" val="Verdadero"/>
  <p:tag name="FILENAME" val=""/>
  <p:tag name="LATEXENGINEID" val="0"/>
  <p:tag name="TEMPFOLDER" val="c:\temp\"/>
  <p:tag name="LATEXFORMHEIGHT" val="312"/>
  <p:tag name="LATEXFORMWIDTH" val="384"/>
  <p:tag name="LATEXFORMWRAP" val="Verdadero"/>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33.4833"/>
  <p:tag name="ORIGINALWIDTH" val="1560.555"/>
  <p:tag name="LATEXADDIN" val="\documentclass{article}&#10;\usepackage{amsmath}&#10;\pagestyle{empty}&#10;\begin{document}&#10;&#10;$f(x) = 0.5^x 0.5^{1-x}; \quad x = 0,1$&#10;&#10;\end{document}"/>
  <p:tag name="IGUANATEXSIZE" val="24"/>
  <p:tag name="IGUANATEXCURSOR" val="119"/>
  <p:tag name="TRANSPARENCY" val="Verdadero"/>
  <p:tag name="FILENAME" val=""/>
  <p:tag name="LATEXENGINEID" val="0"/>
  <p:tag name="TEMPFOLDER" val="c:\temp\"/>
  <p:tag name="LATEXFORMHEIGHT" val="312"/>
  <p:tag name="LATEXFORMWIDTH" val="384"/>
  <p:tag name="LATEXFORMWRAP" val="Verdadero"/>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RIGINALHEIGHT" val="121.2"/>
  <p:tag name="ORIGINALWIDTH" val="1437"/>
  <p:tag name="OUTPUTDPI" val="1200"/>
  <p:tag name="LATEXADDIN" val="\documentclass{article}&#10;\usepackage{amsmath}&#10;\pagestyle{empty}&#10;\begin{document}&#10;&#10;$f(x) = \frac{1}{30} (x^2 + 4); \quad x = 0,1,2,3$&#10;&#10;\end{document}"/>
  <p:tag name="IGUANATEXSIZE" val="40"/>
  <p:tag name="IGUANATEXCURSOR" val="100"/>
  <p:tag name="TRANSPARENCY" val="Verdadero"/>
  <p:tag name="FILENAME" val=""/>
  <p:tag name="INPUTTYPE" val="0"/>
  <p:tag name="LATEXENGINEID" val="0"/>
  <p:tag name="TEMPFOLDER" val="c:\temp\"/>
</p:tagLst>
</file>

<file path=ppt/tags/tag59.xml><?xml version="1.0" encoding="utf-8"?>
<p:tagLst xmlns:a="http://schemas.openxmlformats.org/drawingml/2006/main" xmlns:r="http://schemas.openxmlformats.org/officeDocument/2006/relationships" xmlns:p="http://schemas.openxmlformats.org/presentationml/2006/main">
  <p:tag name="ORIGINALHEIGHT" val="153"/>
  <p:tag name="ORIGINALWIDTH" val="2751.75"/>
  <p:tag name="OUTPUTDPI" val="1200"/>
  <p:tag name="LATEXADDIN" val="\documentclass{article}&#10;\usepackage{amsmath}&#10;\pagestyle{empty}&#10;\begin{document}&#10;&#10;$P(X=0) = f(0) = \frac{1}{30} (0^2 + 4) = \frac{4}{30} = \frac{2}{15} \doteq 0.1333$&#10;&#10;\end{document}"/>
  <p:tag name="IGUANATEXSIZE" val="26"/>
  <p:tag name="IGUANATEXCURSOR" val="91"/>
  <p:tag name="TRANSPARENCY" val="Verdadero"/>
  <p:tag name="FILENAME" val=""/>
  <p:tag name="INPUTTYPE" val="0"/>
  <p:tag name="LATEXENGINEID" val="0"/>
  <p:tag name="TEMPFOLDER" val="c:\temp\"/>
</p:tagLst>
</file>

<file path=ppt/tags/tag6.xml><?xml version="1.0" encoding="utf-8"?>
<p:tagLst xmlns:a="http://schemas.openxmlformats.org/drawingml/2006/main" xmlns:r="http://schemas.openxmlformats.org/officeDocument/2006/relationships" xmlns:p="http://schemas.openxmlformats.org/presentationml/2006/main">
  <p:tag name="ORIGINALHEIGHT" val="152.25"/>
  <p:tag name="ORIGINALWIDTH" val="2706"/>
  <p:tag name="OUTPUTDPI" val="1200"/>
  <p:tag name="LATEXADDIN" val="\documentclass{article}&#10;\usepackage{amsmath}&#10;\pagestyle{empty}&#10;\begin{document}&#10;&#10;$P(X=1) = f(1) = \frac{1}{30} (1^2 + 4) = \frac{5}{30} = \frac{1}{6} \doteq 0.1667$&#10;&#10;\end{document}"/>
  <p:tag name="IGUANATEXSIZE" val="26"/>
  <p:tag name="IGUANATEXCURSOR" val="91"/>
  <p:tag name="TRANSPARENCY" val="Verdadero"/>
  <p:tag name="FILENAME" val=""/>
  <p:tag name="INPUTTYPE" val="0"/>
  <p:tag name="LATEXENGINEID" val="0"/>
  <p:tag name="TEMPFOLDER" val="c:\temp\"/>
</p:tagLst>
</file>

<file path=ppt/tags/tag60.xml><?xml version="1.0" encoding="utf-8"?>
<p:tagLst xmlns:a="http://schemas.openxmlformats.org/drawingml/2006/main" xmlns:r="http://schemas.openxmlformats.org/officeDocument/2006/relationships" xmlns:p="http://schemas.openxmlformats.org/presentationml/2006/main">
  <p:tag name="ORIGINALHEIGHT" val="152.25"/>
  <p:tag name="ORIGINALWIDTH" val="2706"/>
  <p:tag name="OUTPUTDPI" val="1200"/>
  <p:tag name="LATEXADDIN" val="\documentclass{article}&#10;\usepackage{amsmath}&#10;\pagestyle{empty}&#10;\begin{document}&#10;&#10;$P(X=1) = f(1) = \frac{1}{30} (1^2 + 4) = \frac{5}{30} = \frac{1}{6} \doteq 0.1667$&#10;&#10;\end{document}"/>
  <p:tag name="IGUANATEXSIZE" val="26"/>
  <p:tag name="IGUANATEXCURSOR" val="91"/>
  <p:tag name="TRANSPARENCY" val="Verdadero"/>
  <p:tag name="FILENAME" val=""/>
  <p:tag name="INPUTTYPE" val="0"/>
  <p:tag name="LATEXENGINEID" val="0"/>
  <p:tag name="TEMPFOLDER" val="c:\temp\"/>
</p:tagLst>
</file>

<file path=ppt/tags/tag61.xml><?xml version="1.0" encoding="utf-8"?>
<p:tagLst xmlns:a="http://schemas.openxmlformats.org/drawingml/2006/main" xmlns:r="http://schemas.openxmlformats.org/officeDocument/2006/relationships" xmlns:p="http://schemas.openxmlformats.org/presentationml/2006/main">
  <p:tag name="ORIGINALHEIGHT" val="153"/>
  <p:tag name="ORIGINALWIDTH" val="2755.5"/>
  <p:tag name="OUTPUTDPI" val="1200"/>
  <p:tag name="LATEXADDIN" val="\documentclass{article}&#10;\usepackage{amsmath}&#10;\pagestyle{empty}&#10;\begin{document}&#10;&#10;$P(X=2) = f(2) = \frac{1}{30} (2^2 + 4) = \frac{8}{30} = \frac{4}{15} \doteq 0.2667$&#10;&#10;\end{document}"/>
  <p:tag name="IGUANATEXSIZE" val="26"/>
  <p:tag name="IGUANATEXCURSOR" val="91"/>
  <p:tag name="TRANSPARENCY" val="Verdadero"/>
  <p:tag name="FILENAME" val=""/>
  <p:tag name="INPUTTYPE" val="0"/>
  <p:tag name="LATEXENGINEID" val="0"/>
  <p:tag name="TEMPFOLDER" val="c:\temp\"/>
</p:tagLst>
</file>

<file path=ppt/tags/tag62.xml><?xml version="1.0" encoding="utf-8"?>
<p:tagLst xmlns:a="http://schemas.openxmlformats.org/drawingml/2006/main" xmlns:r="http://schemas.openxmlformats.org/officeDocument/2006/relationships" xmlns:p="http://schemas.openxmlformats.org/presentationml/2006/main">
  <p:tag name="ORIGINALHEIGHT" val="152.25"/>
  <p:tag name="ORIGINALWIDTH" val="2456.25"/>
  <p:tag name="OUTPUTDPI" val="1200"/>
  <p:tag name="LATEXADDIN" val="\documentclass{article}&#10;\usepackage{amsmath}&#10;\pagestyle{empty}&#10;\begin{document}&#10;&#10;$P(X=3) = f(3) = \frac{1}{30} (3^2 + 4) = \frac{13}{30} \doteq 0.4333$&#10;&#10;\end{document}"/>
  <p:tag name="IGUANATEXSIZE" val="26"/>
  <p:tag name="IGUANATEXCURSOR" val="91"/>
  <p:tag name="TRANSPARENCY" val="Verdadero"/>
  <p:tag name="FILENAME" val=""/>
  <p:tag name="INPUTTYPE" val="0"/>
  <p:tag name="LATEXENGINEID" val="0"/>
  <p:tag name="TEMPFOLDER" val="c:\temp\"/>
</p:tagLst>
</file>

<file path=ppt/tags/tag63.xml><?xml version="1.0" encoding="utf-8"?>
<p:tagLst xmlns:a="http://schemas.openxmlformats.org/drawingml/2006/main" xmlns:r="http://schemas.openxmlformats.org/officeDocument/2006/relationships" xmlns:p="http://schemas.openxmlformats.org/presentationml/2006/main">
  <p:tag name="ORIGINALHEIGHT" val="151.5"/>
  <p:tag name="ORIGINALWIDTH" val="1796.25"/>
  <p:tag name="OUTPUTDPI" val="1200"/>
  <p:tag name="LATEXADDIN" val="\documentclass{article}&#10;\usepackage{amsmath}&#10;\pagestyle{empty}&#10;\begin{document}&#10;&#10;$f(x) = \frac{1}{30} (x^2 + 4); \quad x = 0,1,2,3$&#10;&#10;\end{document}"/>
  <p:tag name="IGUANATEXSIZE" val="26"/>
  <p:tag name="IGUANATEXCURSOR" val="100"/>
  <p:tag name="TRANSPARENCY" val="Verdadero"/>
  <p:tag name="FILENAME" val=""/>
  <p:tag name="INPUTTYPE" val="0"/>
  <p:tag name="LATEXENGINEID" val="0"/>
  <p:tag name="TEMPFOLDER" val="c:\temp\"/>
</p:tagLst>
</file>

<file path=ppt/tags/tag64.xml><?xml version="1.0" encoding="utf-8"?>
<p:tagLst xmlns:a="http://schemas.openxmlformats.org/drawingml/2006/main" xmlns:r="http://schemas.openxmlformats.org/officeDocument/2006/relationships" xmlns:p="http://schemas.openxmlformats.org/presentationml/2006/main">
  <p:tag name="ORIGINALHEIGHT" val="121.2"/>
  <p:tag name="ORIGINALWIDTH" val="1437"/>
  <p:tag name="OUTPUTDPI" val="1200"/>
  <p:tag name="LATEXADDIN" val="\documentclass{article}&#10;\usepackage{amsmath}&#10;\pagestyle{empty}&#10;\begin{document}&#10;&#10;$f(x) = \frac{1}{30} (x^2 + 4); \quad x = 0,1,2,3$&#10;&#10;\end{document}"/>
  <p:tag name="IGUANATEXSIZE" val="40"/>
  <p:tag name="IGUANATEXCURSOR" val="100"/>
  <p:tag name="TRANSPARENCY" val="Verdadero"/>
  <p:tag name="FILENAME" val=""/>
  <p:tag name="INPUTTYPE" val="0"/>
  <p:tag name="LATEXENGINEID" val="0"/>
  <p:tag name="TEMPFOLDER" val="c:\temp\"/>
</p:tagLst>
</file>

<file path=ppt/tags/tag65.xml><?xml version="1.0" encoding="utf-8"?>
<p:tagLst xmlns:a="http://schemas.openxmlformats.org/drawingml/2006/main" xmlns:r="http://schemas.openxmlformats.org/officeDocument/2006/relationships" xmlns:p="http://schemas.openxmlformats.org/presentationml/2006/main">
  <p:tag name="ORIGINALHEIGHT" val="207.75"/>
  <p:tag name="ORIGINALWIDTH" val="1449.75"/>
  <p:tag name="OUTPUTDPI" val="1200"/>
  <p:tag name="LATEXADDIN" val="\documentclass{article}&#10;\usepackage{amsmath}&#10;\pagestyle{empty}&#10;\begin{document}&#10;&#10;$h(x) = \frac{{{2}\choose{x}} {{8}\choose{3-x}}}{120};&#10;        \; x = 0,1,2$&#10;&#10;\end{document}"/>
  <p:tag name="IGUANATEXSIZE" val="30"/>
  <p:tag name="IGUANATEXCURSOR" val="126"/>
  <p:tag name="TRANSPARENCY" val="Verdadero"/>
  <p:tag name="FILENAME" val=""/>
  <p:tag name="INPUTTYPE" val="0"/>
  <p:tag name="LATEXENGINEID" val="0"/>
  <p:tag name="TEMPFOLDER" val="c:\temp\"/>
</p:tagLst>
</file>

<file path=ppt/tags/tag66.xml><?xml version="1.0" encoding="utf-8"?>
<p:tagLst xmlns:a="http://schemas.openxmlformats.org/drawingml/2006/main" xmlns:r="http://schemas.openxmlformats.org/officeDocument/2006/relationships" xmlns:p="http://schemas.openxmlformats.org/presentationml/2006/main">
  <p:tag name="ORIGINALHEIGHT" val="124.5"/>
  <p:tag name="ORIGINALWIDTH" val="642"/>
  <p:tag name="OUTPUTDPI" val="1200"/>
  <p:tag name="LATEXADDIN" val="\documentclass{article}&#10;\usepackage{amsmath}&#10;\pagestyle{empty}&#10;\begin{document}&#10;&#10;$X \sim Ber(p)$ &#10;&#10;\end{document}"/>
  <p:tag name="IGUANATEXSIZE" val="36"/>
  <p:tag name="IGUANATEXCURSOR" val="98"/>
  <p:tag name="TRANSPARENCY" val="Verdadero"/>
  <p:tag name="FILENAME" val=""/>
  <p:tag name="INPUTTYPE" val="0"/>
  <p:tag name="LATEXENGINEID" val="0"/>
  <p:tag name="TEMPFOLDER" val="c:\temp\"/>
</p:tagLst>
</file>

<file path=ppt/tags/tag67.xml><?xml version="1.0" encoding="utf-8"?>
<p:tagLst xmlns:a="http://schemas.openxmlformats.org/drawingml/2006/main" xmlns:r="http://schemas.openxmlformats.org/officeDocument/2006/relationships" xmlns:p="http://schemas.openxmlformats.org/presentationml/2006/main">
  <p:tag name="ORIGINALHEIGHT" val="140.25"/>
  <p:tag name="ORIGINALWIDTH" val="1365"/>
  <p:tag name="OUTPUTDPI" val="1200"/>
  <p:tag name="LATEXADDIN" val="\documentclass{article}&#10;\usepackage{amsmath}&#10;\pagestyle{empty}&#10;\begin{document}&#10;&#10;\begin{equation*}&#10;  f(x) = p^x q^{1-x}; \quad x = 0,1&#10;\end{equation*}&#10;&#10;\end{document}"/>
  <p:tag name="IGUANATEXSIZE" val="36"/>
  <p:tag name="IGUANATEXCURSOR" val="105"/>
  <p:tag name="TRANSPARENCY" val="Verdadero"/>
  <p:tag name="FILENAME" val=""/>
  <p:tag name="INPUTTYPE" val="0"/>
  <p:tag name="LATEXENGINEID" val="0"/>
  <p:tag name="TEMPFOLDER" val="c:\temp\"/>
</p:tagLst>
</file>

<file path=ppt/tags/tag68.xml><?xml version="1.0" encoding="utf-8"?>
<p:tagLst xmlns:a="http://schemas.openxmlformats.org/drawingml/2006/main" xmlns:r="http://schemas.openxmlformats.org/officeDocument/2006/relationships" xmlns:p="http://schemas.openxmlformats.org/presentationml/2006/main">
  <p:tag name="ORIGINALHEIGHT" val="140.25"/>
  <p:tag name="ORIGINALWIDTH" val="1678.5"/>
  <p:tag name="OUTPUTDPI" val="1200"/>
  <p:tag name="LATEXADDIN" val="\documentclass{article}&#10;\usepackage{amsmath}&#10;\pagestyle{empty}&#10;\begin{document}&#10;&#10;\begin{equation*}&#10;  f(x) = p^x (1 - p)^{1-x}; \quad x = 0,1&#10;\end{equation*}&#10;&#10;\end{document}"/>
  <p:tag name="IGUANATEXSIZE" val="36"/>
  <p:tag name="IGUANATEXCURSOR" val="118"/>
  <p:tag name="TRANSPARENCY" val="Verdadero"/>
  <p:tag name="FILENAME" val=""/>
  <p:tag name="INPUTTYPE" val="0"/>
  <p:tag name="LATEXENGINEID" val="0"/>
  <p:tag name="TEMPFOLDER" val="c:\temp\"/>
</p:tagLst>
</file>

<file path=ppt/tags/tag69.xml><?xml version="1.0" encoding="utf-8"?>
<p:tagLst xmlns:a="http://schemas.openxmlformats.org/drawingml/2006/main" xmlns:r="http://schemas.openxmlformats.org/officeDocument/2006/relationships" xmlns:p="http://schemas.openxmlformats.org/presentationml/2006/main">
  <p:tag name="ORIGINALHEIGHT" val="124.5"/>
  <p:tag name="ORIGINALWIDTH" val="531.75"/>
  <p:tag name="OUTPUTDPI" val="1200"/>
  <p:tag name="LATEXADDIN" val="\documentclass{article}&#10;\usepackage{amsmath}&#10;\pagestyle{empty}&#10;\begin{document}&#10;&#10;$E(X) = p$&#10;&#10;\end{document}"/>
  <p:tag name="IGUANATEXSIZE" val="36"/>
  <p:tag name="IGUANATEXCURSOR" val="90"/>
  <p:tag name="TRANSPARENCY" val="Verdadero"/>
  <p:tag name="FILENAME" val=""/>
  <p:tag name="INPUTTYPE" val="0"/>
  <p:tag name="LATEXENGINEID" val="0"/>
  <p:tag name="TEMPFOLDER" val="c:\temp\"/>
</p:tagLst>
</file>

<file path=ppt/tags/tag7.xml><?xml version="1.0" encoding="utf-8"?>
<p:tagLst xmlns:a="http://schemas.openxmlformats.org/drawingml/2006/main" xmlns:r="http://schemas.openxmlformats.org/officeDocument/2006/relationships" xmlns:p="http://schemas.openxmlformats.org/presentationml/2006/main">
  <p:tag name="ORIGINALHEIGHT" val="153"/>
  <p:tag name="ORIGINALWIDTH" val="2755.5"/>
  <p:tag name="OUTPUTDPI" val="1200"/>
  <p:tag name="LATEXADDIN" val="\documentclass{article}&#10;\usepackage{amsmath}&#10;\pagestyle{empty}&#10;\begin{document}&#10;&#10;$P(X=2) = f(2) = \frac{1}{30} (2^2 + 4) = \frac{8}{30} = \frac{4}{15} \doteq 0.2667$&#10;&#10;\end{document}"/>
  <p:tag name="IGUANATEXSIZE" val="26"/>
  <p:tag name="IGUANATEXCURSOR" val="91"/>
  <p:tag name="TRANSPARENCY" val="Verdadero"/>
  <p:tag name="FILENAME" val=""/>
  <p:tag name="INPUTTYPE" val="0"/>
  <p:tag name="LATEXENGINEID" val="0"/>
  <p:tag name="TEMPFOLDER" val="c:\temp\"/>
</p:tagLst>
</file>

<file path=ppt/tags/tag70.xml><?xml version="1.0" encoding="utf-8"?>
<p:tagLst xmlns:a="http://schemas.openxmlformats.org/drawingml/2006/main" xmlns:r="http://schemas.openxmlformats.org/officeDocument/2006/relationships" xmlns:p="http://schemas.openxmlformats.org/presentationml/2006/main">
  <p:tag name="ORIGINALHEIGHT" val="124.5"/>
  <p:tag name="ORIGINALWIDTH" val="1019.25"/>
  <p:tag name="OUTPUTDPI" val="1200"/>
  <p:tag name="LATEXADDIN" val="\documentclass{article}&#10;\usepackage{amsmath}&#10;\pagestyle{empty}&#10;\begin{document}&#10;&#10;$Var(X) = p(1-p)$&#10;&#10;\end{document}"/>
  <p:tag name="IGUANATEXSIZE" val="36"/>
  <p:tag name="IGUANATEXCURSOR" val="97"/>
  <p:tag name="TRANSPARENCY" val="Verdadero"/>
  <p:tag name="FILENAME" val=""/>
  <p:tag name="INPUTTYPE" val="0"/>
  <p:tag name="LATEXENGINEID" val="0"/>
  <p:tag name="TEMPFOLDER" val="c:\temp\"/>
</p:tagLst>
</file>

<file path=ppt/tags/tag71.xml><?xml version="1.0" encoding="utf-8"?>
<p:tagLst xmlns:a="http://schemas.openxmlformats.org/drawingml/2006/main" xmlns:r="http://schemas.openxmlformats.org/officeDocument/2006/relationships" xmlns:p="http://schemas.openxmlformats.org/presentationml/2006/main">
  <p:tag name="ORIGINALHEIGHT" val="124.5"/>
  <p:tag name="ORIGINALWIDTH" val="1297.5"/>
  <p:tag name="OUTPUTDPI" val="1200"/>
  <p:tag name="LATEXADDIN" val="\documentclass{article}&#10;\usepackage{amsmath}&#10;\pagestyle{empty}&#10;\begin{document}&#10;&#10;$ X \sim Binomial(10,0.25) $&#10;&#10;\end{document}"/>
  <p:tag name="IGUANATEXSIZE" val="30"/>
  <p:tag name="IGUANATEXCURSOR" val="109"/>
  <p:tag name="TRANSPARENCY" val="Verdadero"/>
  <p:tag name="FILENAME" val=""/>
  <p:tag name="INPUTTYPE" val="0"/>
  <p:tag name="LATEXENGINEID" val="0"/>
  <p:tag name="TEMPFOLDER" val="c:\temp\"/>
</p:tagLst>
</file>

<file path=ppt/tags/tag72.xml><?xml version="1.0" encoding="utf-8"?>
<p:tagLst xmlns:a="http://schemas.openxmlformats.org/drawingml/2006/main" xmlns:r="http://schemas.openxmlformats.org/officeDocument/2006/relationships" xmlns:p="http://schemas.openxmlformats.org/presentationml/2006/main">
  <p:tag name="ORIGINALHEIGHT" val="123.7346"/>
  <p:tag name="ORIGINALWIDTH" val="1235.096"/>
  <p:tag name="OUTPUTDPI" val="1200"/>
  <p:tag name="LATEXADDIN" val="\documentclass{article}&#10;\usepackage{amsmath}&#10;\pagestyle{empty}&#10;\begin{document}&#10;&#10;$X \sim Binomial(3,0.30)$&#10;&#10;\end{document}"/>
  <p:tag name="IGUANATEXSIZE" val="20"/>
  <p:tag name="IGUANATEXCURSOR" val="105"/>
  <p:tag name="TRANSPARENCY" val="Verdadero"/>
  <p:tag name="FILENAME" val=""/>
  <p:tag name="INPUTTYPE" val="0"/>
  <p:tag name="LATEXENGINEID" val="0"/>
  <p:tag name="TEMPFOLDER" val="c:\temp\"/>
</p:tagLst>
</file>

<file path=ppt/tags/tag73.xml><?xml version="1.0" encoding="utf-8"?>
<p:tagLst xmlns:a="http://schemas.openxmlformats.org/drawingml/2006/main" xmlns:r="http://schemas.openxmlformats.org/officeDocument/2006/relationships" xmlns:p="http://schemas.openxmlformats.org/presentationml/2006/main">
  <p:tag name="ORIGINALHEIGHT" val="133.5"/>
  <p:tag name="ORIGINALWIDTH" val="1891.5"/>
  <p:tag name="OUTPUTDPI" val="1200"/>
  <p:tag name="LATEXADDIN" val="\documentclass{article}&#10;\usepackage{amsmath}&#10;\pagestyle{empty}&#10;\begin{document}&#10;&#10;$f(x) = p(1-p)^{x-1}; \quad x = 1,2,3,...$&#10;&#10;\end{document}"/>
  <p:tag name="IGUANATEXSIZE" val="36"/>
  <p:tag name="IGUANATEXCURSOR" val="122"/>
  <p:tag name="TRANSPARENCY" val="Verdadero"/>
  <p:tag name="FILENAME" val=""/>
  <p:tag name="INPUTTYPE" val="0"/>
  <p:tag name="LATEXENGINEID" val="0"/>
  <p:tag name="TEMPFOLDER" val=".\"/>
</p:tagLst>
</file>

<file path=ppt/tags/tag74.xml><?xml version="1.0" encoding="utf-8"?>
<p:tagLst xmlns:a="http://schemas.openxmlformats.org/drawingml/2006/main" xmlns:r="http://schemas.openxmlformats.org/officeDocument/2006/relationships" xmlns:p="http://schemas.openxmlformats.org/presentationml/2006/main">
  <p:tag name="ORIGINALHEIGHT" val="167.25"/>
  <p:tag name="ORIGINALWIDTH" val="537"/>
  <p:tag name="OUTPUTDPI" val="1200"/>
  <p:tag name="LATEXADDIN" val="\documentclass{article}&#10;\usepackage{amsmath}&#10;\pagestyle{empty}&#10;\begin{document}&#10;&#10;$E(X) = \frac{1}{p}$&#10;&#10;\end{document}"/>
  <p:tag name="IGUANATEXSIZE" val="36"/>
  <p:tag name="IGUANATEXCURSOR" val="99"/>
  <p:tag name="TRANSPARENCY" val="Verdadero"/>
  <p:tag name="FILENAME" val=""/>
  <p:tag name="INPUTTYPE" val="0"/>
  <p:tag name="LATEXENGINEID" val="0"/>
  <p:tag name="TEMPFOLDER" val=".\"/>
</p:tagLst>
</file>

<file path=ppt/tags/tag75.xml><?xml version="1.0" encoding="utf-8"?>
<p:tagLst xmlns:a="http://schemas.openxmlformats.org/drawingml/2006/main" xmlns:r="http://schemas.openxmlformats.org/officeDocument/2006/relationships" xmlns:p="http://schemas.openxmlformats.org/presentationml/2006/main">
  <p:tag name="ORIGINALHEIGHT" val="173.25"/>
  <p:tag name="ORIGINALWIDTH" val="789"/>
  <p:tag name="OUTPUTDPI" val="1200"/>
  <p:tag name="LATEXADDIN" val="\documentclass{article}&#10;\usepackage{amsmath}&#10;\pagestyle{empty}&#10;\begin{document}&#10;&#10;$Var(X) = \frac{1-p}{p^2}$&#10;&#10;\end{document}"/>
  <p:tag name="IGUANATEXSIZE" val="36"/>
  <p:tag name="IGUANATEXCURSOR" val="105"/>
  <p:tag name="TRANSPARENCY" val="Verdadero"/>
  <p:tag name="FILENAME" val=""/>
  <p:tag name="INPUTTYPE" val="0"/>
  <p:tag name="LATEXENGINEID" val="0"/>
  <p:tag name="TEMPFOLDER" val=".\"/>
</p:tagLst>
</file>

<file path=ppt/tags/tag76.xml><?xml version="1.0" encoding="utf-8"?>
<p:tagLst xmlns:a="http://schemas.openxmlformats.org/drawingml/2006/main" xmlns:r="http://schemas.openxmlformats.org/officeDocument/2006/relationships" xmlns:p="http://schemas.openxmlformats.org/presentationml/2006/main">
  <p:tag name="ORIGINALHEIGHT" val="197.25"/>
  <p:tag name="ORIGINALWIDTH" val="996.75"/>
  <p:tag name="OUTPUTDPI" val="1200"/>
  <p:tag name="LATEXADDIN" val="\documentclass{article}&#10;\usepackage{amsmath}&#10;\pagestyle{empty}&#10;\begin{document}&#10;&#10;$m_X(t) = \frac{pe^t}{1 - (1-p)e^t}$&#10;&#10;\end{document}"/>
  <p:tag name="IGUANATEXSIZE" val="36"/>
  <p:tag name="IGUANATEXCURSOR" val="115"/>
  <p:tag name="TRANSPARENCY" val="Verdadero"/>
  <p:tag name="FILENAME" val=""/>
  <p:tag name="INPUTTYPE" val="0"/>
  <p:tag name="LATEXENGINEID" val="0"/>
  <p:tag name="TEMPFOLDER" val=".\"/>
</p:tagLst>
</file>

<file path=ppt/tags/tag8.xml><?xml version="1.0" encoding="utf-8"?>
<p:tagLst xmlns:a="http://schemas.openxmlformats.org/drawingml/2006/main" xmlns:r="http://schemas.openxmlformats.org/officeDocument/2006/relationships" xmlns:p="http://schemas.openxmlformats.org/presentationml/2006/main">
  <p:tag name="ORIGINALHEIGHT" val="152.25"/>
  <p:tag name="ORIGINALWIDTH" val="2456.25"/>
  <p:tag name="OUTPUTDPI" val="1200"/>
  <p:tag name="LATEXADDIN" val="\documentclass{article}&#10;\usepackage{amsmath}&#10;\pagestyle{empty}&#10;\begin{document}&#10;&#10;$P(X=3) = f(3) = \frac{1}{30} (3^2 + 4) = \frac{13}{30} \doteq 0.4333$&#10;&#10;\end{document}"/>
  <p:tag name="IGUANATEXSIZE" val="26"/>
  <p:tag name="IGUANATEXCURSOR" val="91"/>
  <p:tag name="TRANSPARENCY" val="Verdadero"/>
  <p:tag name="FILENAME" val=""/>
  <p:tag name="INPUTTYPE" val="0"/>
  <p:tag name="LATEXENGINEID" val="0"/>
  <p:tag name="TEMPFOLDER" val="c:\temp\"/>
</p:tagLst>
</file>

<file path=ppt/tags/tag9.xml><?xml version="1.0" encoding="utf-8"?>
<p:tagLst xmlns:a="http://schemas.openxmlformats.org/drawingml/2006/main" xmlns:r="http://schemas.openxmlformats.org/officeDocument/2006/relationships" xmlns:p="http://schemas.openxmlformats.org/presentationml/2006/main">
  <p:tag name="ORIGINALHEIGHT" val="165.75"/>
  <p:tag name="ORIGINALWIDTH" val="2229"/>
  <p:tag name="OUTPUTDPI" val="1200"/>
  <p:tag name="LATEXADDIN" val="\documentclass{article}&#10;\usepackage{amsmath}&#10;\pagestyle{empty}&#10;\begin{document}&#10;&#10;$\sum_{x=0}^3 f(x) = \frac{4}{30} + \frac{5}{30} + \frac{8}{30} + \frac{13}{30} = \frac{30}{30} = 1$&#10;&#10;\end{document}"/>
  <p:tag name="IGUANATEXSIZE" val="26"/>
  <p:tag name="IGUANATEXCURSOR" val="180"/>
  <p:tag name="TRANSPARENCY" val="Verdadero"/>
  <p:tag name="FILENAME" val=""/>
  <p:tag name="INPUTTYPE" val="0"/>
  <p:tag name="LATEXENGINEID" val="0"/>
  <p:tag name="TEMPFOLDER" val="c:\temp\"/>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dad">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Clásico de Office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dad">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75728</TotalTime>
  <Words>7201</Words>
  <Application>Microsoft Office PowerPoint</Application>
  <PresentationFormat>Presentación en pantalla (16:9)</PresentationFormat>
  <Paragraphs>1239</Paragraphs>
  <Slides>146</Slides>
  <Notes>33</Notes>
  <HiddenSlides>0</HiddenSlides>
  <MMClips>0</MMClips>
  <ScaleCrop>false</ScaleCrop>
  <HeadingPairs>
    <vt:vector size="8" baseType="variant">
      <vt:variant>
        <vt:lpstr>Fuentes usadas</vt:lpstr>
      </vt:variant>
      <vt:variant>
        <vt:i4>5</vt:i4>
      </vt:variant>
      <vt:variant>
        <vt:lpstr>Tema</vt:lpstr>
      </vt:variant>
      <vt:variant>
        <vt:i4>1</vt:i4>
      </vt:variant>
      <vt:variant>
        <vt:lpstr>Servidores OLE incrustados</vt:lpstr>
      </vt:variant>
      <vt:variant>
        <vt:i4>1</vt:i4>
      </vt:variant>
      <vt:variant>
        <vt:lpstr>Títulos de diapositiva</vt:lpstr>
      </vt:variant>
      <vt:variant>
        <vt:i4>146</vt:i4>
      </vt:variant>
    </vt:vector>
  </HeadingPairs>
  <TitlesOfParts>
    <vt:vector size="153" baseType="lpstr">
      <vt:lpstr>Calibri</vt:lpstr>
      <vt:lpstr>Cambria Math</vt:lpstr>
      <vt:lpstr>Arial</vt:lpstr>
      <vt:lpstr>Times New Roman</vt:lpstr>
      <vt:lpstr>Arial Narrow</vt:lpstr>
      <vt:lpstr>Claridad</vt:lpstr>
      <vt:lpstr>Hoja de cálculo</vt:lpstr>
      <vt:lpstr>Distribuciones DISCRETAS de Probabilidad</vt:lpstr>
      <vt:lpstr>Variables aleatorias</vt:lpstr>
      <vt:lpstr>Variable Aleatoria</vt:lpstr>
      <vt:lpstr>Ejemplo</vt:lpstr>
      <vt:lpstr>Ejemplo</vt:lpstr>
      <vt:lpstr>Ejemplo</vt:lpstr>
      <vt:lpstr>Variable Aleatoria</vt:lpstr>
      <vt:lpstr>Variable Aleatoria</vt:lpstr>
      <vt:lpstr>Densidad de una variable aleatoria</vt:lpstr>
      <vt:lpstr>Densidad de una variable aleatoria</vt:lpstr>
      <vt:lpstr>Densidad de una variable aleatoria</vt:lpstr>
      <vt:lpstr>Ejemplo</vt:lpstr>
      <vt:lpstr>Ejemplo</vt:lpstr>
      <vt:lpstr>Ejemplo. Ing. Bioquímica</vt:lpstr>
      <vt:lpstr>Ejemplo. Ing. Bioquímica</vt:lpstr>
      <vt:lpstr>Ejemplo. Ingeniería Bioquímica</vt:lpstr>
      <vt:lpstr>Ejemplo. Psicología</vt:lpstr>
      <vt:lpstr>Ejemplo. Psicología</vt:lpstr>
      <vt:lpstr>Ejemplo. Psicología</vt:lpstr>
      <vt:lpstr>Ejemplo. Sociología</vt:lpstr>
      <vt:lpstr>Ejemplo. Sociología</vt:lpstr>
      <vt:lpstr>Ejemplo. Sociología</vt:lpstr>
      <vt:lpstr>Distribución de probabilidad</vt:lpstr>
      <vt:lpstr>Distribución de probabilidad</vt:lpstr>
      <vt:lpstr>Distribución de probabilidad</vt:lpstr>
      <vt:lpstr>función de Masa de probabilidad</vt:lpstr>
      <vt:lpstr>Variables Aleatorias Discretas</vt:lpstr>
      <vt:lpstr>Variables Aleatorias Discretas</vt:lpstr>
      <vt:lpstr>Variables Aleatorias Discretas</vt:lpstr>
      <vt:lpstr>Ejemplo</vt:lpstr>
      <vt:lpstr>Ejemplo. Lanzar una moneda</vt:lpstr>
      <vt:lpstr>Ejercicio</vt:lpstr>
      <vt:lpstr>Ejercicio. Como tabla y como función</vt:lpstr>
      <vt:lpstr>Ejercicio. Como gráfica</vt:lpstr>
      <vt:lpstr>Ejercicio</vt:lpstr>
      <vt:lpstr>Ejercicio. Solución</vt:lpstr>
      <vt:lpstr>Presentación de PowerPoint</vt:lpstr>
      <vt:lpstr>Ejercicio</vt:lpstr>
      <vt:lpstr>Ejercicio. Solución</vt:lpstr>
      <vt:lpstr>Ejercicio. Solución</vt:lpstr>
      <vt:lpstr>Ejercicio. Solución</vt:lpstr>
      <vt:lpstr>Ejercicio. Solución</vt:lpstr>
      <vt:lpstr>Presentación de PowerPoint</vt:lpstr>
      <vt:lpstr>Función de distribución de una variable aleatoria</vt:lpstr>
      <vt:lpstr>Función de Distribución</vt:lpstr>
      <vt:lpstr>Propiedades matemáticas de la función de distribución</vt:lpstr>
      <vt:lpstr>Ejemplo</vt:lpstr>
      <vt:lpstr>Ejemplo. Solución</vt:lpstr>
      <vt:lpstr>Ejemplo. Solución</vt:lpstr>
      <vt:lpstr>Ejemplo. Solución</vt:lpstr>
      <vt:lpstr>Ejemplo. Reflexión</vt:lpstr>
      <vt:lpstr>Ejemplo. Reflexión</vt:lpstr>
      <vt:lpstr>Ejemplo</vt:lpstr>
      <vt:lpstr>Ejemplo. Solución</vt:lpstr>
      <vt:lpstr>Ejemplo. Solución</vt:lpstr>
      <vt:lpstr>Ejercicio</vt:lpstr>
      <vt:lpstr>valor esperado y la varianza de una variable aleatoria discreta</vt:lpstr>
      <vt:lpstr>Valor Esperado y Varianza de una Variable Aleatoria Discreta</vt:lpstr>
      <vt:lpstr>Valor Esperado y Varianza de una Variable Aleatoria Discreta</vt:lpstr>
      <vt:lpstr>Valor Esperado y Varianza de una Variable Aleatoria Discreta</vt:lpstr>
      <vt:lpstr>Valor esperado de una función de una variable aleatoria</vt:lpstr>
      <vt:lpstr>Ejercicio</vt:lpstr>
      <vt:lpstr>Ejercicio</vt:lpstr>
      <vt:lpstr>Ejercicio</vt:lpstr>
      <vt:lpstr>Ejercicio</vt:lpstr>
      <vt:lpstr>Ejercicio. Gráfica de f</vt:lpstr>
      <vt:lpstr>Ejercicio. E(X)</vt:lpstr>
      <vt:lpstr>Ejercicio. Var(X)</vt:lpstr>
      <vt:lpstr>Ejercicio. Var(X)</vt:lpstr>
      <vt:lpstr>Ejemplo</vt:lpstr>
      <vt:lpstr>Ejercicio</vt:lpstr>
      <vt:lpstr>Ejercicio. Solución</vt:lpstr>
      <vt:lpstr>Presentación de PowerPoint</vt:lpstr>
      <vt:lpstr>Ejercicio</vt:lpstr>
      <vt:lpstr>Ejemplo</vt:lpstr>
      <vt:lpstr>Propiedades del valor esperado</vt:lpstr>
      <vt:lpstr>Propiedades de la varianza</vt:lpstr>
      <vt:lpstr>Distribución bernoulli</vt:lpstr>
      <vt:lpstr>Distribución Bernoulli</vt:lpstr>
      <vt:lpstr>Distribución Bernoulli</vt:lpstr>
      <vt:lpstr>Distribución Bernoulli</vt:lpstr>
      <vt:lpstr>Distribución Bernoulli</vt:lpstr>
      <vt:lpstr>Distribución Bernoulli</vt:lpstr>
      <vt:lpstr>Ejemplo</vt:lpstr>
      <vt:lpstr>Ejemplo</vt:lpstr>
      <vt:lpstr>Ejemplo</vt:lpstr>
      <vt:lpstr>Ejercicio</vt:lpstr>
      <vt:lpstr>Ejercicio</vt:lpstr>
      <vt:lpstr>Ejercicio. Solución</vt:lpstr>
      <vt:lpstr>Ejercicio</vt:lpstr>
      <vt:lpstr>Ejercicio</vt:lpstr>
      <vt:lpstr>Ejercicio</vt:lpstr>
      <vt:lpstr>Ejercicio</vt:lpstr>
      <vt:lpstr>Ejercicio</vt:lpstr>
      <vt:lpstr>Ejercicio</vt:lpstr>
      <vt:lpstr>Ejercicio. Solución</vt:lpstr>
      <vt:lpstr>Ejercicio. Solución</vt:lpstr>
      <vt:lpstr>Ejercicio</vt:lpstr>
      <vt:lpstr>Ejercicio</vt:lpstr>
      <vt:lpstr>Ejercicio. Solución</vt:lpstr>
      <vt:lpstr>Ejercicio. Solución</vt:lpstr>
      <vt:lpstr>Distribución binomial</vt:lpstr>
      <vt:lpstr>Distribución Binomial</vt:lpstr>
      <vt:lpstr>Distribución Binomial</vt:lpstr>
      <vt:lpstr>Distribución Binomial</vt:lpstr>
      <vt:lpstr>Ejemplo</vt:lpstr>
      <vt:lpstr>Presentación de PowerPoint</vt:lpstr>
      <vt:lpstr>Ejemplo</vt:lpstr>
      <vt:lpstr>Ejemplo</vt:lpstr>
      <vt:lpstr>TAREA. Ejercicio</vt:lpstr>
      <vt:lpstr>Ejemplo. Sentimientos suicidas</vt:lpstr>
      <vt:lpstr>Ejemplo. Ansiedad</vt:lpstr>
      <vt:lpstr>Solución. Utilizando PQRS, tenemos</vt:lpstr>
      <vt:lpstr>Ejemplo. Declaración complementaria</vt:lpstr>
      <vt:lpstr>Solución. Utilizando PQRS, tenemos</vt:lpstr>
      <vt:lpstr>Ejemplo</vt:lpstr>
      <vt:lpstr>Gráfica de la fmp de X</vt:lpstr>
      <vt:lpstr>Ejemplo</vt:lpstr>
      <vt:lpstr>Distribución Hipergeométrica</vt:lpstr>
      <vt:lpstr>Distribución Hipergeométrica</vt:lpstr>
      <vt:lpstr>Distribución Hipergeométrica</vt:lpstr>
      <vt:lpstr>Ejemplo</vt:lpstr>
      <vt:lpstr>Ejercicio</vt:lpstr>
      <vt:lpstr>Ejercicio</vt:lpstr>
      <vt:lpstr>Ejercicio</vt:lpstr>
      <vt:lpstr>Distribución poisson</vt:lpstr>
      <vt:lpstr>Distribución Poisson</vt:lpstr>
      <vt:lpstr>Distribución Poisson</vt:lpstr>
      <vt:lpstr>Distribución Poisson</vt:lpstr>
      <vt:lpstr>Ejemplo</vt:lpstr>
      <vt:lpstr>Ejemplo</vt:lpstr>
      <vt:lpstr>Ejemplo. Solución</vt:lpstr>
      <vt:lpstr>Ejemplo. Solución</vt:lpstr>
      <vt:lpstr>Ejemplo. Solución</vt:lpstr>
      <vt:lpstr>Ejercicio</vt:lpstr>
      <vt:lpstr>Ejercicio. Solución</vt:lpstr>
      <vt:lpstr>Infracciones</vt:lpstr>
      <vt:lpstr>Ejemplo</vt:lpstr>
      <vt:lpstr>Ejemplo</vt:lpstr>
      <vt:lpstr>Distribución geométrica</vt:lpstr>
      <vt:lpstr>Variable aleatoria geométrica</vt:lpstr>
      <vt:lpstr>Función de masa de probabilidad geométrica</vt:lpstr>
      <vt:lpstr>Momentos de una variable aleatoria Geométrica</vt:lpstr>
      <vt:lpstr>Ejemplo</vt:lpstr>
      <vt:lpstr>Bibliografía</vt:lpstr>
      <vt:lpstr>Imágenes tomadas de Internet</vt:lpstr>
    </vt:vector>
  </TitlesOfParts>
  <Company>CIMAT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Fundamentos De Probabilidad</dc:title>
  <dc:creator>Paul RC</dc:creator>
  <cp:lastModifiedBy>Luis Eduardo Robles Jiménez</cp:lastModifiedBy>
  <cp:revision>483</cp:revision>
  <cp:lastPrinted>1601-01-01T00:00:00Z</cp:lastPrinted>
  <dcterms:created xsi:type="dcterms:W3CDTF">2006-01-26T20:19:38Z</dcterms:created>
  <dcterms:modified xsi:type="dcterms:W3CDTF">2021-09-19T18:26:42Z</dcterms:modified>
</cp:coreProperties>
</file>